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302" r:id="rId4"/>
    <p:sldId id="306" r:id="rId5"/>
    <p:sldId id="303" r:id="rId6"/>
    <p:sldId id="304" r:id="rId7"/>
    <p:sldId id="305" r:id="rId8"/>
    <p:sldId id="261" r:id="rId9"/>
    <p:sldId id="275" r:id="rId10"/>
    <p:sldId id="274" r:id="rId11"/>
    <p:sldId id="276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307" r:id="rId32"/>
    <p:sldId id="262" r:id="rId33"/>
    <p:sldId id="277" r:id="rId34"/>
    <p:sldId id="269" r:id="rId35"/>
    <p:sldId id="267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96D-AB2C-44DA-828F-BDB0723AC6E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E5FC-36B1-41BD-9BB5-D0E5ED518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41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96D-AB2C-44DA-828F-BDB0723AC6E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E5FC-36B1-41BD-9BB5-D0E5ED518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31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96D-AB2C-44DA-828F-BDB0723AC6E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E5FC-36B1-41BD-9BB5-D0E5ED518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281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лавие, графична колекция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графична колекция 2"/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endParaRPr lang="bg-BG" noProof="0" smtClean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1A7CF-AF35-489F-92CF-F1509C1FDC3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3123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96D-AB2C-44DA-828F-BDB0723AC6E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E5FC-36B1-41BD-9BB5-D0E5ED518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995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96D-AB2C-44DA-828F-BDB0723AC6E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E5FC-36B1-41BD-9BB5-D0E5ED518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687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96D-AB2C-44DA-828F-BDB0723AC6E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E5FC-36B1-41BD-9BB5-D0E5ED518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995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96D-AB2C-44DA-828F-BDB0723AC6E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E5FC-36B1-41BD-9BB5-D0E5ED518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32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96D-AB2C-44DA-828F-BDB0723AC6E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E5FC-36B1-41BD-9BB5-D0E5ED518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342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96D-AB2C-44DA-828F-BDB0723AC6E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E5FC-36B1-41BD-9BB5-D0E5ED518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37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96D-AB2C-44DA-828F-BDB0723AC6E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E5FC-36B1-41BD-9BB5-D0E5ED518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597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96D-AB2C-44DA-828F-BDB0723AC6E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E5FC-36B1-41BD-9BB5-D0E5ED518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72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C296D-AB2C-44DA-828F-BDB0723AC6E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5E5FC-36B1-41BD-9BB5-D0E5ED518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91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hr.ru/documents/doc/2461422/2461422.htm" TargetMode="External"/><Relationship Id="rId2" Type="http://schemas.openxmlformats.org/officeDocument/2006/relationships/hyperlink" Target="http://www.echr.ru/documents/doc/220/220-002.htm#10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hr.ru/documents/doc/220/220-002.htm#1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ukrmedias@gmail.com" TargetMode="External"/><Relationship Id="rId2" Type="http://schemas.openxmlformats.org/officeDocument/2006/relationships/hyperlink" Target="http://irrp.org.u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3.rada.gov.ua/laws/show/995_00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4500" b="1" dirty="0" smtClean="0"/>
              <a:t/>
            </a:r>
            <a:br>
              <a:rPr lang="ru-RU" sz="4500" b="1" dirty="0" smtClean="0"/>
            </a:br>
            <a:r>
              <a:rPr lang="ru-RU" sz="4500" b="1" dirty="0"/>
              <a:t/>
            </a:r>
            <a:br>
              <a:rPr lang="ru-RU" sz="4500" b="1" dirty="0"/>
            </a:br>
            <a:r>
              <a:rPr lang="ru-RU" sz="4500" b="1" dirty="0" smtClean="0"/>
              <a:t/>
            </a:r>
            <a:br>
              <a:rPr lang="ru-RU" sz="4500" b="1" dirty="0" smtClean="0"/>
            </a:br>
            <a:r>
              <a:rPr lang="ru-RU" sz="4500" b="1" dirty="0"/>
              <a:t/>
            </a:r>
            <a:br>
              <a:rPr lang="ru-RU" sz="4500" b="1" dirty="0"/>
            </a:br>
            <a:r>
              <a:rPr lang="ru-RU" sz="4500" b="1" dirty="0" smtClean="0"/>
              <a:t/>
            </a:r>
            <a:br>
              <a:rPr lang="ru-RU" sz="4500" b="1" dirty="0" smtClean="0"/>
            </a:br>
            <a:r>
              <a:rPr lang="ru-RU" sz="4500" b="1" dirty="0"/>
              <a:t/>
            </a:r>
            <a:br>
              <a:rPr lang="ru-RU" sz="4500" b="1" dirty="0"/>
            </a:br>
            <a:r>
              <a:rPr lang="ru-RU" sz="4500" b="1" dirty="0" smtClean="0"/>
              <a:t>     </a:t>
            </a:r>
            <a:r>
              <a:rPr lang="ru-RU" sz="4500" b="1" dirty="0" smtClean="0"/>
              <a:t>СМИ, </a:t>
            </a:r>
            <a:r>
              <a:rPr lang="ru-RU" sz="4500" b="1" dirty="0"/>
              <a:t>я</a:t>
            </a:r>
            <a:r>
              <a:rPr lang="ru-RU" sz="4500" b="1" dirty="0" smtClean="0"/>
              <a:t>зык вражды, ВПО</a:t>
            </a:r>
            <a:br>
              <a:rPr lang="ru-RU" sz="4500" b="1" dirty="0" smtClean="0"/>
            </a:br>
            <a:r>
              <a:rPr lang="ru-RU" sz="4500" b="1" dirty="0"/>
              <a:t/>
            </a:r>
            <a:br>
              <a:rPr lang="ru-RU" sz="4500" b="1" dirty="0"/>
            </a:br>
            <a:r>
              <a:rPr lang="ru-RU" sz="4500" b="1" dirty="0" smtClean="0"/>
              <a:t/>
            </a:r>
            <a:br>
              <a:rPr lang="ru-RU" sz="4500" b="1" dirty="0" smtClean="0"/>
            </a:br>
            <a:r>
              <a:rPr lang="ru-RU" sz="4500" b="1" dirty="0"/>
              <a:t/>
            </a:r>
            <a:br>
              <a:rPr lang="ru-RU" sz="4500" b="1" dirty="0"/>
            </a:br>
            <a:r>
              <a:rPr lang="ru-RU" sz="2000" b="1" dirty="0" smtClean="0"/>
              <a:t>Александр </a:t>
            </a:r>
            <a:r>
              <a:rPr lang="ru-RU" sz="2000" b="1" dirty="0" err="1"/>
              <a:t>Бурмагин</a:t>
            </a:r>
            <a:r>
              <a:rPr lang="ru-RU" sz="2000" b="1" dirty="0"/>
              <a:t>,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исполнительный директор ОО «Платформа прав человека», адвокат</a:t>
            </a:r>
            <a:r>
              <a:rPr lang="ru-RU" sz="2000" b="1" dirty="0"/>
              <a:t>, </a:t>
            </a:r>
            <a:r>
              <a:rPr lang="ru-RU" sz="2000" b="1" dirty="0" smtClean="0"/>
              <a:t>медиа-юрист</a:t>
            </a:r>
            <a:r>
              <a:rPr lang="ru-RU" sz="2000" b="1" dirty="0"/>
              <a:t>.</a:t>
            </a:r>
            <a:r>
              <a:rPr lang="ru-RU" sz="4800" b="1" dirty="0"/>
              <a:t/>
            </a:r>
            <a:br>
              <a:rPr lang="ru-RU" sz="4800" b="1" dirty="0"/>
            </a:br>
            <a:endParaRPr lang="ru-RU" sz="4500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7" descr="Платформа прав людин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20688"/>
            <a:ext cx="2772419" cy="585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714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smtClean="0"/>
              <a:t>Стандарти </a:t>
            </a:r>
            <a:r>
              <a:rPr lang="uk-UA" b="1" dirty="0" smtClean="0"/>
              <a:t>ЕСПЧ</a:t>
            </a:r>
            <a:endParaRPr lang="ru-RU" b="1" dirty="0" smtClean="0"/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err="1" smtClean="0"/>
              <a:t>Йерсилд</a:t>
            </a:r>
            <a:r>
              <a:rPr lang="ru-RU" b="1" dirty="0" smtClean="0"/>
              <a:t> </a:t>
            </a:r>
            <a:r>
              <a:rPr lang="ru-RU" b="1" dirty="0"/>
              <a:t>(</a:t>
            </a:r>
            <a:r>
              <a:rPr lang="ru-RU" b="1" dirty="0" err="1"/>
              <a:t>Jersild</a:t>
            </a:r>
            <a:r>
              <a:rPr lang="ru-RU" b="1" dirty="0"/>
              <a:t>) против Дании</a:t>
            </a:r>
            <a:endParaRPr lang="ru-RU" dirty="0"/>
          </a:p>
          <a:p>
            <a:pPr marL="0" indent="0" algn="ctr">
              <a:buNone/>
            </a:pPr>
            <a:r>
              <a:rPr lang="ru-RU" b="1" dirty="0"/>
              <a:t>Судебное </a:t>
            </a:r>
            <a:r>
              <a:rPr lang="ru-RU" b="1" dirty="0" smtClean="0"/>
              <a:t>решение </a:t>
            </a:r>
            <a:r>
              <a:rPr lang="ru-RU" b="1" dirty="0"/>
              <a:t>от 23 сентября 1994 г.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717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31 мая 1985 г. газета "</a:t>
            </a:r>
            <a:r>
              <a:rPr lang="ru-RU" dirty="0" err="1"/>
              <a:t>Информейшен</a:t>
            </a:r>
            <a:r>
              <a:rPr lang="ru-RU" dirty="0"/>
              <a:t>" опубликовала статью, где описывались расистские настроения группы молодых людей, называвших себя "зеленые куртки", из </a:t>
            </a:r>
            <a:r>
              <a:rPr lang="ru-RU" dirty="0" err="1"/>
              <a:t>Остербро</a:t>
            </a:r>
            <a:r>
              <a:rPr lang="ru-RU" dirty="0"/>
              <a:t> в Копенгагене. В свете этой статьи редакторы "Санди </a:t>
            </a:r>
            <a:r>
              <a:rPr lang="ru-RU" dirty="0" err="1"/>
              <a:t>ньюс</a:t>
            </a:r>
            <a:r>
              <a:rPr lang="ru-RU" dirty="0"/>
              <a:t> </a:t>
            </a:r>
            <a:r>
              <a:rPr lang="ru-RU" dirty="0" err="1"/>
              <a:t>мэгэзин</a:t>
            </a:r>
            <a:r>
              <a:rPr lang="ru-RU" dirty="0"/>
              <a:t>" решили сделать документальный фильм о "зеленых куртках". </a:t>
            </a:r>
          </a:p>
        </p:txBody>
      </p:sp>
    </p:spTree>
    <p:extLst>
      <p:ext uri="{BB962C8B-B14F-4D97-AF65-F5344CB8AC3E}">
        <p14:creationId xmlns:p14="http://schemas.microsoft.com/office/powerpoint/2010/main" val="186168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Во время интервью, которое проводил заявитель, трое членов указанной группы отпускали оскорбительные и пренебрежительные замечания в адрес эмигрантов и иных этнических групп в Дании. Все это продолжалось примерно пять-шесть часов, из которых два или два с половиной часа были записаны на видеопленку. В последующем заявитель отредактировал и сократил сделанный из интервью фильм до нескольких минут. </a:t>
            </a:r>
          </a:p>
        </p:txBody>
      </p:sp>
    </p:spTree>
    <p:extLst>
      <p:ext uri="{BB962C8B-B14F-4D97-AF65-F5344CB8AC3E}">
        <p14:creationId xmlns:p14="http://schemas.microsoft.com/office/powerpoint/2010/main" val="28362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последующем были возбуждены уголовные дела: против трех молодых людей за их расистские заявления на основании статьи 266 (b) Уголовного кодекса, а против заявителя и руководителя отдела новостей Датской радиовещательной корпорации за оказание пособничества и подстрекательство к их распространению на основании статьи 266 (b) в сочетании со статьей 23. 24 апреля 1987 г. указанные лица были осуждены городским судом Копенгагена. Г-н </a:t>
            </a:r>
            <a:r>
              <a:rPr lang="ru-RU" dirty="0" err="1"/>
              <a:t>Йерсилд</a:t>
            </a:r>
            <a:r>
              <a:rPr lang="ru-RU" dirty="0"/>
              <a:t> был оштрафован на 1000 датских крон. </a:t>
            </a:r>
          </a:p>
        </p:txBody>
      </p:sp>
    </p:spTree>
    <p:extLst>
      <p:ext uri="{BB962C8B-B14F-4D97-AF65-F5344CB8AC3E}">
        <p14:creationId xmlns:p14="http://schemas.microsoft.com/office/powerpoint/2010/main" val="4458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Заявитель и Комиссия подчеркнули, что оскорбительные замечания, взятые в контексте телепередачи, в целом скорее демонстрировали глупость их авторов, представляли их в смешном свете, чем служили пропаганде их расистских взглядов. </a:t>
            </a:r>
            <a:endParaRPr lang="ru-RU" dirty="0" smtClean="0"/>
          </a:p>
          <a:p>
            <a:r>
              <a:rPr lang="ru-RU" dirty="0" smtClean="0"/>
              <a:t>Общее </a:t>
            </a:r>
            <a:r>
              <a:rPr lang="ru-RU" dirty="0"/>
              <a:t>впечатление от программы состояло в том, что </a:t>
            </a:r>
            <a:r>
              <a:rPr lang="ru-RU" b="1" dirty="0">
                <a:solidFill>
                  <a:srgbClr val="0070C0"/>
                </a:solidFill>
              </a:rPr>
              <a:t>она привлекала внимание общественности к вопросу, имеющему большое общественное значение, а именно расизму и ксенофобии.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774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Заявитель </a:t>
            </a:r>
            <a:r>
              <a:rPr lang="ru-RU" b="1" dirty="0">
                <a:solidFill>
                  <a:srgbClr val="FF0000"/>
                </a:solidFill>
              </a:rPr>
              <a:t>умышленно включил оскорбительные заявления </a:t>
            </a:r>
            <a:r>
              <a:rPr lang="ru-RU" b="1" dirty="0">
                <a:solidFill>
                  <a:srgbClr val="0070C0"/>
                </a:solidFill>
              </a:rPr>
              <a:t>в свой телесюжет не с намерением содействовать распространению расистских представлений, а чтобы противодействовать им, разоблачить </a:t>
            </a:r>
            <a:r>
              <a:rPr lang="ru-RU" b="1" dirty="0" smtClean="0">
                <a:solidFill>
                  <a:srgbClr val="0070C0"/>
                </a:solidFill>
              </a:rPr>
              <a:t>их.</a:t>
            </a:r>
          </a:p>
          <a:p>
            <a:r>
              <a:rPr lang="ru-RU" dirty="0" smtClean="0"/>
              <a:t>Заявитель </a:t>
            </a:r>
            <a:r>
              <a:rPr lang="ru-RU" dirty="0"/>
              <a:t>настаивал на том, что он пытался показать, проанализировать и объяснить своим зрителям новый для Дании того времени феномен - появление у полуграмотной и социально уязвимой молодежи воинствующего расизма. </a:t>
            </a:r>
          </a:p>
        </p:txBody>
      </p:sp>
    </p:spTree>
    <p:extLst>
      <p:ext uri="{BB962C8B-B14F-4D97-AF65-F5344CB8AC3E}">
        <p14:creationId xmlns:p14="http://schemas.microsoft.com/office/powerpoint/2010/main" val="343781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Правительство, возражая, утверждало, что заявитель отредактировал телесюжет, посвященный "зеленым курткам", </a:t>
            </a:r>
            <a:r>
              <a:rPr lang="ru-RU" b="1" dirty="0">
                <a:solidFill>
                  <a:srgbClr val="0070C0"/>
                </a:solidFill>
              </a:rPr>
              <a:t>в сенсационном, а не информативном ключе</a:t>
            </a:r>
            <a:r>
              <a:rPr lang="ru-RU" dirty="0"/>
              <a:t> и что информационная или новостная ценность была минимальной. </a:t>
            </a:r>
            <a:endParaRPr lang="ru-RU" dirty="0" smtClean="0"/>
          </a:p>
          <a:p>
            <a:r>
              <a:rPr lang="ru-RU" dirty="0" smtClean="0"/>
              <a:t>Телевидение </a:t>
            </a:r>
            <a:r>
              <a:rPr lang="ru-RU" dirty="0"/>
              <a:t>является мощным средством воздействия, и большинство датчан обычно смотрят передачи новостей, в которых был показан этот сюжет. </a:t>
            </a:r>
          </a:p>
        </p:txBody>
      </p:sp>
    </p:spTree>
    <p:extLst>
      <p:ext uri="{BB962C8B-B14F-4D97-AF65-F5344CB8AC3E}">
        <p14:creationId xmlns:p14="http://schemas.microsoft.com/office/powerpoint/2010/main" val="368596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Заявитель, зная, что это может повлечь уголовную ответственность, тем не менее подстрекал "зеленые куртки" к расистским заявлениям перед телекамерой и ничего не противопоставил им в своей программе. Слишком хитроумно было бы предполагать, что зрители не примут эти замечания за чистую монету. </a:t>
            </a:r>
          </a:p>
        </p:txBody>
      </p:sp>
    </p:spTree>
    <p:extLst>
      <p:ext uri="{BB962C8B-B14F-4D97-AF65-F5344CB8AC3E}">
        <p14:creationId xmlns:p14="http://schemas.microsoft.com/office/powerpoint/2010/main" val="347422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Нельзя придавать значение тому обстоятельству, что </a:t>
            </a:r>
            <a:r>
              <a:rPr lang="ru-RU" b="1" dirty="0">
                <a:solidFill>
                  <a:srgbClr val="0070C0"/>
                </a:solidFill>
              </a:rPr>
              <a:t>на передачу поступило лишь небольшое количество жалоб,</a:t>
            </a:r>
            <a:r>
              <a:rPr lang="ru-RU" dirty="0"/>
              <a:t> т. к. из-за отсутствия информации и недостаточного знания датского языка и даже из страха насильственных </a:t>
            </a:r>
            <a:r>
              <a:rPr lang="ru-RU" dirty="0" smtClean="0"/>
              <a:t>репрессий </a:t>
            </a:r>
            <a:r>
              <a:rPr lang="ru-RU" dirty="0"/>
              <a:t>со стороны расистов жертвы оскорбительных комментариев, вероятно, боялись </a:t>
            </a:r>
            <a:r>
              <a:rPr lang="ru-RU" dirty="0" smtClean="0"/>
              <a:t>жаловаться.</a:t>
            </a:r>
          </a:p>
          <a:p>
            <a:r>
              <a:rPr lang="ru-RU" dirty="0" smtClean="0"/>
              <a:t>Заявитель</a:t>
            </a:r>
            <a:r>
              <a:rPr lang="ru-RU" dirty="0"/>
              <a:t>, таким образом, не справился с "обязанностями и ответственностью", лежащими на нем как на тележурналисте.</a:t>
            </a:r>
          </a:p>
        </p:txBody>
      </p:sp>
    </p:spTree>
    <p:extLst>
      <p:ext uri="{BB962C8B-B14F-4D97-AF65-F5344CB8AC3E}">
        <p14:creationId xmlns:p14="http://schemas.microsoft.com/office/powerpoint/2010/main" val="9803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Отличительной чертой настоящего дела является то, </a:t>
            </a:r>
            <a:r>
              <a:rPr lang="ru-RU" b="1" dirty="0">
                <a:solidFill>
                  <a:srgbClr val="0070C0"/>
                </a:solidFill>
              </a:rPr>
              <a:t>что сам заявитель не делал предосудительных заявлений</a:t>
            </a:r>
            <a:r>
              <a:rPr lang="ru-RU" dirty="0"/>
              <a:t>, а лишь содействовал их распространению в качестве телевизионного журналиста, ответственного за программу новостей Датской радиовещательной </a:t>
            </a:r>
            <a:r>
              <a:rPr lang="ru-RU" dirty="0" smtClean="0"/>
              <a:t>корпорации.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3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Рекомендация Комитета Министров Совета Европы </a:t>
            </a:r>
            <a:r>
              <a:rPr lang="ru-RU" b="1" dirty="0"/>
              <a:t>№ 97(20) </a:t>
            </a:r>
            <a:r>
              <a:rPr lang="ru-RU" b="1" dirty="0" smtClean="0"/>
              <a:t>по вопросам «языка вражды»:</a:t>
            </a:r>
            <a:endParaRPr lang="ru-RU" b="1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Осуждая</a:t>
            </a:r>
            <a:r>
              <a:rPr lang="ru-RU" dirty="0" smtClean="0"/>
              <a:t> </a:t>
            </a:r>
            <a:r>
              <a:rPr lang="ru-RU" dirty="0"/>
              <a:t>в  духе  Венской  Декларации и Декларации о </a:t>
            </a:r>
            <a:r>
              <a:rPr lang="ru-RU" dirty="0" smtClean="0"/>
              <a:t>средствах массовой </a:t>
            </a:r>
            <a:r>
              <a:rPr lang="ru-RU" dirty="0"/>
              <a:t>информации в демократическом обществе, </a:t>
            </a:r>
            <a:r>
              <a:rPr lang="ru-RU" dirty="0" smtClean="0"/>
              <a:t>принятой на  4-й Европейской </a:t>
            </a:r>
            <a:r>
              <a:rPr lang="ru-RU" dirty="0"/>
              <a:t>Конференции на уровне министров по вопросам политики в </a:t>
            </a:r>
            <a:r>
              <a:rPr lang="ru-RU" dirty="0" smtClean="0"/>
              <a:t>области </a:t>
            </a:r>
            <a:r>
              <a:rPr lang="ru-RU" dirty="0"/>
              <a:t>средств  массовой  информации  (Прага, </a:t>
            </a:r>
            <a:r>
              <a:rPr lang="ru-RU" dirty="0" smtClean="0"/>
              <a:t>7-8  </a:t>
            </a:r>
            <a:r>
              <a:rPr lang="ru-RU" dirty="0"/>
              <a:t>декабря </a:t>
            </a:r>
            <a:r>
              <a:rPr lang="ru-RU" dirty="0" smtClean="0"/>
              <a:t>1994 года</a:t>
            </a:r>
            <a:r>
              <a:rPr lang="ru-RU" dirty="0"/>
              <a:t>), </a:t>
            </a:r>
            <a:r>
              <a:rPr lang="ru-RU" b="1" dirty="0" smtClean="0">
                <a:solidFill>
                  <a:srgbClr val="0070C0"/>
                </a:solidFill>
              </a:rPr>
              <a:t>все формы самовыражения</a:t>
            </a:r>
            <a:r>
              <a:rPr lang="ru-RU" b="1" dirty="0">
                <a:solidFill>
                  <a:srgbClr val="0070C0"/>
                </a:solidFill>
              </a:rPr>
              <a:t>,  разжигающие расовую ненависть, </a:t>
            </a:r>
            <a:r>
              <a:rPr lang="ru-RU" b="1" dirty="0" smtClean="0">
                <a:solidFill>
                  <a:srgbClr val="0070C0"/>
                </a:solidFill>
              </a:rPr>
              <a:t>ксенофобию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smtClean="0">
                <a:solidFill>
                  <a:srgbClr val="0070C0"/>
                </a:solidFill>
              </a:rPr>
              <a:t>антисемитизм </a:t>
            </a:r>
            <a:r>
              <a:rPr lang="ru-RU" b="1" dirty="0">
                <a:solidFill>
                  <a:srgbClr val="0070C0"/>
                </a:solidFill>
              </a:rPr>
              <a:t>и все формы нетерпимости,</a:t>
            </a:r>
            <a:r>
              <a:rPr lang="ru-RU" dirty="0"/>
              <a:t> </a:t>
            </a:r>
            <a:r>
              <a:rPr lang="ru-RU" dirty="0" smtClean="0"/>
              <a:t>поскольку они подрывают безопасность демократии</a:t>
            </a:r>
            <a:r>
              <a:rPr lang="ru-RU" dirty="0"/>
              <a:t>, </a:t>
            </a:r>
            <a:r>
              <a:rPr lang="ru-RU" dirty="0" smtClean="0"/>
              <a:t>культурное единство и плюрализм;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Отмечая</a:t>
            </a:r>
            <a:r>
              <a:rPr lang="ru-RU" dirty="0"/>
              <a:t>, что </a:t>
            </a:r>
            <a:r>
              <a:rPr lang="ru-RU" dirty="0" smtClean="0"/>
              <a:t>такие </a:t>
            </a:r>
            <a:r>
              <a:rPr lang="ru-RU" dirty="0"/>
              <a:t>формы </a:t>
            </a:r>
            <a:r>
              <a:rPr lang="ru-RU" dirty="0" smtClean="0"/>
              <a:t>самовыражения </a:t>
            </a:r>
            <a:r>
              <a:rPr lang="ru-RU" b="1" dirty="0">
                <a:solidFill>
                  <a:srgbClr val="0070C0"/>
                </a:solidFill>
              </a:rPr>
              <a:t>могут </a:t>
            </a:r>
            <a:r>
              <a:rPr lang="ru-RU" b="1" dirty="0" smtClean="0">
                <a:solidFill>
                  <a:srgbClr val="0070C0"/>
                </a:solidFill>
              </a:rPr>
              <a:t>иметь </a:t>
            </a:r>
            <a:r>
              <a:rPr lang="ru-RU" b="1" dirty="0">
                <a:solidFill>
                  <a:srgbClr val="0070C0"/>
                </a:solidFill>
              </a:rPr>
              <a:t>более </a:t>
            </a:r>
            <a:r>
              <a:rPr lang="ru-RU" b="1" dirty="0" smtClean="0">
                <a:solidFill>
                  <a:srgbClr val="0070C0"/>
                </a:solidFill>
              </a:rPr>
              <a:t> мощный </a:t>
            </a:r>
            <a:r>
              <a:rPr lang="ru-RU" b="1" dirty="0">
                <a:solidFill>
                  <a:srgbClr val="0070C0"/>
                </a:solidFill>
              </a:rPr>
              <a:t>и разрушительный </a:t>
            </a:r>
            <a:r>
              <a:rPr lang="ru-RU" b="1" dirty="0" smtClean="0">
                <a:solidFill>
                  <a:srgbClr val="0070C0"/>
                </a:solidFill>
              </a:rPr>
              <a:t>эффект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в случае использования  </a:t>
            </a:r>
            <a:r>
              <a:rPr lang="ru-RU" b="1" dirty="0">
                <a:solidFill>
                  <a:srgbClr val="FF0000"/>
                </a:solidFill>
              </a:rPr>
              <a:t>средств </a:t>
            </a:r>
            <a:r>
              <a:rPr lang="ru-RU" b="1" dirty="0" smtClean="0">
                <a:solidFill>
                  <a:srgbClr val="FF0000"/>
                </a:solidFill>
              </a:rPr>
              <a:t>массовой информации;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871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то же время методы объективного и сбалансированного репортажа могут существенно варьироваться в зависимости от других особенностей средства информации. Ни данному Суду, ни </a:t>
            </a:r>
            <a:r>
              <a:rPr lang="ru-RU" b="1" dirty="0">
                <a:solidFill>
                  <a:srgbClr val="0070C0"/>
                </a:solidFill>
              </a:rPr>
              <a:t>национальным судам не подобает подменять в этом вопросе своими собственными взглядами суждения прессы относительно того, к какой технике репортажа следует прибегать журналистам. 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В </a:t>
            </a:r>
            <a:r>
              <a:rPr lang="ru-RU" dirty="0"/>
              <a:t>этом контексте Суд напоминает, что </a:t>
            </a:r>
            <a:r>
              <a:rPr lang="ru-RU" u="sng" dirty="0">
                <a:hlinkClick r:id="rId2"/>
              </a:rPr>
              <a:t>статья 10</a:t>
            </a:r>
            <a:r>
              <a:rPr lang="ru-RU" dirty="0"/>
              <a:t> защищает не только содержание выражаемых идей и информации, но и форму их передачи (см. </a:t>
            </a:r>
            <a:r>
              <a:rPr lang="ru-RU" u="sng" dirty="0">
                <a:hlinkClick r:id="rId3"/>
              </a:rPr>
              <a:t>решение</a:t>
            </a:r>
            <a:r>
              <a:rPr lang="ru-RU" dirty="0"/>
              <a:t> по делу </a:t>
            </a:r>
            <a:r>
              <a:rPr lang="ru-RU" dirty="0" err="1"/>
              <a:t>Обершлика</a:t>
            </a:r>
            <a:r>
              <a:rPr lang="ru-RU" dirty="0"/>
              <a:t> от 23 мая 1991 г. Серия А, т. 204, с. 24, п. 57).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32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Оценка Суда должна </a:t>
            </a:r>
            <a:r>
              <a:rPr lang="ru-RU" dirty="0" smtClean="0"/>
              <a:t>учитывать: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манеру</a:t>
            </a:r>
            <a:r>
              <a:rPr lang="ru-RU" dirty="0"/>
              <a:t>, в которой был подготовлен телесюжет о "зеленых куртках",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его </a:t>
            </a:r>
            <a:r>
              <a:rPr lang="ru-RU" dirty="0"/>
              <a:t>содержание,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контекст</a:t>
            </a:r>
            <a:r>
              <a:rPr lang="ru-RU" dirty="0"/>
              <a:t>, в котором он вышел в эфир,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и </a:t>
            </a:r>
            <a:r>
              <a:rPr lang="ru-RU" dirty="0"/>
              <a:t>цели программы. </a:t>
            </a:r>
          </a:p>
        </p:txBody>
      </p:sp>
    </p:spTree>
    <p:extLst>
      <p:ext uri="{BB962C8B-B14F-4D97-AF65-F5344CB8AC3E}">
        <p14:creationId xmlns:p14="http://schemas.microsoft.com/office/powerpoint/2010/main" val="321411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Учитывая обязательства, взятые на себя государствами на основании Конвенции ООН и других международных договоров, принимать эффективные меры для ликвидации всех форм расовой дискриминации, предотвращения распространения и борьбы с расистскими учениями и практикой (см. п. 21 выше</a:t>
            </a:r>
            <a:r>
              <a:rPr lang="ru-RU" dirty="0" smtClean="0"/>
              <a:t>),</a:t>
            </a:r>
          </a:p>
          <a:p>
            <a:r>
              <a:rPr lang="ru-RU" dirty="0" smtClean="0"/>
              <a:t>важным </a:t>
            </a:r>
            <a:r>
              <a:rPr lang="ru-RU" dirty="0"/>
              <a:t>аспектом анализа Суда будет оценка, </a:t>
            </a:r>
            <a:r>
              <a:rPr lang="ru-RU" b="1" dirty="0">
                <a:solidFill>
                  <a:srgbClr val="0070C0"/>
                </a:solidFill>
              </a:rPr>
              <a:t>насколько сюжет, о котором идет речь, если его рассматривать как целое, объективно выглядел как </a:t>
            </a:r>
            <a:r>
              <a:rPr lang="ru-RU" b="1" dirty="0">
                <a:solidFill>
                  <a:srgbClr val="FF0000"/>
                </a:solidFill>
              </a:rPr>
              <a:t>способствовавший пропаганде</a:t>
            </a:r>
            <a:r>
              <a:rPr lang="ru-RU" b="1" dirty="0">
                <a:solidFill>
                  <a:srgbClr val="0070C0"/>
                </a:solidFill>
              </a:rPr>
              <a:t> расистских взглядов и идей.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646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Национальные суды особенно подчеркивали то обстоятельство, что заявитель сам взял на себя инициативу по подготовке телесюжета о "зеленых куртках" и что он не только заранее знал, что во время интервью будут, вероятно, сделаны расистские заявления, но и поощрял такие заявления. </a:t>
            </a:r>
            <a:endParaRPr lang="ru-RU" dirty="0" smtClean="0"/>
          </a:p>
          <a:p>
            <a:r>
              <a:rPr lang="ru-RU" dirty="0" smtClean="0"/>
              <a:t>Он </a:t>
            </a:r>
            <a:r>
              <a:rPr lang="ru-RU" dirty="0"/>
              <a:t>отредактировал программу таким образом, чтобы включить в нее оскорбительные утверждения. Без его активного участия эти замечания не были бы распространены среди широкого круга лиц и не были бы, таким образом, наказуемы </a:t>
            </a:r>
          </a:p>
        </p:txBody>
      </p:sp>
    </p:spTree>
    <p:extLst>
      <p:ext uri="{BB962C8B-B14F-4D97-AF65-F5344CB8AC3E}">
        <p14:creationId xmlns:p14="http://schemas.microsoft.com/office/powerpoint/2010/main" val="241554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С другой стороны, говоря о содержании сюжета о "зеленых куртках", следует отметить, что телевизионный ведущий начал представление программы </a:t>
            </a:r>
            <a:r>
              <a:rPr lang="ru-RU" b="1" dirty="0">
                <a:solidFill>
                  <a:srgbClr val="0070C0"/>
                </a:solidFill>
              </a:rPr>
              <a:t>со ссылки на недавнюю дискуссию в обществе и выступления в прессе по поводу расизма в Дании,</a:t>
            </a:r>
            <a:r>
              <a:rPr lang="ru-RU" dirty="0"/>
              <a:t> приглашая тем самым зрителя смотреть передачу под этим углом зрения. </a:t>
            </a:r>
            <a:endParaRPr lang="ru-RU" dirty="0" smtClean="0"/>
          </a:p>
          <a:p>
            <a:r>
              <a:rPr lang="ru-RU" dirty="0" smtClean="0"/>
              <a:t>Далее </a:t>
            </a:r>
            <a:r>
              <a:rPr lang="ru-RU" dirty="0"/>
              <a:t>он объявил, что </a:t>
            </a:r>
            <a:r>
              <a:rPr lang="ru-RU" b="1" dirty="0">
                <a:solidFill>
                  <a:srgbClr val="0070C0"/>
                </a:solidFill>
              </a:rPr>
              <a:t>цель данной передачи состоит в том, чтобы затронуть определенные аспекты проблемы, опознать в некоторых людях расистов,</a:t>
            </a:r>
            <a:r>
              <a:rPr lang="ru-RU" dirty="0"/>
              <a:t> дав описание их ментальности и социального происхождения.</a:t>
            </a:r>
          </a:p>
        </p:txBody>
      </p:sp>
    </p:spTree>
    <p:extLst>
      <p:ext uri="{BB962C8B-B14F-4D97-AF65-F5344CB8AC3E}">
        <p14:creationId xmlns:p14="http://schemas.microsoft.com/office/powerpoint/2010/main" val="35473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Нет оснований сомневаться в том, что последовавшие интервью выполнили эту задачу. Взятый в целом, данный телесюжет объективно был не похож на материал, цель которого состояла в пропаганде расистских идей и взглядов. </a:t>
            </a:r>
            <a:endParaRPr lang="ru-RU" dirty="0" smtClean="0"/>
          </a:p>
          <a:p>
            <a:r>
              <a:rPr lang="ru-RU" b="1" dirty="0" smtClean="0">
                <a:solidFill>
                  <a:srgbClr val="0070C0"/>
                </a:solidFill>
              </a:rPr>
              <a:t>Напротив</a:t>
            </a:r>
            <a:r>
              <a:rPr lang="ru-RU" b="1" dirty="0">
                <a:solidFill>
                  <a:srgbClr val="0070C0"/>
                </a:solidFill>
              </a:rPr>
              <a:t>, в нем очевидно стремление при помощи интервью выставить на всеобщее обозрение, проанализировать и объяснить поведение именно этой группы молодых людей, ограниченных и недовольных своим социальным положением, склонных к насилию и уже имеющих судимость. 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Таким </a:t>
            </a:r>
            <a:r>
              <a:rPr lang="ru-RU" dirty="0"/>
              <a:t>образом, были затронуты специфические аспекты проблемы, которая уже тогда вызывала большую озабоченность общественности.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42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Более того, следует иметь в виду, что данный сюжет был передан в эфир как часть серьезной датской программы новостей, и он был рассчитан на хорошо информированную </a:t>
            </a:r>
            <a:r>
              <a:rPr lang="ru-RU" dirty="0" smtClean="0"/>
              <a:t>аудиторию.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Суд не убедил довод, также подчеркнутый национальными </a:t>
            </a:r>
            <a:r>
              <a:rPr lang="ru-RU" dirty="0" smtClean="0"/>
              <a:t>судами, </a:t>
            </a:r>
            <a:r>
              <a:rPr lang="ru-RU" dirty="0"/>
              <a:t>что телесюжет о "зеленых куртках" был представлен без попыток что-либо противопоставить выраженным в нем экстремистским взглядам. </a:t>
            </a:r>
            <a:r>
              <a:rPr lang="ru-RU" b="1" dirty="0">
                <a:solidFill>
                  <a:srgbClr val="0070C0"/>
                </a:solidFill>
              </a:rPr>
              <a:t>Как представление сюжета телевизионным ведущим, так и поведение самого заявителя во время интервью показывают, что он отчетливо отмежевался от опрашиваемых, например, характеризуя их как "группу </a:t>
            </a:r>
            <a:r>
              <a:rPr lang="ru-RU" b="1" dirty="0" err="1">
                <a:solidFill>
                  <a:srgbClr val="0070C0"/>
                </a:solidFill>
              </a:rPr>
              <a:t>экстремистски</a:t>
            </a:r>
            <a:r>
              <a:rPr lang="ru-RU" b="1" dirty="0">
                <a:solidFill>
                  <a:srgbClr val="0070C0"/>
                </a:solidFill>
              </a:rPr>
              <a:t> настроенной молодежи", сторонников Ку-клукс-клана и ссылаясь на уголовное прошлое некоторых из них.</a:t>
            </a:r>
          </a:p>
        </p:txBody>
      </p:sp>
    </p:spTree>
    <p:extLst>
      <p:ext uri="{BB962C8B-B14F-4D97-AF65-F5344CB8AC3E}">
        <p14:creationId xmlns:p14="http://schemas.microsoft.com/office/powerpoint/2010/main" val="119960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Заявитель также парировал некоторые расистские заявления, напомнив, например, что есть чернокожие люди, которые выполняют важную работу. И, наконец, не следует забывать, что взятая в целом кинозарисовка показывала, что расистские заявления были только частью общей антисоциальной установки "зеленых курток</a:t>
            </a:r>
            <a:r>
              <a:rPr lang="ru-RU" dirty="0" smtClean="0"/>
              <a:t>".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По общему признанию, телесюжет не напоминал специально об аморальности, опасности и противозаконности распространения расовой ненависти или идей превосходства одной расы. Однако, учитывая вышеупомянутые элементы противопоставления и ограниченные возможности краткого сюжета в рамках общей программы, а также журналистскую самостоятельность в выборе использования форм выражения, Суд не считает отсутствие таких напоминаний в профилактических целях существенным.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79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Репортажи, строящиеся на интервью, отредактированных или не редактированных, представляют собой одно из важнейших средств, при помощи которых пресса может играть свою исключительно важную роль "сторожевого пса общественности</a:t>
            </a:r>
            <a:r>
              <a:rPr lang="ru-RU" dirty="0" smtClean="0"/>
              <a:t>". 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Наказание </a:t>
            </a:r>
            <a:r>
              <a:rPr lang="ru-RU" b="1" dirty="0">
                <a:solidFill>
                  <a:srgbClr val="0070C0"/>
                </a:solidFill>
              </a:rPr>
              <a:t>журналистов за содействие в распространении заявлений, сделанных другим лицом по ходу интервью, могло бы серьезно помешать прессе вносить свой вклад в обсуждение проблем, представляющих общественный интерес, если только речь не идет об особо серьезных ситуациях.</a:t>
            </a:r>
            <a:r>
              <a:rPr lang="ru-RU" dirty="0"/>
              <a:t> В этом отношении Суд не приемлет довода Правительства о незначительном размере штрафа; единственное, что имеет значение, так это факт осуждения журналиста.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16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Нет сомнений, что высказывания, за которые были осуждены "зеленые </a:t>
            </a:r>
            <a:r>
              <a:rPr lang="ru-RU" dirty="0" smtClean="0"/>
              <a:t>куртки", </a:t>
            </a:r>
            <a:r>
              <a:rPr lang="ru-RU" dirty="0"/>
              <a:t>были более чем оскорбительны для лиц, принадлежавших к тем группам, против которых они были нацелены, </a:t>
            </a:r>
            <a:r>
              <a:rPr lang="ru-RU" b="1" dirty="0">
                <a:solidFill>
                  <a:srgbClr val="FF0000"/>
                </a:solidFill>
              </a:rPr>
              <a:t>и что такие замечания не пользуются защитой </a:t>
            </a:r>
            <a:r>
              <a:rPr lang="ru-RU" b="1" u="sng" dirty="0">
                <a:solidFill>
                  <a:srgbClr val="FF0000"/>
                </a:solidFill>
                <a:hlinkClick r:id="rId2"/>
              </a:rPr>
              <a:t>статьи 10</a:t>
            </a:r>
            <a:r>
              <a:rPr lang="ru-RU" b="1" dirty="0">
                <a:solidFill>
                  <a:srgbClr val="FF0000"/>
                </a:solidFill>
              </a:rPr>
              <a:t> 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Однако, даже учитывая манеру, в которой заявитель подготовил телевизионный сюжет о "зеленых куртках</a:t>
            </a:r>
            <a:r>
              <a:rPr lang="ru-RU" dirty="0" smtClean="0"/>
              <a:t>", </a:t>
            </a:r>
            <a:r>
              <a:rPr lang="ru-RU" b="1" dirty="0">
                <a:solidFill>
                  <a:srgbClr val="0070C0"/>
                </a:solidFill>
              </a:rPr>
              <a:t>не было доказано, что данный телесюжет, взятый в целом, оправдывал осуждение и наказание журналиста за преступление, предусмотренное Уголовным кодексом.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08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Выражая уверенность, </a:t>
            </a:r>
            <a:r>
              <a:rPr lang="ru-RU" dirty="0" smtClean="0"/>
              <a:t>что </a:t>
            </a:r>
            <a:r>
              <a:rPr lang="ru-RU" b="1" dirty="0">
                <a:solidFill>
                  <a:srgbClr val="0070C0"/>
                </a:solidFill>
              </a:rPr>
              <a:t>необходимость борьбы  против  таких  форм  самовыражения  даже  более настоятельна в ситуациях, характеризующихся напряженностью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  <a:r>
              <a:rPr lang="ru-RU" b="1" dirty="0">
                <a:solidFill>
                  <a:srgbClr val="FF0000"/>
                </a:solidFill>
              </a:rPr>
              <a:t>а также во время войны и других  форм вооруженных конфликтов;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Выражая </a:t>
            </a:r>
            <a:r>
              <a:rPr lang="ru-RU" dirty="0" smtClean="0"/>
              <a:t>уверенность </a:t>
            </a:r>
            <a:r>
              <a:rPr lang="ru-RU" dirty="0"/>
              <a:t>по поводу </a:t>
            </a:r>
            <a:r>
              <a:rPr lang="ru-RU" dirty="0" smtClean="0"/>
              <a:t>необходимости выработки </a:t>
            </a:r>
            <a:r>
              <a:rPr lang="ru-RU" dirty="0"/>
              <a:t>основополагающих </a:t>
            </a:r>
            <a:r>
              <a:rPr lang="ru-RU" dirty="0" smtClean="0"/>
              <a:t>принципов для правительств </a:t>
            </a:r>
            <a:r>
              <a:rPr lang="ru-RU" dirty="0"/>
              <a:t>государств-участников в отношении работы по противодействию таким формам </a:t>
            </a:r>
            <a:r>
              <a:rPr lang="ru-RU" dirty="0" smtClean="0"/>
              <a:t>самовыражения</a:t>
            </a:r>
            <a:r>
              <a:rPr lang="ru-RU" dirty="0"/>
              <a:t>, признавая  при  этом, </a:t>
            </a:r>
            <a:r>
              <a:rPr lang="ru-RU" dirty="0" smtClean="0"/>
              <a:t>что </a:t>
            </a:r>
            <a:r>
              <a:rPr lang="ru-RU" dirty="0"/>
              <a:t>большинству средств массовой </a:t>
            </a:r>
            <a:r>
              <a:rPr lang="ru-RU" dirty="0" smtClean="0"/>
              <a:t>информации </a:t>
            </a:r>
            <a:r>
              <a:rPr lang="ru-RU" dirty="0"/>
              <a:t>такие формы самовыражения не могут быть поставлены в вину;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70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 учетом вышеизложенного, основания, выдвинутые в поддержку осуждения заявителя и вынесения обвинительного приговора, недостаточны для того, чтобы со всей убедительностью установить, что имевшее место вмешательство в осуществление его права на свободу слова было "необходимым в демократическом обществе", а использованные при этом средства были соразмерны с преследуемой правомерной целью защиты "репутации или прав других лиц". </a:t>
            </a:r>
          </a:p>
        </p:txBody>
      </p:sp>
    </p:spTree>
    <p:extLst>
      <p:ext uri="{BB962C8B-B14F-4D97-AF65-F5344CB8AC3E}">
        <p14:creationId xmlns:p14="http://schemas.microsoft.com/office/powerpoint/2010/main" val="94734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Европейский </a:t>
            </a:r>
            <a:r>
              <a:rPr lang="ru-RU" dirty="0"/>
              <a:t>суд по правам человека по делу D.H.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Others</a:t>
            </a:r>
            <a:r>
              <a:rPr lang="ru-RU" dirty="0"/>
              <a:t> v </a:t>
            </a:r>
            <a:r>
              <a:rPr lang="ru-RU" dirty="0" err="1"/>
              <a:t>Czech</a:t>
            </a:r>
            <a:r>
              <a:rPr lang="ru-RU" dirty="0"/>
              <a:t> </a:t>
            </a:r>
            <a:r>
              <a:rPr lang="ru-RU" dirty="0" err="1"/>
              <a:t>Republic</a:t>
            </a:r>
            <a:r>
              <a:rPr lang="ru-RU" dirty="0"/>
              <a:t> отметил, что дискриминация означает разницу в отношении между лицами, находящимися в сравнительно похожих ситуациях, </a:t>
            </a:r>
            <a:r>
              <a:rPr lang="ru-RU" b="1" dirty="0"/>
              <a:t>без наличия для такой разницы объективного и разумного оправдания.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832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525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en-US" altLang="en-US" b="1" dirty="0" smtClean="0">
              <a:solidFill>
                <a:schemeClr val="accent2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1"/>
            <a:ext cx="8229600" cy="558924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altLang="en-US" sz="1600" b="1" u="sng" dirty="0" smtClean="0"/>
              <a:t>Практика </a:t>
            </a:r>
            <a:r>
              <a:rPr lang="uk-UA" altLang="en-US" sz="1600" b="1" u="sng" dirty="0" smtClean="0"/>
              <a:t>ЕСПЧ</a:t>
            </a:r>
            <a:r>
              <a:rPr lang="uk-UA" altLang="en-US" sz="1600" b="1" u="sng" dirty="0" smtClean="0"/>
              <a:t>:</a:t>
            </a:r>
            <a:endParaRPr lang="uk-UA" altLang="en-US" sz="1600" b="1" u="sng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altLang="en-US" sz="1600" b="1" u="sng" dirty="0" smtClean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ru-RU" altLang="en-US" sz="2000" b="1" dirty="0"/>
              <a:t>Антисемитизм</a:t>
            </a:r>
            <a:r>
              <a:rPr lang="ru-RU" altLang="en-US" sz="2000" b="1" dirty="0">
                <a:solidFill>
                  <a:srgbClr val="0070C0"/>
                </a:solidFill>
              </a:rPr>
              <a:t>, </a:t>
            </a:r>
            <a:r>
              <a:rPr lang="ru-RU" altLang="en-US" sz="2000" b="1" dirty="0" err="1"/>
              <a:t>исламофобия</a:t>
            </a:r>
            <a:r>
              <a:rPr lang="ru-RU" altLang="en-US" sz="2000" b="1" dirty="0"/>
              <a:t>, другие формы «идеологически </a:t>
            </a:r>
            <a:r>
              <a:rPr lang="ru-RU" altLang="en-US" sz="2000" b="1" dirty="0" smtClean="0"/>
              <a:t>мотивированной» </a:t>
            </a:r>
            <a:r>
              <a:rPr lang="ru-RU" altLang="en-US" sz="2000" b="1" dirty="0"/>
              <a:t>нетерпимости: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ru-RU" altLang="en-US" sz="2000" b="1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ru-RU" altLang="en-US" sz="2000" b="1" dirty="0" smtClean="0">
                <a:solidFill>
                  <a:srgbClr val="0070C0"/>
                </a:solidFill>
              </a:rPr>
              <a:t>- </a:t>
            </a:r>
            <a:r>
              <a:rPr lang="ru-RU" altLang="en-US" sz="2000" b="1" dirty="0" err="1" smtClean="0">
                <a:solidFill>
                  <a:srgbClr val="0070C0"/>
                </a:solidFill>
              </a:rPr>
              <a:t>Pavel</a:t>
            </a:r>
            <a:r>
              <a:rPr lang="ru-RU" altLang="en-US" sz="2000" b="1" dirty="0" smtClean="0">
                <a:solidFill>
                  <a:srgbClr val="0070C0"/>
                </a:solidFill>
              </a:rPr>
              <a:t> </a:t>
            </a:r>
            <a:r>
              <a:rPr lang="ru-RU" altLang="en-US" sz="2000" b="1" dirty="0" err="1">
                <a:solidFill>
                  <a:srgbClr val="0070C0"/>
                </a:solidFill>
              </a:rPr>
              <a:t>Ivanov</a:t>
            </a:r>
            <a:r>
              <a:rPr lang="ru-RU" altLang="en-US" sz="2000" b="1" dirty="0">
                <a:solidFill>
                  <a:srgbClr val="0070C0"/>
                </a:solidFill>
              </a:rPr>
              <a:t> v. </a:t>
            </a:r>
            <a:r>
              <a:rPr lang="ru-RU" altLang="en-US" sz="2000" b="1" dirty="0" err="1">
                <a:solidFill>
                  <a:srgbClr val="0070C0"/>
                </a:solidFill>
              </a:rPr>
              <a:t>Russia</a:t>
            </a:r>
            <a:r>
              <a:rPr lang="ru-RU" altLang="en-US" sz="2000" b="1" dirty="0">
                <a:solidFill>
                  <a:srgbClr val="0070C0"/>
                </a:solidFill>
              </a:rPr>
              <a:t> (от 20.02.07): </a:t>
            </a:r>
            <a:r>
              <a:rPr lang="ru-RU" altLang="en-US" sz="2000" dirty="0"/>
              <a:t>автор и редактор газеты осужден за преступление «разжигание вражды» по статье о «ЗОГ»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ru-RU" altLang="en-US" sz="2000" b="1" dirty="0" smtClean="0">
                <a:solidFill>
                  <a:srgbClr val="0070C0"/>
                </a:solidFill>
              </a:rPr>
              <a:t>- </a:t>
            </a:r>
            <a:r>
              <a:rPr lang="ru-RU" altLang="en-US" sz="2000" b="1" dirty="0" err="1" smtClean="0">
                <a:solidFill>
                  <a:srgbClr val="0070C0"/>
                </a:solidFill>
              </a:rPr>
              <a:t>Garaudy</a:t>
            </a:r>
            <a:r>
              <a:rPr lang="ru-RU" altLang="en-US" sz="2000" b="1" dirty="0" smtClean="0">
                <a:solidFill>
                  <a:srgbClr val="0070C0"/>
                </a:solidFill>
              </a:rPr>
              <a:t> </a:t>
            </a:r>
            <a:r>
              <a:rPr lang="ru-RU" altLang="en-US" sz="2000" b="1" dirty="0">
                <a:solidFill>
                  <a:srgbClr val="0070C0"/>
                </a:solidFill>
              </a:rPr>
              <a:t>v. </a:t>
            </a:r>
            <a:r>
              <a:rPr lang="ru-RU" altLang="en-US" sz="2000" b="1" dirty="0" err="1">
                <a:solidFill>
                  <a:srgbClr val="0070C0"/>
                </a:solidFill>
              </a:rPr>
              <a:t>France</a:t>
            </a:r>
            <a:r>
              <a:rPr lang="ru-RU" altLang="en-US" sz="2000" b="1" dirty="0">
                <a:solidFill>
                  <a:srgbClr val="0070C0"/>
                </a:solidFill>
              </a:rPr>
              <a:t> (от 24.06.03): </a:t>
            </a:r>
            <a:r>
              <a:rPr lang="ru-RU" altLang="en-US" sz="2000" dirty="0"/>
              <a:t>автор книги «Основополагающие мифе современного Израиля», в которой отрицался Холокост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ru-RU" altLang="en-US" sz="2000" b="1" dirty="0" smtClean="0">
                <a:solidFill>
                  <a:srgbClr val="0070C0"/>
                </a:solidFill>
              </a:rPr>
              <a:t>- </a:t>
            </a:r>
            <a:r>
              <a:rPr lang="ru-RU" altLang="en-US" sz="2000" b="1" dirty="0" err="1" smtClean="0">
                <a:solidFill>
                  <a:srgbClr val="0070C0"/>
                </a:solidFill>
              </a:rPr>
              <a:t>Norwood</a:t>
            </a:r>
            <a:r>
              <a:rPr lang="ru-RU" altLang="en-US" sz="2000" b="1" dirty="0" smtClean="0">
                <a:solidFill>
                  <a:srgbClr val="0070C0"/>
                </a:solidFill>
              </a:rPr>
              <a:t> </a:t>
            </a:r>
            <a:r>
              <a:rPr lang="ru-RU" altLang="en-US" sz="2000" b="1" dirty="0">
                <a:solidFill>
                  <a:srgbClr val="0070C0"/>
                </a:solidFill>
              </a:rPr>
              <a:t>v. </a:t>
            </a:r>
            <a:r>
              <a:rPr lang="ru-RU" altLang="en-US" sz="2000" b="1" dirty="0" err="1">
                <a:solidFill>
                  <a:srgbClr val="0070C0"/>
                </a:solidFill>
              </a:rPr>
              <a:t>United</a:t>
            </a:r>
            <a:r>
              <a:rPr lang="ru-RU" altLang="en-US" sz="2000" b="1" dirty="0">
                <a:solidFill>
                  <a:srgbClr val="0070C0"/>
                </a:solidFill>
              </a:rPr>
              <a:t> </a:t>
            </a:r>
            <a:r>
              <a:rPr lang="ru-RU" altLang="en-US" sz="2000" b="1" dirty="0" err="1">
                <a:solidFill>
                  <a:srgbClr val="0070C0"/>
                </a:solidFill>
              </a:rPr>
              <a:t>Kingdom</a:t>
            </a:r>
            <a:r>
              <a:rPr lang="ru-RU" altLang="en-US" sz="2000" b="1" dirty="0">
                <a:solidFill>
                  <a:srgbClr val="0070C0"/>
                </a:solidFill>
              </a:rPr>
              <a:t> (от 16.11.04): </a:t>
            </a:r>
            <a:r>
              <a:rPr lang="ru-RU" altLang="en-US" sz="2000" dirty="0"/>
              <a:t>заявитель выставил в своем окне постер Британской националистической партии, на котором были изображены горящие башни-близнецы со словами «Ислам, вон из Британии - защитим британский народ!».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ru-RU" altLang="en-US" sz="2000" dirty="0" smtClean="0"/>
              <a:t>- </a:t>
            </a:r>
            <a:r>
              <a:rPr lang="ru-RU" altLang="en-US" sz="2000" b="1" dirty="0" err="1" smtClean="0">
                <a:solidFill>
                  <a:srgbClr val="0070C0"/>
                </a:solidFill>
              </a:rPr>
              <a:t>Leroy</a:t>
            </a:r>
            <a:r>
              <a:rPr lang="ru-RU" altLang="en-US" sz="2000" b="1" dirty="0" smtClean="0">
                <a:solidFill>
                  <a:srgbClr val="0070C0"/>
                </a:solidFill>
              </a:rPr>
              <a:t> </a:t>
            </a:r>
            <a:r>
              <a:rPr lang="ru-RU" altLang="en-US" sz="2000" b="1" dirty="0">
                <a:solidFill>
                  <a:srgbClr val="0070C0"/>
                </a:solidFill>
              </a:rPr>
              <a:t>v. </a:t>
            </a:r>
            <a:r>
              <a:rPr lang="ru-RU" altLang="en-US" sz="2000" b="1" dirty="0" err="1">
                <a:solidFill>
                  <a:srgbClr val="0070C0"/>
                </a:solidFill>
              </a:rPr>
              <a:t>France</a:t>
            </a:r>
            <a:r>
              <a:rPr lang="ru-RU" altLang="en-US" sz="2000" b="1" dirty="0">
                <a:solidFill>
                  <a:srgbClr val="0070C0"/>
                </a:solidFill>
              </a:rPr>
              <a:t> (02.10.08): </a:t>
            </a:r>
            <a:r>
              <a:rPr lang="ru-RU" altLang="en-US" sz="2000" dirty="0"/>
              <a:t>карикатурист, осужденный за публичное оправдание терроризма из-за публикации в баскской газете карикатуры с изображением атаки на башни-близнецы и надписью «Мы все об этом мечтали - ХАМАС это сделал!»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ru-RU" altLang="en-US" sz="2000" dirty="0" smtClean="0">
                <a:solidFill>
                  <a:srgbClr val="0070C0"/>
                </a:solidFill>
              </a:rPr>
              <a:t>- </a:t>
            </a:r>
            <a:r>
              <a:rPr lang="ru-RU" altLang="en-US" sz="2000" b="1" dirty="0" err="1" smtClean="0">
                <a:solidFill>
                  <a:srgbClr val="0070C0"/>
                </a:solidFill>
              </a:rPr>
              <a:t>Gündüz</a:t>
            </a:r>
            <a:r>
              <a:rPr lang="ru-RU" altLang="en-US" sz="2000" b="1" dirty="0" smtClean="0">
                <a:solidFill>
                  <a:srgbClr val="0070C0"/>
                </a:solidFill>
              </a:rPr>
              <a:t> </a:t>
            </a:r>
            <a:r>
              <a:rPr lang="ru-RU" altLang="en-US" sz="2000" b="1" dirty="0">
                <a:solidFill>
                  <a:srgbClr val="0070C0"/>
                </a:solidFill>
              </a:rPr>
              <a:t>v. </a:t>
            </a:r>
            <a:r>
              <a:rPr lang="ru-RU" altLang="en-US" sz="2000" b="1" dirty="0" err="1">
                <a:solidFill>
                  <a:srgbClr val="0070C0"/>
                </a:solidFill>
              </a:rPr>
              <a:t>Turkey</a:t>
            </a:r>
            <a:r>
              <a:rPr lang="ru-RU" altLang="en-US" sz="2000" b="1" dirty="0">
                <a:solidFill>
                  <a:srgbClr val="0070C0"/>
                </a:solidFill>
              </a:rPr>
              <a:t> (от 13.11.03): </a:t>
            </a:r>
            <a:r>
              <a:rPr lang="ru-RU" altLang="en-US" sz="2000" dirty="0"/>
              <a:t>самопровозглашенный лидер радикальной исламистской секты, осужденный к лишению свободы на длительный срок за то, что во время эфира телешоу заявлял, что «каждый ребенок рожден в секулярном браке - незаконнорожденный» и т.п.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ru-RU" altLang="en-US" sz="2000" dirty="0" smtClean="0"/>
              <a:t>- </a:t>
            </a:r>
            <a:r>
              <a:rPr lang="ru-RU" altLang="en-US" sz="2000" b="1" dirty="0" err="1" smtClean="0">
                <a:solidFill>
                  <a:srgbClr val="0070C0"/>
                </a:solidFill>
              </a:rPr>
              <a:t>Soulas</a:t>
            </a:r>
            <a:r>
              <a:rPr lang="ru-RU" altLang="en-US" sz="2000" b="1" dirty="0" smtClean="0">
                <a:solidFill>
                  <a:srgbClr val="0070C0"/>
                </a:solidFill>
              </a:rPr>
              <a:t> </a:t>
            </a:r>
            <a:r>
              <a:rPr lang="ru-RU" altLang="en-US" sz="2000" b="1" dirty="0" err="1">
                <a:solidFill>
                  <a:srgbClr val="0070C0"/>
                </a:solidFill>
              </a:rPr>
              <a:t>and</a:t>
            </a:r>
            <a:r>
              <a:rPr lang="ru-RU" altLang="en-US" sz="2000" b="1" dirty="0">
                <a:solidFill>
                  <a:srgbClr val="0070C0"/>
                </a:solidFill>
              </a:rPr>
              <a:t> </a:t>
            </a:r>
            <a:r>
              <a:rPr lang="ru-RU" altLang="en-US" sz="2000" b="1" dirty="0" err="1">
                <a:solidFill>
                  <a:srgbClr val="0070C0"/>
                </a:solidFill>
              </a:rPr>
              <a:t>Others</a:t>
            </a:r>
            <a:r>
              <a:rPr lang="ru-RU" altLang="en-US" sz="2000" b="1" dirty="0">
                <a:solidFill>
                  <a:srgbClr val="0070C0"/>
                </a:solidFill>
              </a:rPr>
              <a:t> v. </a:t>
            </a:r>
            <a:r>
              <a:rPr lang="ru-RU" altLang="en-US" sz="2000" b="1" dirty="0" err="1">
                <a:solidFill>
                  <a:srgbClr val="0070C0"/>
                </a:solidFill>
              </a:rPr>
              <a:t>France</a:t>
            </a:r>
            <a:r>
              <a:rPr lang="ru-RU" altLang="en-US" sz="2000" b="1" dirty="0">
                <a:solidFill>
                  <a:srgbClr val="0070C0"/>
                </a:solidFill>
              </a:rPr>
              <a:t> (от 10.06.2008) </a:t>
            </a:r>
            <a:r>
              <a:rPr lang="ru-RU" altLang="en-US" sz="2000" dirty="0"/>
              <a:t>- заявители осуждены за публикацию книги «Колонизация Европы: правдивые ремарки об иммиграции и ислам»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1795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ru-RU" altLang="en-US" b="1" dirty="0"/>
              <a:t>Расизм / </a:t>
            </a:r>
            <a:r>
              <a:rPr lang="ru-RU" altLang="en-US" b="1" dirty="0" err="1"/>
              <a:t>мигрантофобия</a:t>
            </a:r>
            <a:r>
              <a:rPr lang="ru-RU" altLang="en-US" b="1" dirty="0"/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ru-RU" altLang="en-US" b="1" dirty="0" smtClean="0">
                <a:solidFill>
                  <a:srgbClr val="0070C0"/>
                </a:solidFill>
              </a:rPr>
              <a:t>- </a:t>
            </a:r>
            <a:r>
              <a:rPr lang="ru-RU" altLang="en-US" b="1" dirty="0" err="1" smtClean="0">
                <a:solidFill>
                  <a:srgbClr val="0070C0"/>
                </a:solidFill>
              </a:rPr>
              <a:t>Glimmerveen</a:t>
            </a:r>
            <a:r>
              <a:rPr lang="ru-RU" altLang="en-US" b="1" dirty="0" smtClean="0">
                <a:solidFill>
                  <a:srgbClr val="0070C0"/>
                </a:solidFill>
              </a:rPr>
              <a:t> </a:t>
            </a:r>
            <a:r>
              <a:rPr lang="ru-RU" altLang="en-US" b="1" dirty="0" err="1">
                <a:solidFill>
                  <a:srgbClr val="0070C0"/>
                </a:solidFill>
              </a:rPr>
              <a:t>and</a:t>
            </a:r>
            <a:r>
              <a:rPr lang="ru-RU" altLang="en-US" b="1" dirty="0">
                <a:solidFill>
                  <a:srgbClr val="0070C0"/>
                </a:solidFill>
              </a:rPr>
              <a:t> </a:t>
            </a:r>
            <a:r>
              <a:rPr lang="ru-RU" altLang="en-US" b="1" dirty="0" err="1">
                <a:solidFill>
                  <a:srgbClr val="0070C0"/>
                </a:solidFill>
              </a:rPr>
              <a:t>Hagenbeek</a:t>
            </a:r>
            <a:r>
              <a:rPr lang="ru-RU" altLang="en-US" b="1" dirty="0">
                <a:solidFill>
                  <a:srgbClr val="0070C0"/>
                </a:solidFill>
              </a:rPr>
              <a:t> v. </a:t>
            </a:r>
            <a:r>
              <a:rPr lang="ru-RU" altLang="en-US" b="1" dirty="0" err="1">
                <a:solidFill>
                  <a:srgbClr val="0070C0"/>
                </a:solidFill>
              </a:rPr>
              <a:t>the</a:t>
            </a:r>
            <a:r>
              <a:rPr lang="ru-RU" altLang="en-US" b="1" dirty="0">
                <a:solidFill>
                  <a:srgbClr val="0070C0"/>
                </a:solidFill>
              </a:rPr>
              <a:t> </a:t>
            </a:r>
            <a:r>
              <a:rPr lang="ru-RU" altLang="en-US" b="1" dirty="0" err="1">
                <a:solidFill>
                  <a:srgbClr val="0070C0"/>
                </a:solidFill>
              </a:rPr>
              <a:t>Netherlands</a:t>
            </a:r>
            <a:r>
              <a:rPr lang="ru-RU" altLang="en-US" b="1" dirty="0">
                <a:solidFill>
                  <a:srgbClr val="0070C0"/>
                </a:solidFill>
              </a:rPr>
              <a:t> (от 11.10.79): </a:t>
            </a:r>
            <a:r>
              <a:rPr lang="ru-RU" altLang="en-US" dirty="0"/>
              <a:t>заявитель - президент </a:t>
            </a:r>
            <a:r>
              <a:rPr lang="ru-RU" altLang="en-US" dirty="0" smtClean="0"/>
              <a:t>политической </a:t>
            </a:r>
            <a:r>
              <a:rPr lang="ru-RU" altLang="en-US" dirty="0"/>
              <a:t>партии, выступавшей за «Голландию для голландцев», осужден за хранение с целью </a:t>
            </a:r>
            <a:r>
              <a:rPr lang="ru-RU" altLang="en-US" dirty="0" smtClean="0"/>
              <a:t>распространение </a:t>
            </a:r>
            <a:r>
              <a:rPr lang="ru-RU" altLang="en-US" dirty="0"/>
              <a:t>листовок, адресованных «нашим белым людям», </a:t>
            </a:r>
            <a:r>
              <a:rPr lang="ru-RU" altLang="en-US" dirty="0" smtClean="0"/>
              <a:t>призывающих </a:t>
            </a:r>
            <a:r>
              <a:rPr lang="ru-RU" altLang="en-US" dirty="0"/>
              <a:t>«белых людей» прийти к власти с тем, чтобы выдворить из страны «сотни тысяч </a:t>
            </a:r>
            <a:r>
              <a:rPr lang="ru-RU" altLang="en-US" dirty="0" err="1"/>
              <a:t>Суринамцив</a:t>
            </a:r>
            <a:r>
              <a:rPr lang="ru-RU" altLang="en-US" dirty="0"/>
              <a:t>, турок и других так называемых </a:t>
            </a:r>
            <a:r>
              <a:rPr lang="ru-RU" altLang="en-US" dirty="0" err="1"/>
              <a:t>гастарбайтеров</a:t>
            </a:r>
            <a:r>
              <a:rPr lang="ru-RU" altLang="en-US" dirty="0"/>
              <a:t>, </a:t>
            </a:r>
            <a:r>
              <a:rPr lang="ru-RU" altLang="en-US" dirty="0" smtClean="0"/>
              <a:t>которые больше </a:t>
            </a:r>
            <a:r>
              <a:rPr lang="ru-RU" altLang="en-US" dirty="0"/>
              <a:t>здесь не нужны ...»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ru-RU" altLang="en-US" b="1" dirty="0" err="1">
                <a:solidFill>
                  <a:srgbClr val="0070C0"/>
                </a:solidFill>
              </a:rPr>
              <a:t>Jersild</a:t>
            </a:r>
            <a:r>
              <a:rPr lang="ru-RU" altLang="en-US" b="1" dirty="0">
                <a:solidFill>
                  <a:srgbClr val="0070C0"/>
                </a:solidFill>
              </a:rPr>
              <a:t> v. </a:t>
            </a:r>
            <a:r>
              <a:rPr lang="ru-RU" altLang="en-US" b="1" dirty="0" err="1">
                <a:solidFill>
                  <a:srgbClr val="0070C0"/>
                </a:solidFill>
              </a:rPr>
              <a:t>Denmark</a:t>
            </a:r>
            <a:r>
              <a:rPr lang="ru-RU" altLang="en-US" b="1" dirty="0">
                <a:solidFill>
                  <a:srgbClr val="0070C0"/>
                </a:solidFill>
              </a:rPr>
              <a:t> (от 23.09.94) </a:t>
            </a:r>
            <a:r>
              <a:rPr lang="ru-RU" altLang="en-US" dirty="0"/>
              <a:t>- заявитель журналист, осужденный за свой документальный фильм о </a:t>
            </a:r>
            <a:r>
              <a:rPr lang="ru-RU" altLang="en-US" dirty="0" smtClean="0"/>
              <a:t>праворадикальной молодежи, </a:t>
            </a:r>
            <a:r>
              <a:rPr lang="ru-RU" altLang="en-US" dirty="0"/>
              <a:t>в котором </a:t>
            </a:r>
            <a:r>
              <a:rPr lang="ru-RU" altLang="en-US" dirty="0" smtClean="0"/>
              <a:t>открыто </a:t>
            </a:r>
            <a:r>
              <a:rPr lang="ru-RU" altLang="en-US" dirty="0"/>
              <a:t>звучали расистские и </a:t>
            </a:r>
            <a:r>
              <a:rPr lang="ru-RU" altLang="en-US" dirty="0" err="1"/>
              <a:t>мигрантофобские</a:t>
            </a:r>
            <a:r>
              <a:rPr lang="ru-RU" altLang="en-US" dirty="0"/>
              <a:t> </a:t>
            </a:r>
            <a:r>
              <a:rPr lang="ru-RU" altLang="en-US" dirty="0" smtClean="0"/>
              <a:t>заявления-призывы-образы.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ru-RU" altLang="en-US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ru-RU" altLang="en-US" b="1" dirty="0"/>
              <a:t>Гомофобия: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ru-RU" altLang="en-US" b="1" dirty="0" err="1">
                <a:solidFill>
                  <a:srgbClr val="0070C0"/>
                </a:solidFill>
              </a:rPr>
              <a:t>Vejdeland</a:t>
            </a:r>
            <a:r>
              <a:rPr lang="ru-RU" altLang="en-US" b="1" dirty="0">
                <a:solidFill>
                  <a:srgbClr val="0070C0"/>
                </a:solidFill>
              </a:rPr>
              <a:t> </a:t>
            </a:r>
            <a:r>
              <a:rPr lang="ru-RU" altLang="en-US" b="1" dirty="0" err="1">
                <a:solidFill>
                  <a:srgbClr val="0070C0"/>
                </a:solidFill>
              </a:rPr>
              <a:t>and</a:t>
            </a:r>
            <a:r>
              <a:rPr lang="ru-RU" altLang="en-US" b="1" dirty="0">
                <a:solidFill>
                  <a:srgbClr val="0070C0"/>
                </a:solidFill>
              </a:rPr>
              <a:t> </a:t>
            </a:r>
            <a:r>
              <a:rPr lang="ru-RU" altLang="en-US" b="1" dirty="0" err="1">
                <a:solidFill>
                  <a:srgbClr val="0070C0"/>
                </a:solidFill>
              </a:rPr>
              <a:t>others</a:t>
            </a:r>
            <a:r>
              <a:rPr lang="ru-RU" altLang="en-US" b="1" dirty="0">
                <a:solidFill>
                  <a:srgbClr val="0070C0"/>
                </a:solidFill>
              </a:rPr>
              <a:t> v. </a:t>
            </a:r>
            <a:r>
              <a:rPr lang="ru-RU" altLang="en-US" b="1" dirty="0" err="1">
                <a:solidFill>
                  <a:srgbClr val="0070C0"/>
                </a:solidFill>
              </a:rPr>
              <a:t>Sweden</a:t>
            </a:r>
            <a:r>
              <a:rPr lang="ru-RU" altLang="en-US" b="1" dirty="0">
                <a:solidFill>
                  <a:srgbClr val="0070C0"/>
                </a:solidFill>
              </a:rPr>
              <a:t> (от 09.02.12): </a:t>
            </a:r>
            <a:r>
              <a:rPr lang="ru-RU" altLang="en-US" dirty="0"/>
              <a:t>заявитель осужден за распространение в старшей школе около 100 листовок, в которых говорилось о том, что гомосексуальность является «ненормальным сексуальным отклонением», имеет «деструктивное влияние на моральные устои общества», есть «причиной возникновения и распространения ВИЧ и </a:t>
            </a:r>
            <a:r>
              <a:rPr lang="ru-RU" altLang="en-US" dirty="0" smtClean="0"/>
              <a:t>СПИДа».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73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НОРМЫ ПРОФ.ЭТИКИ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Никто не может быть подвергнут дискриминации из-за своего пола, </a:t>
            </a:r>
            <a:r>
              <a:rPr lang="ru-RU" dirty="0" smtClean="0"/>
              <a:t>языка, расы, религии, национального, регионального </a:t>
            </a:r>
            <a:r>
              <a:rPr lang="ru-RU" dirty="0"/>
              <a:t>или </a:t>
            </a:r>
            <a:r>
              <a:rPr lang="ru-RU" dirty="0" smtClean="0"/>
              <a:t>социального происхождения </a:t>
            </a:r>
            <a:r>
              <a:rPr lang="ru-RU" dirty="0"/>
              <a:t>или </a:t>
            </a:r>
            <a:r>
              <a:rPr lang="ru-RU" dirty="0" smtClean="0"/>
              <a:t>политических предпочтений.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Указывать на соответствующие признаки лица (группы людей) следует лишь в случаях, когда эта информация является непременной составляющей материала.</a:t>
            </a:r>
          </a:p>
          <a:p>
            <a:endParaRPr lang="ru-RU" dirty="0"/>
          </a:p>
          <a:p>
            <a:r>
              <a:rPr lang="ru-RU" dirty="0"/>
              <a:t>/п.15, Этический кодекс украинского журналиста /</a:t>
            </a:r>
            <a:endParaRPr lang="ru-RU" sz="3000" b="1" dirty="0"/>
          </a:p>
        </p:txBody>
      </p:sp>
    </p:spTree>
    <p:extLst>
      <p:ext uri="{BB962C8B-B14F-4D97-AF65-F5344CB8AC3E}">
        <p14:creationId xmlns:p14="http://schemas.microsoft.com/office/powerpoint/2010/main" val="184866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uk-UA" b="1" dirty="0" smtClean="0"/>
              <a:t>БЛАГОДАРЮ</a:t>
            </a:r>
            <a:r>
              <a:rPr lang="uk-UA" b="1" dirty="0" smtClean="0"/>
              <a:t> </a:t>
            </a:r>
            <a:r>
              <a:rPr lang="uk-UA" b="1" dirty="0" smtClean="0"/>
              <a:t>ЗА </a:t>
            </a:r>
            <a:r>
              <a:rPr lang="uk-UA" b="1" dirty="0" smtClean="0"/>
              <a:t>ВНИМАНИЕ</a:t>
            </a:r>
            <a:r>
              <a:rPr lang="uk-UA" b="1" dirty="0" smtClean="0">
                <a:sym typeface="Wingdings" panose="05000000000000000000" pitchFamily="2" charset="2"/>
              </a:rPr>
              <a:t>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uk-UA" dirty="0" err="1"/>
              <a:t>А</a:t>
            </a:r>
            <a:r>
              <a:rPr lang="uk-UA" dirty="0" err="1" smtClean="0"/>
              <a:t>лександр</a:t>
            </a:r>
            <a:r>
              <a:rPr lang="uk-UA" dirty="0" smtClean="0"/>
              <a:t> </a:t>
            </a:r>
            <a:r>
              <a:rPr lang="uk-UA" dirty="0" err="1" smtClean="0"/>
              <a:t>Бурмагин</a:t>
            </a:r>
            <a:r>
              <a:rPr lang="uk-UA" dirty="0" smtClean="0"/>
              <a:t>,</a:t>
            </a:r>
          </a:p>
          <a:p>
            <a:pPr marL="0" indent="0">
              <a:buNone/>
            </a:pPr>
            <a:r>
              <a:rPr lang="uk-UA" dirty="0" smtClean="0"/>
              <a:t>ОО</a:t>
            </a:r>
            <a:r>
              <a:rPr lang="uk-UA" dirty="0" smtClean="0"/>
              <a:t> </a:t>
            </a:r>
            <a:r>
              <a:rPr lang="uk-UA" dirty="0" smtClean="0"/>
              <a:t>«Платформа прав </a:t>
            </a:r>
            <a:r>
              <a:rPr lang="uk-UA" dirty="0" err="1" smtClean="0"/>
              <a:t>человека</a:t>
            </a:r>
            <a:r>
              <a:rPr lang="uk-UA" dirty="0" smtClean="0"/>
              <a:t>»</a:t>
            </a:r>
            <a:endParaRPr lang="uk-UA" dirty="0" smtClean="0"/>
          </a:p>
          <a:p>
            <a:pPr marL="0" indent="0">
              <a:buNone/>
            </a:pPr>
            <a:endParaRPr lang="uk-UA" dirty="0" smtClean="0">
              <a:hlinkClick r:id="rId2"/>
            </a:endParaRPr>
          </a:p>
          <a:p>
            <a:pPr marL="0" indent="0">
              <a:buNone/>
            </a:pPr>
            <a:r>
              <a:rPr lang="uk-UA" dirty="0" smtClean="0"/>
              <a:t>+38 (067) 722-47-65, </a:t>
            </a:r>
            <a:r>
              <a:rPr lang="en-US" dirty="0" smtClean="0">
                <a:hlinkClick r:id="rId3"/>
              </a:rPr>
              <a:t>ukrmedias@gmail.com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81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Под </a:t>
            </a:r>
            <a:r>
              <a:rPr lang="ru-RU" dirty="0" smtClean="0"/>
              <a:t>термином «язык вражды» следует понимать все виды высказываний, которые </a:t>
            </a:r>
            <a:r>
              <a:rPr lang="ru-RU" b="1" dirty="0" smtClean="0">
                <a:solidFill>
                  <a:srgbClr val="0070C0"/>
                </a:solidFill>
              </a:rPr>
              <a:t>распространяют, разжигают, поддерживают или оправдывают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b="1" dirty="0" smtClean="0"/>
              <a:t>расовую ненависть,</a:t>
            </a:r>
          </a:p>
          <a:p>
            <a:r>
              <a:rPr lang="ru-RU" b="1" dirty="0" smtClean="0"/>
              <a:t>ксенофобию,</a:t>
            </a:r>
          </a:p>
          <a:p>
            <a:r>
              <a:rPr lang="ru-RU" b="1" dirty="0" smtClean="0"/>
              <a:t>антисемитизм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и другие формы ненависти, вызванные нетерпимостью, </a:t>
            </a:r>
            <a:r>
              <a:rPr lang="ru-RU" dirty="0" smtClean="0">
                <a:solidFill>
                  <a:srgbClr val="FF0000"/>
                </a:solidFill>
              </a:rPr>
              <a:t>в том числе </a:t>
            </a:r>
            <a:r>
              <a:rPr lang="ru-RU" dirty="0" smtClean="0"/>
              <a:t>нетерпимостью, проявляющееся в форме агрессивного национализма и </a:t>
            </a:r>
            <a:r>
              <a:rPr lang="ru-RU" dirty="0" err="1" smtClean="0"/>
              <a:t>этноцентризма</a:t>
            </a:r>
            <a:r>
              <a:rPr lang="ru-RU" dirty="0" smtClean="0"/>
              <a:t>, дискриминации меньшинств и враждебного отношения к ним, а также иммигрантов и лиц, по своему происхождению относятся к иммигрантам.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419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u="sng" dirty="0"/>
              <a:t>Принцип 6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- Национальное </a:t>
            </a:r>
            <a:r>
              <a:rPr lang="ru-RU" dirty="0"/>
              <a:t>право и судебная практика применительно к </a:t>
            </a:r>
            <a:br>
              <a:rPr lang="ru-RU" dirty="0"/>
            </a:br>
            <a:r>
              <a:rPr lang="ru-RU" dirty="0"/>
              <a:t>разжиганию ненависти должны учитывать </a:t>
            </a:r>
            <a:r>
              <a:rPr lang="ru-RU" b="1" dirty="0">
                <a:solidFill>
                  <a:srgbClr val="0070C0"/>
                </a:solidFill>
              </a:rPr>
              <a:t>роль средств массовой 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информации в передаче сведений и идей, которые вскрывают, 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анализируют и объясняют конкретные случаи разжигания ненависти и </a:t>
            </a:r>
            <a:r>
              <a:rPr lang="ru-RU" b="1" dirty="0" smtClean="0">
                <a:solidFill>
                  <a:srgbClr val="0070C0"/>
                </a:solidFill>
              </a:rPr>
              <a:t>их </a:t>
            </a:r>
            <a:r>
              <a:rPr lang="ru-RU" b="1" dirty="0">
                <a:solidFill>
                  <a:srgbClr val="0070C0"/>
                </a:solidFill>
              </a:rPr>
              <a:t>основополагающие причины в целом, а также право общественности </a:t>
            </a:r>
            <a:r>
              <a:rPr lang="ru-RU" b="1" dirty="0" smtClean="0">
                <a:solidFill>
                  <a:srgbClr val="0070C0"/>
                </a:solidFill>
              </a:rPr>
              <a:t>на </a:t>
            </a:r>
            <a:r>
              <a:rPr lang="ru-RU" b="1" dirty="0">
                <a:solidFill>
                  <a:srgbClr val="0070C0"/>
                </a:solidFill>
              </a:rPr>
              <a:t>получение таких сведений и идей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 В </a:t>
            </a:r>
            <a:r>
              <a:rPr lang="ru-RU" dirty="0"/>
              <a:t>этой связи национальное право и судебная практика должны </a:t>
            </a:r>
            <a:br>
              <a:rPr lang="ru-RU" dirty="0"/>
            </a:br>
            <a:r>
              <a:rPr lang="ru-RU" dirty="0"/>
              <a:t>проводить </a:t>
            </a:r>
            <a:r>
              <a:rPr lang="ru-RU" b="1" dirty="0">
                <a:solidFill>
                  <a:srgbClr val="0070C0"/>
                </a:solidFill>
              </a:rPr>
              <a:t>четкую границу между </a:t>
            </a:r>
            <a:r>
              <a:rPr lang="ru-RU" b="1" dirty="0">
                <a:solidFill>
                  <a:srgbClr val="FF0000"/>
                </a:solidFill>
              </a:rPr>
              <a:t>ответственностью автора</a:t>
            </a:r>
            <a:r>
              <a:rPr lang="ru-RU" b="1" dirty="0">
                <a:solidFill>
                  <a:srgbClr val="0070C0"/>
                </a:solidFill>
              </a:rPr>
              <a:t> разжигающей </a:t>
            </a:r>
            <a:r>
              <a:rPr lang="ru-RU" b="1" dirty="0" smtClean="0">
                <a:solidFill>
                  <a:srgbClr val="0070C0"/>
                </a:solidFill>
              </a:rPr>
              <a:t>ненависть </a:t>
            </a:r>
            <a:r>
              <a:rPr lang="ru-RU" b="1" dirty="0">
                <a:solidFill>
                  <a:srgbClr val="0070C0"/>
                </a:solidFill>
              </a:rPr>
              <a:t>информации, с одной стороны, и любой ответственностью </a:t>
            </a:r>
            <a:r>
              <a:rPr lang="ru-RU" b="1" dirty="0" smtClean="0">
                <a:solidFill>
                  <a:srgbClr val="0070C0"/>
                </a:solidFill>
              </a:rPr>
              <a:t>средств </a:t>
            </a:r>
            <a:r>
              <a:rPr lang="ru-RU" b="1" dirty="0">
                <a:solidFill>
                  <a:srgbClr val="0070C0"/>
                </a:solidFill>
              </a:rPr>
              <a:t>массовой информации и </a:t>
            </a:r>
            <a:r>
              <a:rPr lang="ru-RU" b="1" dirty="0">
                <a:solidFill>
                  <a:srgbClr val="FF0000"/>
                </a:solidFill>
              </a:rPr>
              <a:t>работников средств массовой </a:t>
            </a:r>
            <a:r>
              <a:rPr lang="ru-RU" b="1" dirty="0" smtClean="0">
                <a:solidFill>
                  <a:srgbClr val="FF0000"/>
                </a:solidFill>
              </a:rPr>
              <a:t>информации</a:t>
            </a:r>
            <a:r>
              <a:rPr lang="ru-RU" b="1" dirty="0">
                <a:solidFill>
                  <a:srgbClr val="FF0000"/>
                </a:solidFill>
              </a:rPr>
              <a:t>, участвующих в </a:t>
            </a:r>
            <a:r>
              <a:rPr lang="ru-RU" b="1" dirty="0" smtClean="0">
                <a:solidFill>
                  <a:srgbClr val="FF0000"/>
                </a:solidFill>
              </a:rPr>
              <a:t>ее распространении </a:t>
            </a:r>
            <a:r>
              <a:rPr lang="ru-RU" b="1" dirty="0">
                <a:solidFill>
                  <a:srgbClr val="0070C0"/>
                </a:solidFill>
              </a:rPr>
              <a:t>в рамках своих задач </a:t>
            </a:r>
            <a:r>
              <a:rPr lang="ru-RU" b="1" dirty="0" smtClean="0">
                <a:solidFill>
                  <a:srgbClr val="0070C0"/>
                </a:solidFill>
              </a:rPr>
              <a:t>по </a:t>
            </a:r>
            <a:r>
              <a:rPr lang="ru-RU" b="1" dirty="0">
                <a:solidFill>
                  <a:srgbClr val="0070C0"/>
                </a:solidFill>
              </a:rPr>
              <a:t>передаче интересующих общество информации и идей, с другой. </a:t>
            </a:r>
          </a:p>
        </p:txBody>
      </p:sp>
    </p:spTree>
    <p:extLst>
      <p:ext uri="{BB962C8B-B14F-4D97-AF65-F5344CB8AC3E}">
        <p14:creationId xmlns:p14="http://schemas.microsoft.com/office/powerpoint/2010/main" val="205703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u="sng" dirty="0"/>
              <a:t>Принцип 7 </a:t>
            </a:r>
            <a:endParaRPr lang="ru-RU" b="1" u="sng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интересах реализации Принципа 6 национальное </a:t>
            </a:r>
            <a:br>
              <a:rPr lang="ru-RU" dirty="0"/>
            </a:br>
            <a:r>
              <a:rPr lang="ru-RU" dirty="0"/>
              <a:t>законодательство и судебная практика должны учитывать, что: </a:t>
            </a:r>
            <a:r>
              <a:rPr lang="ru-RU" dirty="0">
                <a:solidFill>
                  <a:srgbClr val="FF0000"/>
                </a:solidFill>
              </a:rPr>
              <a:t>- журналистское освещение вопросов расизма, ксенофобии, </a:t>
            </a:r>
            <a:r>
              <a:rPr lang="ru-RU" dirty="0" smtClean="0">
                <a:solidFill>
                  <a:srgbClr val="FF0000"/>
                </a:solidFill>
              </a:rPr>
              <a:t>антисемитизма </a:t>
            </a:r>
            <a:r>
              <a:rPr lang="ru-RU" dirty="0">
                <a:solidFill>
                  <a:srgbClr val="FF0000"/>
                </a:solidFill>
              </a:rPr>
              <a:t>и других форм нетерпимости полностью защищена </a:t>
            </a:r>
            <a:r>
              <a:rPr lang="ru-RU" dirty="0" smtClean="0">
                <a:solidFill>
                  <a:srgbClr val="FF0000"/>
                </a:solidFill>
              </a:rPr>
              <a:t>Статьей </a:t>
            </a:r>
            <a:r>
              <a:rPr lang="ru-RU" dirty="0">
                <a:solidFill>
                  <a:srgbClr val="FF0000"/>
                </a:solidFill>
              </a:rPr>
              <a:t>10</a:t>
            </a:r>
            <a:r>
              <a:rPr lang="ru-RU" dirty="0"/>
              <a:t>, часть 1, Европейской конвенции по правам человека </a:t>
            </a:r>
            <a:br>
              <a:rPr lang="ru-RU" dirty="0"/>
            </a:br>
            <a:r>
              <a:rPr lang="ru-RU" dirty="0"/>
              <a:t>( </a:t>
            </a:r>
            <a:r>
              <a:rPr lang="ru-RU" u="sng" dirty="0">
                <a:hlinkClick r:id="rId2"/>
              </a:rPr>
              <a:t>995_004</a:t>
            </a:r>
            <a:r>
              <a:rPr lang="ru-RU" dirty="0"/>
              <a:t> ) и может быть ограничена только в соответствии с </a:t>
            </a:r>
            <a:r>
              <a:rPr lang="ru-RU" dirty="0" smtClean="0"/>
              <a:t>условиями</a:t>
            </a:r>
            <a:r>
              <a:rPr lang="ru-RU" dirty="0"/>
              <a:t>, указанными в части 2 указанной статьи;</a:t>
            </a:r>
          </a:p>
        </p:txBody>
      </p:sp>
    </p:spTree>
    <p:extLst>
      <p:ext uri="{BB962C8B-B14F-4D97-AF65-F5344CB8AC3E}">
        <p14:creationId xmlns:p14="http://schemas.microsoft.com/office/powerpoint/2010/main" val="187126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- стандарты, применяемые национальными органами власти </a:t>
            </a:r>
            <a:r>
              <a:rPr lang="ru-RU" dirty="0" smtClean="0"/>
              <a:t>государств </a:t>
            </a:r>
            <a:r>
              <a:rPr lang="ru-RU" dirty="0"/>
              <a:t>в отношении оценки необходимости ограничения свободы </a:t>
            </a:r>
            <a:r>
              <a:rPr lang="ru-RU" dirty="0" smtClean="0"/>
              <a:t>самовыражения</a:t>
            </a:r>
            <a:r>
              <a:rPr lang="ru-RU" dirty="0"/>
              <a:t>, должны соответствовать принципам, изложенным в </a:t>
            </a:r>
            <a:r>
              <a:rPr lang="ru-RU" dirty="0" smtClean="0"/>
              <a:t>Статье </a:t>
            </a:r>
            <a:r>
              <a:rPr lang="ru-RU" dirty="0"/>
              <a:t>10, а также прецедентному праву органов Конвенции, с </a:t>
            </a:r>
            <a:r>
              <a:rPr lang="ru-RU" dirty="0" smtClean="0"/>
              <a:t>учетом</a:t>
            </a:r>
            <a:r>
              <a:rPr lang="ru-RU" dirty="0"/>
              <a:t>, помимо всего прочего, характера, содержания и цели </a:t>
            </a:r>
            <a:r>
              <a:rPr lang="ru-RU" dirty="0" smtClean="0"/>
              <a:t>журналистской </a:t>
            </a:r>
            <a:r>
              <a:rPr lang="ru-RU" dirty="0"/>
              <a:t>деятельности;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уважение журналистских свобод также подразумевает, что суды </a:t>
            </a:r>
            <a:r>
              <a:rPr lang="ru-RU" dirty="0" smtClean="0"/>
              <a:t>и </a:t>
            </a:r>
            <a:r>
              <a:rPr lang="ru-RU" dirty="0"/>
              <a:t>органы государственной власти не должны навязывать средствам </a:t>
            </a:r>
            <a:r>
              <a:rPr lang="ru-RU" dirty="0" smtClean="0"/>
              <a:t>массовой </a:t>
            </a:r>
            <a:r>
              <a:rPr lang="ru-RU" dirty="0"/>
              <a:t>информации свои воззрения относительно приемлемых для </a:t>
            </a:r>
            <a:r>
              <a:rPr lang="ru-RU" dirty="0" smtClean="0"/>
              <a:t>журналистов </a:t>
            </a:r>
            <a:r>
              <a:rPr lang="ru-RU" dirty="0"/>
              <a:t>методов ведения профессиональной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356761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715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en-US" altLang="en-US" dirty="0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23528" y="1484784"/>
            <a:ext cx="8568951" cy="537321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uk-UA" sz="2200" b="1" u="sng" dirty="0" smtClean="0"/>
              <a:t>Стандарти </a:t>
            </a:r>
            <a:r>
              <a:rPr lang="uk-UA" sz="2200" b="1" u="sng" dirty="0" smtClean="0"/>
              <a:t>ЕСПЧ</a:t>
            </a:r>
            <a:r>
              <a:rPr lang="uk-UA" sz="2200" b="1" u="sng" dirty="0" smtClean="0"/>
              <a:t>.</a:t>
            </a:r>
            <a:endParaRPr lang="uk-UA" sz="2200" b="1" u="sng" dirty="0" smtClean="0"/>
          </a:p>
          <a:p>
            <a:pPr marL="0" indent="0" eaLnBrk="1" hangingPunct="1">
              <a:buNone/>
              <a:defRPr/>
            </a:pPr>
            <a:endParaRPr lang="uk-UA" sz="2200" dirty="0" smtClean="0"/>
          </a:p>
          <a:p>
            <a:pPr>
              <a:defRPr/>
            </a:pPr>
            <a:r>
              <a:rPr lang="ru-RU" sz="2200" dirty="0"/>
              <a:t>«Свобода слова (« самовыражение »- </a:t>
            </a:r>
            <a:r>
              <a:rPr lang="ru-RU" sz="2200" dirty="0" err="1"/>
              <a:t>freedom</a:t>
            </a:r>
            <a:r>
              <a:rPr lang="ru-RU" sz="2200" dirty="0"/>
              <a:t> </a:t>
            </a:r>
            <a:r>
              <a:rPr lang="ru-RU" sz="2200" dirty="0" err="1"/>
              <a:t>of</a:t>
            </a:r>
            <a:r>
              <a:rPr lang="ru-RU" sz="2200" dirty="0"/>
              <a:t> </a:t>
            </a:r>
            <a:r>
              <a:rPr lang="ru-RU" sz="2200" dirty="0" err="1"/>
              <a:t>expression</a:t>
            </a:r>
            <a:r>
              <a:rPr lang="ru-RU" sz="2200" dirty="0"/>
              <a:t>) </a:t>
            </a:r>
            <a:r>
              <a:rPr lang="ru-RU" sz="2200" b="1" dirty="0">
                <a:solidFill>
                  <a:srgbClr val="0070C0"/>
                </a:solidFill>
              </a:rPr>
              <a:t>является одной из фундаментальных основ [демократического] общества, </a:t>
            </a:r>
            <a:r>
              <a:rPr lang="ru-RU" sz="2200" dirty="0"/>
              <a:t>одним из базовых условий его прогресса и развития каждого человека. С учетом условий, изложенных в части 2 статьи 10 [Европейской конвенции по правам человека] она распространяется не только на «информацию» или «идеи», что положительно воспринимаются или расцениваются как безобидные либо нейтральные, </a:t>
            </a:r>
            <a:r>
              <a:rPr lang="ru-RU" sz="2200" b="1" dirty="0">
                <a:solidFill>
                  <a:srgbClr val="0070C0"/>
                </a:solidFill>
              </a:rPr>
              <a:t>но и те, которые оскорбляют, шокируют, смущают государство или какую-то часть населения. </a:t>
            </a:r>
            <a:r>
              <a:rPr lang="ru-RU" sz="2200" dirty="0"/>
              <a:t>Таковы требования плюрализма, толерантности и либеральности, без которых не может быть «демократического общества».</a:t>
            </a:r>
            <a:r>
              <a:rPr lang="bg-BG" altLang="en-US" sz="2200" dirty="0" smtClean="0"/>
              <a:t/>
            </a:r>
            <a:br>
              <a:rPr lang="bg-BG" altLang="en-US" sz="2200" dirty="0" smtClean="0"/>
            </a:br>
            <a:endParaRPr lang="en-US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8251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</a:t>
            </a:r>
            <a:r>
              <a:rPr lang="uk-UA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uk-UA" b="1" u="sng" dirty="0"/>
              <a:t>Стандарти ЕСПЧ.</a:t>
            </a:r>
          </a:p>
          <a:p>
            <a:pPr marL="0" indent="0">
              <a:buNone/>
            </a:pPr>
            <a:endParaRPr lang="uk-UA" dirty="0"/>
          </a:p>
          <a:p>
            <a:r>
              <a:rPr lang="ru-RU" dirty="0"/>
              <a:t>«... Толерантность и уважение к равенству всех людей в их достоинства представляют собой основы демократического, плюралистического общества. </a:t>
            </a:r>
            <a:r>
              <a:rPr lang="ru-RU" b="1" dirty="0">
                <a:solidFill>
                  <a:srgbClr val="0070C0"/>
                </a:solidFill>
              </a:rPr>
              <a:t>В связи с этим, может быть принципиально важным в определенных демократических обществах наложить санкции или даже предотвратить </a:t>
            </a:r>
            <a:r>
              <a:rPr lang="ru-RU" b="1" dirty="0">
                <a:solidFill>
                  <a:srgbClr val="FF0000"/>
                </a:solidFill>
              </a:rPr>
              <a:t>все формы выражения</a:t>
            </a:r>
            <a:r>
              <a:rPr lang="ru-RU" b="1" dirty="0" smtClean="0">
                <a:solidFill>
                  <a:srgbClr val="FF0000"/>
                </a:solidFill>
              </a:rPr>
              <a:t>,</a:t>
            </a:r>
            <a:r>
              <a:rPr lang="ru-RU" b="1" dirty="0" smtClean="0">
                <a:solidFill>
                  <a:srgbClr val="0070C0"/>
                </a:solidFill>
              </a:rPr>
              <a:t> которые </a:t>
            </a:r>
            <a:r>
              <a:rPr lang="ru-RU" b="1" dirty="0">
                <a:solidFill>
                  <a:srgbClr val="0070C0"/>
                </a:solidFill>
              </a:rPr>
              <a:t>распространяют, подстрекают, пропагандируют или оправдывают ненависть (вражду) на почве нетерпимости </a:t>
            </a:r>
            <a:r>
              <a:rPr lang="ru-RU" dirty="0"/>
              <a:t>..., при условии, что любые «формальности »,« условия »,« ограничения »или« санкции », налагаемое пропорциональны легитимной цели, которую они преследуют» (Решение ЕСПЧ по делу </a:t>
            </a:r>
            <a:r>
              <a:rPr lang="ru-RU" dirty="0" err="1"/>
              <a:t>Erbakan</a:t>
            </a:r>
            <a:r>
              <a:rPr lang="ru-RU" dirty="0"/>
              <a:t> v. </a:t>
            </a:r>
            <a:r>
              <a:rPr lang="ru-RU" dirty="0" err="1"/>
              <a:t>Turkey</a:t>
            </a:r>
            <a:r>
              <a:rPr lang="ru-RU" dirty="0"/>
              <a:t> от 6 декабря 2006, § 56).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162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2453</Words>
  <Application>Microsoft Office PowerPoint</Application>
  <PresentationFormat>Экран (4:3)</PresentationFormat>
  <Paragraphs>140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           СМИ, язык вражды, ВПО    Александр Бурмагин,  исполнительный директор ОО «Платформа прав человека», адвокат, медиа-юрист. 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Международные стандарты</vt:lpstr>
      <vt:lpstr>НОРМЫ ПРОФ.ЭТИКИ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57</cp:revision>
  <dcterms:created xsi:type="dcterms:W3CDTF">2015-12-12T09:22:15Z</dcterms:created>
  <dcterms:modified xsi:type="dcterms:W3CDTF">2018-11-01T08:08:25Z</dcterms:modified>
</cp:coreProperties>
</file>