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92" r:id="rId4"/>
    <p:sldId id="277" r:id="rId5"/>
    <p:sldId id="278" r:id="rId6"/>
    <p:sldId id="279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281" r:id="rId15"/>
    <p:sldId id="280" r:id="rId16"/>
    <p:sldId id="282" r:id="rId17"/>
    <p:sldId id="291" r:id="rId18"/>
    <p:sldId id="289" r:id="rId19"/>
    <p:sldId id="283" r:id="rId20"/>
    <p:sldId id="30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00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33D1E6-0A8F-4700-8904-E49D6472390F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061220-942F-4432-9DBC-941F25463A94}" type="slidenum">
              <a:rPr lang="ru-RU" smtClean="0"/>
              <a:t>‹Nr.›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33D1E6-0A8F-4700-8904-E49D6472390F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061220-942F-4432-9DBC-941F25463A94}" type="slidenum">
              <a:rPr lang="ru-RU" smtClean="0"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33D1E6-0A8F-4700-8904-E49D6472390F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061220-942F-4432-9DBC-941F25463A94}" type="slidenum">
              <a:rPr lang="ru-RU" smtClean="0"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33D1E6-0A8F-4700-8904-E49D6472390F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061220-942F-4432-9DBC-941F25463A94}" type="slidenum">
              <a:rPr lang="ru-RU" smtClean="0"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33D1E6-0A8F-4700-8904-E49D6472390F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061220-942F-4432-9DBC-941F25463A94}" type="slidenum">
              <a:rPr lang="ru-RU" smtClean="0"/>
              <a:t>‹Nr.›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33D1E6-0A8F-4700-8904-E49D6472390F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061220-942F-4432-9DBC-941F25463A94}" type="slidenum">
              <a:rPr lang="ru-RU" smtClean="0"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33D1E6-0A8F-4700-8904-E49D6472390F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061220-942F-4432-9DBC-941F25463A94}" type="slidenum">
              <a:rPr lang="ru-RU" smtClean="0"/>
              <a:t>‹Nr.›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33D1E6-0A8F-4700-8904-E49D6472390F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061220-942F-4432-9DBC-941F25463A94}" type="slidenum">
              <a:rPr lang="ru-RU" smtClean="0"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33D1E6-0A8F-4700-8904-E49D6472390F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061220-942F-4432-9DBC-941F25463A94}" type="slidenum">
              <a:rPr lang="ru-RU" smtClean="0"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33D1E6-0A8F-4700-8904-E49D6472390F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061220-942F-4432-9DBC-941F25463A94}" type="slidenum">
              <a:rPr lang="ru-RU" smtClean="0"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433D1E6-0A8F-4700-8904-E49D6472390F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0061220-942F-4432-9DBC-941F25463A94}" type="slidenum">
              <a:rPr lang="ru-RU" smtClean="0"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433D1E6-0A8F-4700-8904-E49D6472390F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0061220-942F-4432-9DBC-941F25463A94}" type="slidenum">
              <a:rPr lang="ru-RU" smtClean="0"/>
              <a:t>‹Nr.›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Modern problems of European union countries' integration policy: THE CASE OF ESTONIA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latin typeface="Bookman Old Style" pitchFamily="18" charset="0"/>
              </a:rPr>
              <a:t/>
            </a:r>
            <a:br>
              <a:rPr lang="ru-RU" dirty="0">
                <a:latin typeface="Bookman Old Style" pitchFamily="18" charset="0"/>
              </a:rPr>
            </a:br>
            <a:endParaRPr lang="ru-RU" dirty="0">
              <a:latin typeface="Bookman Old Style" pitchFamily="18" charset="0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34890"/>
            <a:ext cx="3720669" cy="279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5076056" y="3933056"/>
            <a:ext cx="3610744" cy="2376264"/>
          </a:xfrm>
        </p:spPr>
        <p:txBody>
          <a:bodyPr/>
          <a:lstStyle/>
          <a:p>
            <a:pPr algn="r"/>
            <a:r>
              <a:rPr lang="de-DE" dirty="0" smtClean="0"/>
              <a:t>Dr. Olga </a:t>
            </a:r>
            <a:r>
              <a:rPr lang="de-DE" dirty="0" err="1" smtClean="0"/>
              <a:t>Khalliste</a:t>
            </a:r>
            <a:endParaRPr lang="de-DE" dirty="0"/>
          </a:p>
        </p:txBody>
      </p:sp>
    </p:spTree>
  </p:cSld>
  <p:clrMapOvr>
    <a:masterClrMapping/>
  </p:clrMapOvr>
  <p:transition advTm="1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548680"/>
            <a:ext cx="7772400" cy="580688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hairman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Union of Old Believer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communities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Estonia P.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Varunin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very truly noted: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Russian politician has done so much to unite Russian community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Estonia,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much did Estonian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unreasoned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events connected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dismantling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“Bronze Soldier”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93096"/>
            <a:ext cx="61722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7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ruling party of Reforms has received more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Estonians after monument transferring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Tonismagi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gave it image 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"fighter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justice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Estonians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 of party 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Ansip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awarded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Canadian Estonians for participation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transfer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Monument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Liberators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Tallinn.</a:t>
            </a:r>
          </a:p>
        </p:txBody>
      </p:sp>
    </p:spTree>
    <p:extLst>
      <p:ext uri="{BB962C8B-B14F-4D97-AF65-F5344CB8AC3E}">
        <p14:creationId xmlns:p14="http://schemas.microsoft.com/office/powerpoint/2010/main" val="33134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Ansip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Velliste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new Nazi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408712" cy="413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99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Events associated with the transfer of the monument, influenced the decision of the Russian people with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citizenship: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484784"/>
            <a:ext cx="7772400" cy="487077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2003 -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1,450 people became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citizens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Russian Federation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2004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3861,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2005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already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5306,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2006 - 3124.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2007 there has been a rapid re-growth in the number of Estonian residents who apply for Russian citizenship: from August 2007 to March 2008 the number of applications for admission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Russian citizenship has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compared to the same period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2006-2007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twofold.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2011, for the first time in Estonia the number of Russian citizens has become more than the number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non-citizens.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81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Estonia entry into the EU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(2004)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Eurobarometer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entry into the EU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perceived by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citizens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guarantee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republic's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and political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stability and success: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vast majority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respondents feel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themselves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safely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73%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Estonians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to the overall index for the EU 49%) and more politically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(66% vs. 45% EU) because of the fact that Estonia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member of the European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Union.</a:t>
            </a:r>
          </a:p>
        </p:txBody>
      </p:sp>
    </p:spTree>
    <p:extLst>
      <p:ext uri="{BB962C8B-B14F-4D97-AF65-F5344CB8AC3E}">
        <p14:creationId xmlns:p14="http://schemas.microsoft.com/office/powerpoint/2010/main" val="93896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orientation to bilingualism among the Russian-speaking population of Estonia,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 into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local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civil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society which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mainly ensured through the knowledge of the language and the acquisition of Estonian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citizenship.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Split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society,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only on a national basis, but also within each ethnic group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among Russians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tendency of similarity of political preferences with preferences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title nation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began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traced.</a:t>
            </a:r>
          </a:p>
        </p:txBody>
      </p:sp>
    </p:spTree>
    <p:extLst>
      <p:ext uri="{BB962C8B-B14F-4D97-AF65-F5344CB8AC3E}">
        <p14:creationId xmlns:p14="http://schemas.microsoft.com/office/powerpoint/2010/main" val="303010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fourth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2008–2013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 program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“Estonian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 Strategy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2008–2013” was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developed, according to which the integration process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focused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formation and strengthening of the state identity of Estonia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development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based on the constitutional values ​​of Estonia as a democratic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state; on advantage of being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citizen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Estonia;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each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citizen’s contribution in society development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recognition of cultural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distinctions.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60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fifth step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2014-2020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ttempt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develop a new state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Lõimuv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Eesti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2020” (“Interwoven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Estonia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discussion tables for identification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ethnic problems</a:t>
            </a:r>
          </a:p>
        </p:txBody>
      </p:sp>
    </p:spTree>
    <p:extLst>
      <p:ext uri="{BB962C8B-B14F-4D97-AF65-F5344CB8AC3E}">
        <p14:creationId xmlns:p14="http://schemas.microsoft.com/office/powerpoint/2010/main" val="262359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February 19, 2012 Congress of the Social Democratic Party of Estonia decided to merge with the Russian Party of Estonia. Thus, in Estonia disappeared last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word "Russian" in the title.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42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Briefly conclusions: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 programs and initiatives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ambiguous reaction due to the fact that instead of the previously used concepts ("Estonian citizens of other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nationalities",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"national minorities", "people whose mother tongue is not Estonian") is now being used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inhabitants of immigration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origin” 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immigranttaustaga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elanikud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primarily be directed to the Estonians, because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Russian-speaking population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Estonia today is much more tolerant and loyal.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56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Population in the ER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83560"/>
            <a:ext cx="8050088" cy="3301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1897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46 026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Russians and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884 553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Estonians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1917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approximately 100,000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Russians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1991 г. -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share of Russian-speaking population has grown according to various sources 30-36% (1 million 726 thousand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ethnic Russians)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 advTm="86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844824"/>
            <a:ext cx="7787208" cy="4510736"/>
          </a:xfrm>
        </p:spPr>
        <p:txBody>
          <a:bodyPr/>
          <a:lstStyle/>
          <a:p>
            <a:pPr marL="68580" indent="0" algn="ctr">
              <a:buNone/>
            </a:pPr>
            <a:endParaRPr lang="de-DE" dirty="0" smtClean="0"/>
          </a:p>
          <a:p>
            <a:pPr marL="68580" indent="0" algn="ctr">
              <a:buNone/>
            </a:pPr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 </a:t>
            </a:r>
          </a:p>
          <a:p>
            <a:pPr marL="68580" indent="0" algn="ctr">
              <a:buNone/>
            </a:pPr>
            <a:endParaRPr lang="de-DE" dirty="0"/>
          </a:p>
          <a:p>
            <a:pPr marL="68580" indent="0" algn="ctr">
              <a:buNone/>
            </a:pPr>
            <a:endParaRPr lang="de-DE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195736" y="3861048"/>
            <a:ext cx="5256584" cy="2016224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algn="ctr">
              <a:buNone/>
            </a:pPr>
            <a:r>
              <a:rPr lang="en-US" sz="2400" b="1" dirty="0" err="1" smtClean="0">
                <a:latin typeface="Bookman Old Style" pitchFamily="18" charset="0"/>
              </a:rPr>
              <a:t>Khalliste</a:t>
            </a:r>
            <a:r>
              <a:rPr lang="en-US" sz="2400" b="1" dirty="0" smtClean="0">
                <a:latin typeface="Bookman Old Style" pitchFamily="18" charset="0"/>
              </a:rPr>
              <a:t> Olga</a:t>
            </a:r>
            <a:endParaRPr lang="en-US" sz="1800" b="1" dirty="0" smtClean="0">
              <a:latin typeface="Bookman Old Style" pitchFamily="18" charset="0"/>
            </a:endParaRPr>
          </a:p>
          <a:p>
            <a:pPr marL="68580" indent="0" algn="just">
              <a:buNone/>
            </a:pPr>
            <a:r>
              <a:rPr lang="en-US" sz="1800" b="1" dirty="0" smtClean="0">
                <a:latin typeface="Bookman Old Style" pitchFamily="18" charset="0"/>
              </a:rPr>
              <a:t>Department of Sociology, St. Petersburg State Institute of Technology, Saint-Petersburg, Russia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97830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484784"/>
            <a:ext cx="6624736" cy="100811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1992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Estonian government declared valid citizenship legislation from 1938.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067944" y="2276872"/>
            <a:ext cx="864096" cy="64807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067944" y="4077072"/>
            <a:ext cx="864096" cy="64807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3068960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Permanent residents (citizens ESSR), who were not citizens of Estonia on July 16, 1940, or the descendants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those, suddenly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became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foreigners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4725144"/>
            <a:ext cx="6480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Russians begin to be viewed not as historical minority, but as a heritage of the Soviet occupation concerning which approach from the point of view of the established minority rights is unacceptable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66800" y="548680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step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1991–1995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1944" y="6093296"/>
            <a:ext cx="6390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for re-emigration of non-Estonians, the policy of “platform cleaning”.</a:t>
            </a:r>
          </a:p>
        </p:txBody>
      </p:sp>
    </p:spTree>
    <p:extLst>
      <p:ext uri="{BB962C8B-B14F-4D97-AF65-F5344CB8AC3E}">
        <p14:creationId xmlns:p14="http://schemas.microsoft.com/office/powerpoint/2010/main" val="3063252379"/>
      </p:ext>
    </p:extLst>
  </p:cSld>
  <p:clrMapOvr>
    <a:masterClrMapping/>
  </p:clrMapOvr>
  <p:transition spd="slow" advTm="236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animBg="1"/>
      <p:bldP spid="5" grpId="0" animBg="1"/>
      <p:bldP spid="6" grpId="0" build="allAtOnce"/>
      <p:bldP spid="7" grpId="0" build="allAtOnce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 step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1996–1999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783560"/>
            <a:ext cx="797808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NATO pressure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Parliament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ratified the Council of Europe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 for the Protection 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Ethnic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Minorities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relevant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 was adopted,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with the proviso that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minorities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case they are a citizens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Estonia.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Government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approved “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 Foundation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1999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Government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adopted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“State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2000-2007”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(http://www.rahvastikuministeerium.ee), which had the main objective studying of Estonian language by ethnic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minorities. There were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linguistic-communicative,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 and socio-economic targets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program 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77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third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2000-2007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“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Integration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2000-2007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system is considered as one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key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in the integration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one hand, participants of the integration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 improve their language skills,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another, socialization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language training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habit to coexistence of two cultures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created.</a:t>
            </a:r>
          </a:p>
        </p:txBody>
      </p:sp>
    </p:spTree>
    <p:extLst>
      <p:ext uri="{BB962C8B-B14F-4D97-AF65-F5344CB8AC3E}">
        <p14:creationId xmlns:p14="http://schemas.microsoft.com/office/powerpoint/2010/main" val="35462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988840"/>
            <a:ext cx="7772400" cy="436672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attention to national identity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identity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 of emotional and cognitive processes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ethnicity’s understanding, an individual identification with members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one’s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own ethnic group and isolation from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others, 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 as a deep personal significant experience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ethnicity. Identity formation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development consists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synthesis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identifications that are integrated into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of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integral identity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components. </a:t>
            </a:r>
          </a:p>
          <a:p>
            <a:pPr marL="6858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identity with all its components is important sign for the nation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resilience.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“State Integration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2000-2007” criticism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35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“Bronze night” events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340768"/>
            <a:ext cx="7772400" cy="1872208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name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"Bronze Soldier"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Monument to the Liberators of Tallinn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 as become a symbol of the Soviet "occupation" for Estonians became a symbol of national identity 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Russians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living in Estonia.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58975"/>
            <a:ext cx="3168352" cy="346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11725934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81794"/>
            <a:ext cx="25527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51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5419048" cy="37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188640"/>
            <a:ext cx="4514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“Occupation”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Estonia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80" y="3473625"/>
            <a:ext cx="4825920" cy="33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45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onkss__dur_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88640"/>
            <a:ext cx="22098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11723248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52736"/>
            <a:ext cx="497168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745" y="4797152"/>
            <a:ext cx="25336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28967"/>
            <a:ext cx="1714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33622"/>
            <a:ext cx="2952328" cy="351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6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1073</Words>
  <Application>Microsoft Office PowerPoint</Application>
  <PresentationFormat>Bildschirmpräsentation (4:3)</PresentationFormat>
  <Paragraphs>57</Paragraphs>
  <Slides>20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Метро</vt:lpstr>
      <vt:lpstr>Modern problems of European union countries' integration policy: THE CASE OF ESTONIA   </vt:lpstr>
      <vt:lpstr>Population in the ER</vt:lpstr>
      <vt:lpstr>PowerPoint-Präsentation</vt:lpstr>
      <vt:lpstr>The second step 1996–1999</vt:lpstr>
      <vt:lpstr>The third step 2000-2007</vt:lpstr>
      <vt:lpstr>“State Integration Programs for 2000-2007” criticism</vt:lpstr>
      <vt:lpstr>“Bronze night” events</vt:lpstr>
      <vt:lpstr>PowerPoint-Präsentation</vt:lpstr>
      <vt:lpstr>PowerPoint-Präsentation</vt:lpstr>
      <vt:lpstr>PowerPoint-Präsentation</vt:lpstr>
      <vt:lpstr>PowerPoint-Präsentation</vt:lpstr>
      <vt:lpstr>«Ansip, Velliste and new Nazi»</vt:lpstr>
      <vt:lpstr>Events associated with the transfer of the monument, influenced the decision of the Russian people with citizenship:</vt:lpstr>
      <vt:lpstr>Estonia entry into the EU (2004)</vt:lpstr>
      <vt:lpstr>Stage result</vt:lpstr>
      <vt:lpstr>The fourth step 2008–2013 </vt:lpstr>
      <vt:lpstr>The fifth step 2014-2020</vt:lpstr>
      <vt:lpstr>PowerPoint-Präsentation</vt:lpstr>
      <vt:lpstr>Briefly conclusions:</vt:lpstr>
      <vt:lpstr>PowerPoint-Präsentation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Olga R. Gulina</cp:lastModifiedBy>
  <cp:revision>87</cp:revision>
  <dcterms:created xsi:type="dcterms:W3CDTF">2012-03-26T10:03:13Z</dcterms:created>
  <dcterms:modified xsi:type="dcterms:W3CDTF">2014-01-12T16:18:13Z</dcterms:modified>
</cp:coreProperties>
</file>