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charts/chart2.xml" ContentType="application/vnd.openxmlformats-officedocument.drawingml.chart+xml"/>
  <Override PartName="/ppt/theme/themeOverride1.xml" ContentType="application/vnd.openxmlformats-officedocument.themeOverr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4"/>
  </p:sldMasterIdLst>
  <p:notesMasterIdLst>
    <p:notesMasterId r:id="rId40"/>
  </p:notesMasterIdLst>
  <p:handoutMasterIdLst>
    <p:handoutMasterId r:id="rId41"/>
  </p:handoutMasterIdLst>
  <p:sldIdLst>
    <p:sldId id="665" r:id="rId5"/>
    <p:sldId id="624" r:id="rId6"/>
    <p:sldId id="456" r:id="rId7"/>
    <p:sldId id="687" r:id="rId8"/>
    <p:sldId id="688" r:id="rId9"/>
    <p:sldId id="689" r:id="rId10"/>
    <p:sldId id="690" r:id="rId11"/>
    <p:sldId id="691" r:id="rId12"/>
    <p:sldId id="692" r:id="rId13"/>
    <p:sldId id="695" r:id="rId14"/>
    <p:sldId id="694" r:id="rId15"/>
    <p:sldId id="693" r:id="rId16"/>
    <p:sldId id="696" r:id="rId17"/>
    <p:sldId id="697" r:id="rId18"/>
    <p:sldId id="712" r:id="rId19"/>
    <p:sldId id="698" r:id="rId20"/>
    <p:sldId id="699" r:id="rId21"/>
    <p:sldId id="701" r:id="rId22"/>
    <p:sldId id="700" r:id="rId23"/>
    <p:sldId id="702" r:id="rId24"/>
    <p:sldId id="703" r:id="rId25"/>
    <p:sldId id="713" r:id="rId26"/>
    <p:sldId id="704" r:id="rId27"/>
    <p:sldId id="705" r:id="rId28"/>
    <p:sldId id="714" r:id="rId29"/>
    <p:sldId id="706" r:id="rId30"/>
    <p:sldId id="707" r:id="rId31"/>
    <p:sldId id="708" r:id="rId32"/>
    <p:sldId id="709" r:id="rId33"/>
    <p:sldId id="715" r:id="rId34"/>
    <p:sldId id="716" r:id="rId35"/>
    <p:sldId id="717" r:id="rId36"/>
    <p:sldId id="710" r:id="rId37"/>
    <p:sldId id="711" r:id="rId38"/>
    <p:sldId id="660" r:id="rId39"/>
  </p:sldIdLst>
  <p:sldSz cx="9144000" cy="6858000" type="screen4x3"/>
  <p:notesSz cx="6735763" cy="9866313"/>
  <p:custDataLst>
    <p:tags r:id="rId42"/>
  </p:custDataLst>
  <p:defaultTextStyle>
    <a:defPPr>
      <a:defRPr lang="de-DE"/>
    </a:defPPr>
    <a:lvl1pPr algn="l" rtl="0" fontAlgn="base">
      <a:spcBef>
        <a:spcPct val="0"/>
      </a:spcBef>
      <a:spcAft>
        <a:spcPct val="0"/>
      </a:spcAft>
      <a:defRPr sz="1600" kern="1200">
        <a:solidFill>
          <a:srgbClr val="000000"/>
        </a:solidFill>
        <a:latin typeface="Arial" pitchFamily="34" charset="0"/>
        <a:ea typeface="+mn-ea"/>
        <a:cs typeface="+mn-cs"/>
      </a:defRPr>
    </a:lvl1pPr>
    <a:lvl2pPr marL="457200" algn="l" rtl="0" fontAlgn="base">
      <a:spcBef>
        <a:spcPct val="0"/>
      </a:spcBef>
      <a:spcAft>
        <a:spcPct val="0"/>
      </a:spcAft>
      <a:defRPr sz="1600" kern="1200">
        <a:solidFill>
          <a:srgbClr val="000000"/>
        </a:solidFill>
        <a:latin typeface="Arial" pitchFamily="34" charset="0"/>
        <a:ea typeface="+mn-ea"/>
        <a:cs typeface="+mn-cs"/>
      </a:defRPr>
    </a:lvl2pPr>
    <a:lvl3pPr marL="914400" algn="l" rtl="0" fontAlgn="base">
      <a:spcBef>
        <a:spcPct val="0"/>
      </a:spcBef>
      <a:spcAft>
        <a:spcPct val="0"/>
      </a:spcAft>
      <a:defRPr sz="1600" kern="1200">
        <a:solidFill>
          <a:srgbClr val="000000"/>
        </a:solidFill>
        <a:latin typeface="Arial" pitchFamily="34" charset="0"/>
        <a:ea typeface="+mn-ea"/>
        <a:cs typeface="+mn-cs"/>
      </a:defRPr>
    </a:lvl3pPr>
    <a:lvl4pPr marL="1371600" algn="l" rtl="0" fontAlgn="base">
      <a:spcBef>
        <a:spcPct val="0"/>
      </a:spcBef>
      <a:spcAft>
        <a:spcPct val="0"/>
      </a:spcAft>
      <a:defRPr sz="1600" kern="1200">
        <a:solidFill>
          <a:srgbClr val="000000"/>
        </a:solidFill>
        <a:latin typeface="Arial" pitchFamily="34" charset="0"/>
        <a:ea typeface="+mn-ea"/>
        <a:cs typeface="+mn-cs"/>
      </a:defRPr>
    </a:lvl4pPr>
    <a:lvl5pPr marL="1828800" algn="l" rtl="0" fontAlgn="base">
      <a:spcBef>
        <a:spcPct val="0"/>
      </a:spcBef>
      <a:spcAft>
        <a:spcPct val="0"/>
      </a:spcAft>
      <a:defRPr sz="1600" kern="1200">
        <a:solidFill>
          <a:srgbClr val="000000"/>
        </a:solidFill>
        <a:latin typeface="Arial" pitchFamily="34" charset="0"/>
        <a:ea typeface="+mn-ea"/>
        <a:cs typeface="+mn-cs"/>
      </a:defRPr>
    </a:lvl5pPr>
    <a:lvl6pPr marL="2286000" algn="l" defTabSz="914400" rtl="0" eaLnBrk="1" latinLnBrk="0" hangingPunct="1">
      <a:defRPr sz="1600" kern="1200">
        <a:solidFill>
          <a:srgbClr val="000000"/>
        </a:solidFill>
        <a:latin typeface="Arial" pitchFamily="34" charset="0"/>
        <a:ea typeface="+mn-ea"/>
        <a:cs typeface="+mn-cs"/>
      </a:defRPr>
    </a:lvl6pPr>
    <a:lvl7pPr marL="2743200" algn="l" defTabSz="914400" rtl="0" eaLnBrk="1" latinLnBrk="0" hangingPunct="1">
      <a:defRPr sz="1600" kern="1200">
        <a:solidFill>
          <a:srgbClr val="000000"/>
        </a:solidFill>
        <a:latin typeface="Arial" pitchFamily="34" charset="0"/>
        <a:ea typeface="+mn-ea"/>
        <a:cs typeface="+mn-cs"/>
      </a:defRPr>
    </a:lvl7pPr>
    <a:lvl8pPr marL="3200400" algn="l" defTabSz="914400" rtl="0" eaLnBrk="1" latinLnBrk="0" hangingPunct="1">
      <a:defRPr sz="1600" kern="1200">
        <a:solidFill>
          <a:srgbClr val="000000"/>
        </a:solidFill>
        <a:latin typeface="Arial" pitchFamily="34" charset="0"/>
        <a:ea typeface="+mn-ea"/>
        <a:cs typeface="+mn-cs"/>
      </a:defRPr>
    </a:lvl8pPr>
    <a:lvl9pPr marL="3657600" algn="l" defTabSz="914400" rtl="0" eaLnBrk="1" latinLnBrk="0" hangingPunct="1">
      <a:defRPr sz="1600" kern="1200">
        <a:solidFill>
          <a:srgbClr val="000000"/>
        </a:solidFill>
        <a:latin typeface="Arial" pitchFamily="34" charset="0"/>
        <a:ea typeface="+mn-ea"/>
        <a:cs typeface="+mn-cs"/>
      </a:defRPr>
    </a:lvl9pPr>
  </p:defaultTextStyle>
  <p:extLst>
    <p:ext uri="{EFAFB233-063F-42B5-8137-9DF3F51BA10A}">
      <p15:sldGuideLst xmlns:p15="http://schemas.microsoft.com/office/powerpoint/2012/main" xmlns="">
        <p15:guide id="1" orient="horz" pos="1168">
          <p15:clr>
            <a:srgbClr val="A4A3A4"/>
          </p15:clr>
        </p15:guide>
        <p15:guide id="2" orient="horz" pos="3951">
          <p15:clr>
            <a:srgbClr val="A4A3A4"/>
          </p15:clr>
        </p15:guide>
        <p15:guide id="3" pos="5573" userDrawn="1">
          <p15:clr>
            <a:srgbClr val="A4A3A4"/>
          </p15:clr>
        </p15:guide>
        <p15:guide id="4" pos="357" userDrawn="1">
          <p15:clr>
            <a:srgbClr val="A4A3A4"/>
          </p15:clr>
        </p15:guide>
      </p15:sldGuideLst>
    </p:ext>
    <p:ext uri="{2D200454-40CA-4A62-9FC3-DE9A4176ACB9}">
      <p15:notesGuideLst xmlns:p15="http://schemas.microsoft.com/office/powerpoint/2012/main" xmlns="">
        <p15:guide id="1" orient="horz" pos="6260" userDrawn="1">
          <p15:clr>
            <a:srgbClr val="A4A3A4"/>
          </p15:clr>
        </p15:guide>
        <p15:guide id="2" orient="horz" pos="3133" userDrawn="1">
          <p15:clr>
            <a:srgbClr val="A4A3A4"/>
          </p15:clr>
        </p15:guide>
        <p15:guide id="3" pos="363" userDrawn="1">
          <p15:clr>
            <a:srgbClr val="A4A3A4"/>
          </p15:clr>
        </p15:guide>
        <p15:guide id="4" pos="391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CA4D"/>
    <a:srgbClr val="0F5D23"/>
    <a:srgbClr val="D7FDE8"/>
    <a:srgbClr val="F9F9FF"/>
    <a:srgbClr val="9CCDD4"/>
    <a:srgbClr val="3F8DD3"/>
    <a:srgbClr val="FBD4D5"/>
    <a:srgbClr val="E2F4DF"/>
    <a:srgbClr val="9966FF"/>
    <a:srgbClr val="FFB6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99" autoAdjust="0"/>
    <p:restoredTop sz="99886" autoAdjust="0"/>
  </p:normalViewPr>
  <p:slideViewPr>
    <p:cSldViewPr snapToObjects="1" showGuides="1">
      <p:cViewPr>
        <p:scale>
          <a:sx n="100" d="100"/>
          <a:sy n="100" d="100"/>
        </p:scale>
        <p:origin x="-1860" y="-378"/>
      </p:cViewPr>
      <p:guideLst>
        <p:guide orient="horz" pos="1168"/>
        <p:guide orient="horz" pos="3951"/>
        <p:guide pos="5573"/>
        <p:guide pos="35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3144"/>
    </p:cViewPr>
  </p:sorterViewPr>
  <p:notesViewPr>
    <p:cSldViewPr snapToObjects="1" showGuides="1">
      <p:cViewPr varScale="1">
        <p:scale>
          <a:sx n="151" d="100"/>
          <a:sy n="151" d="100"/>
        </p:scale>
        <p:origin x="5808" y="208"/>
      </p:cViewPr>
      <p:guideLst>
        <p:guide orient="horz" pos="6214"/>
        <p:guide orient="horz" pos="3110"/>
        <p:guide pos="359"/>
        <p:guide pos="387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gs" Target="tags/tag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C:\Users\wagnerv\Desktop\Pres_statis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agnerv\Desktop\Pres_statis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wagnerv\Desktop\Pres_statist.xlsx" TargetMode="Externa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460317460317499E-2"/>
          <c:y val="2.6378896882494E-2"/>
          <c:w val="0.96666666666666701"/>
          <c:h val="0.77458033573141405"/>
        </c:manualLayout>
      </c:layout>
      <c:barChart>
        <c:barDir val="col"/>
        <c:grouping val="clustered"/>
        <c:varyColors val="0"/>
        <c:ser>
          <c:idx val="0"/>
          <c:order val="0"/>
          <c:tx>
            <c:strRef>
              <c:f>Sheet1!$A$2</c:f>
              <c:strCache>
                <c:ptCount val="1"/>
                <c:pt idx="0">
                  <c:v>Country A</c:v>
                </c:pt>
              </c:strCache>
            </c:strRef>
          </c:tx>
          <c:spPr>
            <a:solidFill>
              <a:schemeClr val="accent1"/>
            </a:solidFill>
            <a:ln w="20254">
              <a:noFill/>
            </a:ln>
          </c:spPr>
          <c:invertIfNegative val="0"/>
          <c:dLbls>
            <c:spPr>
              <a:noFill/>
              <a:ln w="20254">
                <a:noFill/>
              </a:ln>
            </c:spPr>
            <c:txPr>
              <a:bodyPr/>
              <a:lstStyle/>
              <a:p>
                <a:pPr>
                  <a:defRPr sz="1116"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Quarter 1</c:v>
                </c:pt>
                <c:pt idx="1">
                  <c:v>Quarter 2</c:v>
                </c:pt>
                <c:pt idx="2">
                  <c:v>Quarter 3</c:v>
                </c:pt>
              </c:strCache>
            </c:strRef>
          </c:cat>
          <c:val>
            <c:numRef>
              <c:f>Sheet1!$B$2:$D$2</c:f>
              <c:numCache>
                <c:formatCode>General</c:formatCode>
                <c:ptCount val="3"/>
                <c:pt idx="0">
                  <c:v>20</c:v>
                </c:pt>
                <c:pt idx="1">
                  <c:v>27</c:v>
                </c:pt>
                <c:pt idx="2">
                  <c:v>90</c:v>
                </c:pt>
              </c:numCache>
            </c:numRef>
          </c:val>
        </c:ser>
        <c:ser>
          <c:idx val="1"/>
          <c:order val="1"/>
          <c:tx>
            <c:strRef>
              <c:f>Sheet1!$A$3</c:f>
              <c:strCache>
                <c:ptCount val="1"/>
                <c:pt idx="0">
                  <c:v>Country B</c:v>
                </c:pt>
              </c:strCache>
            </c:strRef>
          </c:tx>
          <c:spPr>
            <a:solidFill>
              <a:schemeClr val="bg2"/>
            </a:solidFill>
            <a:ln w="20254">
              <a:noFill/>
            </a:ln>
          </c:spPr>
          <c:invertIfNegative val="0"/>
          <c:dLbls>
            <c:spPr>
              <a:noFill/>
              <a:ln w="20254">
                <a:noFill/>
              </a:ln>
            </c:spPr>
            <c:txPr>
              <a:bodyPr/>
              <a:lstStyle/>
              <a:p>
                <a:pPr>
                  <a:defRPr sz="1116"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Quarter 1</c:v>
                </c:pt>
                <c:pt idx="1">
                  <c:v>Quarter 2</c:v>
                </c:pt>
                <c:pt idx="2">
                  <c:v>Quarter 3</c:v>
                </c:pt>
              </c:strCache>
            </c:strRef>
          </c:cat>
          <c:val>
            <c:numRef>
              <c:f>Sheet1!$B$3:$D$3</c:f>
              <c:numCache>
                <c:formatCode>General</c:formatCode>
                <c:ptCount val="3"/>
                <c:pt idx="0">
                  <c:v>30</c:v>
                </c:pt>
                <c:pt idx="1">
                  <c:v>38</c:v>
                </c:pt>
                <c:pt idx="2">
                  <c:v>34</c:v>
                </c:pt>
              </c:numCache>
            </c:numRef>
          </c:val>
        </c:ser>
        <c:ser>
          <c:idx val="2"/>
          <c:order val="2"/>
          <c:tx>
            <c:strRef>
              <c:f>Sheet1!$A$4</c:f>
              <c:strCache>
                <c:ptCount val="1"/>
                <c:pt idx="0">
                  <c:v>Country C</c:v>
                </c:pt>
              </c:strCache>
            </c:strRef>
          </c:tx>
          <c:spPr>
            <a:solidFill>
              <a:schemeClr val="bg1"/>
            </a:solidFill>
            <a:ln w="20254">
              <a:noFill/>
            </a:ln>
          </c:spPr>
          <c:invertIfNegative val="0"/>
          <c:dLbls>
            <c:spPr>
              <a:noFill/>
              <a:ln w="20254">
                <a:noFill/>
              </a:ln>
            </c:spPr>
            <c:txPr>
              <a:bodyPr/>
              <a:lstStyle/>
              <a:p>
                <a:pPr>
                  <a:defRPr sz="1116" b="1" i="0" u="none" strike="noStrike" baseline="0">
                    <a:solidFill>
                      <a:srgbClr val="000000"/>
                    </a:solidFill>
                    <a:latin typeface="+mj-lt"/>
                    <a:ea typeface="Arial"/>
                    <a:cs typeface="Aria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Sheet1!$B$1:$D$1</c:f>
              <c:strCache>
                <c:ptCount val="3"/>
                <c:pt idx="0">
                  <c:v>Quarter 1</c:v>
                </c:pt>
                <c:pt idx="1">
                  <c:v>Quarter 2</c:v>
                </c:pt>
                <c:pt idx="2">
                  <c:v>Quarter 3</c:v>
                </c:pt>
              </c:strCache>
            </c:strRef>
          </c:cat>
          <c:val>
            <c:numRef>
              <c:f>Sheet1!$B$4:$D$4</c:f>
              <c:numCache>
                <c:formatCode>General</c:formatCode>
                <c:ptCount val="3"/>
                <c:pt idx="0">
                  <c:v>45</c:v>
                </c:pt>
                <c:pt idx="1">
                  <c:v>46</c:v>
                </c:pt>
                <c:pt idx="2">
                  <c:v>45</c:v>
                </c:pt>
              </c:numCache>
            </c:numRef>
          </c:val>
        </c:ser>
        <c:dLbls>
          <c:showLegendKey val="0"/>
          <c:showVal val="1"/>
          <c:showCatName val="0"/>
          <c:showSerName val="0"/>
          <c:showPercent val="0"/>
          <c:showBubbleSize val="0"/>
        </c:dLbls>
        <c:gapWidth val="150"/>
        <c:overlap val="-20"/>
        <c:axId val="118080512"/>
        <c:axId val="40492352"/>
      </c:barChart>
      <c:catAx>
        <c:axId val="118080512"/>
        <c:scaling>
          <c:orientation val="minMax"/>
        </c:scaling>
        <c:delete val="0"/>
        <c:axPos val="b"/>
        <c:numFmt formatCode="General" sourceLinked="1"/>
        <c:majorTickMark val="none"/>
        <c:minorTickMark val="none"/>
        <c:tickLblPos val="nextTo"/>
        <c:spPr>
          <a:ln w="20254">
            <a:solidFill>
              <a:srgbClr val="000000"/>
            </a:solidFill>
            <a:prstDash val="solid"/>
          </a:ln>
        </c:spPr>
        <c:txPr>
          <a:bodyPr rot="0" vert="horz"/>
          <a:lstStyle/>
          <a:p>
            <a:pPr>
              <a:defRPr sz="1116" b="1" i="0" u="none" strike="noStrike" baseline="0">
                <a:solidFill>
                  <a:srgbClr val="000000"/>
                </a:solidFill>
                <a:latin typeface="+mj-lt"/>
                <a:ea typeface="Arial"/>
                <a:cs typeface="Arial"/>
              </a:defRPr>
            </a:pPr>
            <a:endParaRPr lang="en-US"/>
          </a:p>
        </c:txPr>
        <c:crossAx val="40492352"/>
        <c:crosses val="autoZero"/>
        <c:auto val="1"/>
        <c:lblAlgn val="ctr"/>
        <c:lblOffset val="100"/>
        <c:tickLblSkip val="1"/>
        <c:tickMarkSkip val="1"/>
        <c:noMultiLvlLbl val="0"/>
      </c:catAx>
      <c:valAx>
        <c:axId val="40492352"/>
        <c:scaling>
          <c:orientation val="minMax"/>
        </c:scaling>
        <c:delete val="1"/>
        <c:axPos val="l"/>
        <c:numFmt formatCode="General" sourceLinked="1"/>
        <c:majorTickMark val="out"/>
        <c:minorTickMark val="none"/>
        <c:tickLblPos val="none"/>
        <c:crossAx val="118080512"/>
        <c:crosses val="autoZero"/>
        <c:crossBetween val="between"/>
      </c:valAx>
      <c:spPr>
        <a:noFill/>
        <a:ln w="20254">
          <a:noFill/>
        </a:ln>
      </c:spPr>
    </c:plotArea>
    <c:legend>
      <c:legendPos val="b"/>
      <c:layout>
        <c:manualLayout>
          <c:xMode val="edge"/>
          <c:yMode val="edge"/>
          <c:x val="3.1746031746031698E-3"/>
          <c:y val="0.91366906474820098"/>
          <c:w val="0.46078740157480302"/>
          <c:h val="8.0807140459175295E-2"/>
        </c:manualLayout>
      </c:layout>
      <c:overlay val="0"/>
      <c:spPr>
        <a:noFill/>
        <a:ln w="20254">
          <a:noFill/>
        </a:ln>
      </c:spPr>
      <c:txPr>
        <a:bodyPr/>
        <a:lstStyle/>
        <a:p>
          <a:pPr>
            <a:defRPr sz="877" b="0" i="0" u="none" strike="noStrike" baseline="0">
              <a:solidFill>
                <a:srgbClr val="000000"/>
              </a:solidFill>
              <a:latin typeface="+mn-lt"/>
              <a:ea typeface="Arial"/>
              <a:cs typeface="Arial"/>
            </a:defRPr>
          </a:pPr>
          <a:endParaRPr lang="en-US"/>
        </a:p>
      </c:txPr>
    </c:legend>
    <c:plotVisOnly val="1"/>
    <c:dispBlanksAs val="gap"/>
    <c:showDLblsOverMax val="0"/>
  </c:chart>
  <c:spPr>
    <a:noFill/>
    <a:ln>
      <a:noFill/>
    </a:ln>
  </c:spPr>
  <c:txPr>
    <a:bodyPr/>
    <a:lstStyle/>
    <a:p>
      <a:pPr>
        <a:defRPr sz="1435" b="1" i="0" u="none" strike="noStrike" baseline="0">
          <a:solidFill>
            <a:schemeClr val="tx1"/>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Sheet1!$C$2</c:f>
              <c:strCache>
                <c:ptCount val="1"/>
                <c:pt idx="0">
                  <c:v>EU MS</c:v>
                </c:pt>
              </c:strCache>
            </c:strRef>
          </c:tx>
          <c:invertIfNegative val="0"/>
          <c:dLbls>
            <c:dLbl>
              <c:idx val="10"/>
              <c:layout>
                <c:manualLayout>
                  <c:x val="-1.0652503589977588E-2"/>
                  <c:y val="3.4484108460214415E-2"/>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Sheet1!$B$3:$B$14</c:f>
              <c:strCache>
                <c:ptCount val="12"/>
                <c:pt idx="0">
                  <c:v>ARM</c:v>
                </c:pt>
                <c:pt idx="1">
                  <c:v>AZE</c:v>
                </c:pt>
                <c:pt idx="2">
                  <c:v>BEL</c:v>
                </c:pt>
                <c:pt idx="3">
                  <c:v>GEO</c:v>
                </c:pt>
                <c:pt idx="4">
                  <c:v>KAZ</c:v>
                </c:pt>
                <c:pt idx="5">
                  <c:v>KGZ</c:v>
                </c:pt>
                <c:pt idx="6">
                  <c:v>MDA</c:v>
                </c:pt>
                <c:pt idx="7">
                  <c:v>RUS</c:v>
                </c:pt>
                <c:pt idx="8">
                  <c:v>TJK</c:v>
                </c:pt>
                <c:pt idx="9">
                  <c:v>TKM</c:v>
                </c:pt>
                <c:pt idx="10">
                  <c:v>UKR</c:v>
                </c:pt>
                <c:pt idx="11">
                  <c:v>UZB</c:v>
                </c:pt>
              </c:strCache>
            </c:strRef>
          </c:cat>
          <c:val>
            <c:numRef>
              <c:f>Sheet1!$C$3:$C$14</c:f>
              <c:numCache>
                <c:formatCode>_-* #,##0_-;\-* #,##0_-;_-* "-"??_-;_-@_-</c:formatCode>
                <c:ptCount val="12"/>
                <c:pt idx="0">
                  <c:v>7223</c:v>
                </c:pt>
                <c:pt idx="1">
                  <c:v>6338</c:v>
                </c:pt>
                <c:pt idx="2">
                  <c:v>51841</c:v>
                </c:pt>
                <c:pt idx="3">
                  <c:v>10100</c:v>
                </c:pt>
                <c:pt idx="4">
                  <c:v>9491</c:v>
                </c:pt>
                <c:pt idx="5">
                  <c:v>1703</c:v>
                </c:pt>
                <c:pt idx="6">
                  <c:v>18218</c:v>
                </c:pt>
                <c:pt idx="7">
                  <c:v>66265</c:v>
                </c:pt>
                <c:pt idx="8">
                  <c:v>1275</c:v>
                </c:pt>
                <c:pt idx="9">
                  <c:v>450</c:v>
                </c:pt>
                <c:pt idx="10">
                  <c:v>661874</c:v>
                </c:pt>
                <c:pt idx="11">
                  <c:v>4005</c:v>
                </c:pt>
              </c:numCache>
            </c:numRef>
          </c:val>
        </c:ser>
        <c:ser>
          <c:idx val="1"/>
          <c:order val="1"/>
          <c:tx>
            <c:strRef>
              <c:f>Sheet1!$D$2</c:f>
              <c:strCache>
                <c:ptCount val="1"/>
                <c:pt idx="0">
                  <c:v>RUS</c:v>
                </c:pt>
              </c:strCache>
            </c:strRef>
          </c:tx>
          <c:invertIfNegative val="0"/>
          <c:dLbls>
            <c:dLbl>
              <c:idx val="10"/>
              <c:layout>
                <c:manualLayout>
                  <c:x val="1.2174289817117243E-2"/>
                  <c:y val="-1.0536689197666106E-16"/>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Sheet1!$B$3:$B$14</c:f>
              <c:strCache>
                <c:ptCount val="12"/>
                <c:pt idx="0">
                  <c:v>ARM</c:v>
                </c:pt>
                <c:pt idx="1">
                  <c:v>AZE</c:v>
                </c:pt>
                <c:pt idx="2">
                  <c:v>BEL</c:v>
                </c:pt>
                <c:pt idx="3">
                  <c:v>GEO</c:v>
                </c:pt>
                <c:pt idx="4">
                  <c:v>KAZ</c:v>
                </c:pt>
                <c:pt idx="5">
                  <c:v>KGZ</c:v>
                </c:pt>
                <c:pt idx="6">
                  <c:v>MDA</c:v>
                </c:pt>
                <c:pt idx="7">
                  <c:v>RUS</c:v>
                </c:pt>
                <c:pt idx="8">
                  <c:v>TJK</c:v>
                </c:pt>
                <c:pt idx="9">
                  <c:v>TKM</c:v>
                </c:pt>
                <c:pt idx="10">
                  <c:v>UKR</c:v>
                </c:pt>
                <c:pt idx="11">
                  <c:v>UZB</c:v>
                </c:pt>
              </c:strCache>
            </c:strRef>
          </c:cat>
          <c:val>
            <c:numRef>
              <c:f>Sheet1!$D$3:$D$14</c:f>
              <c:numCache>
                <c:formatCode>_-* #,##0_-;\-* #,##0_-;_-* "-"??_-;_-@_-</c:formatCode>
                <c:ptCount val="12"/>
                <c:pt idx="0">
                  <c:v>36180</c:v>
                </c:pt>
                <c:pt idx="1">
                  <c:v>33828</c:v>
                </c:pt>
                <c:pt idx="2">
                  <c:v>10283</c:v>
                </c:pt>
                <c:pt idx="3">
                  <c:v>6787</c:v>
                </c:pt>
                <c:pt idx="4">
                  <c:v>58870</c:v>
                </c:pt>
                <c:pt idx="5">
                  <c:v>12558</c:v>
                </c:pt>
                <c:pt idx="6">
                  <c:v>25840</c:v>
                </c:pt>
                <c:pt idx="8">
                  <c:v>60450</c:v>
                </c:pt>
                <c:pt idx="9">
                  <c:v>2021</c:v>
                </c:pt>
                <c:pt idx="10">
                  <c:v>163634</c:v>
                </c:pt>
                <c:pt idx="11">
                  <c:v>55074</c:v>
                </c:pt>
              </c:numCache>
            </c:numRef>
          </c:val>
        </c:ser>
        <c:dLbls>
          <c:showLegendKey val="0"/>
          <c:showVal val="1"/>
          <c:showCatName val="0"/>
          <c:showSerName val="0"/>
          <c:showPercent val="0"/>
          <c:showBubbleSize val="0"/>
        </c:dLbls>
        <c:gapWidth val="150"/>
        <c:shape val="box"/>
        <c:axId val="128771072"/>
        <c:axId val="118027904"/>
        <c:axId val="0"/>
      </c:bar3DChart>
      <c:catAx>
        <c:axId val="128771072"/>
        <c:scaling>
          <c:orientation val="minMax"/>
        </c:scaling>
        <c:delete val="0"/>
        <c:axPos val="b"/>
        <c:majorTickMark val="out"/>
        <c:minorTickMark val="none"/>
        <c:tickLblPos val="nextTo"/>
        <c:crossAx val="118027904"/>
        <c:crosses val="autoZero"/>
        <c:auto val="1"/>
        <c:lblAlgn val="ctr"/>
        <c:lblOffset val="100"/>
        <c:noMultiLvlLbl val="0"/>
      </c:catAx>
      <c:valAx>
        <c:axId val="118027904"/>
        <c:scaling>
          <c:orientation val="minMax"/>
        </c:scaling>
        <c:delete val="0"/>
        <c:axPos val="l"/>
        <c:majorGridlines/>
        <c:numFmt formatCode="_-* #,##0_-;\-* #,##0_-;_-* &quot;-&quot;??_-;_-@_-" sourceLinked="1"/>
        <c:majorTickMark val="out"/>
        <c:minorTickMark val="none"/>
        <c:tickLblPos val="nextTo"/>
        <c:crossAx val="128771072"/>
        <c:crosses val="autoZero"/>
        <c:crossBetween val="between"/>
      </c:valAx>
    </c:plotArea>
    <c:legend>
      <c:legendPos val="r"/>
      <c:layout/>
      <c:overlay val="0"/>
      <c:txPr>
        <a:bodyPr/>
        <a:lstStyle/>
        <a:p>
          <a:pPr>
            <a:defRPr sz="1400"/>
          </a:pPr>
          <a:endParaRPr lang="en-US"/>
        </a:p>
      </c:txPr>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pPr>
              <a:solidFill>
                <a:schemeClr val="bg1"/>
              </a:solidFill>
            </c:spPr>
            <c:txPr>
              <a:bodyPr/>
              <a:lstStyle/>
              <a:p>
                <a:pPr>
                  <a:defRPr b="1"/>
                </a:pPr>
                <a:endParaRPr lang="en-US"/>
              </a:p>
            </c:txPr>
            <c:dLblPos val="inEnd"/>
            <c:showLegendKey val="0"/>
            <c:showVal val="1"/>
            <c:showCatName val="1"/>
            <c:showSerName val="0"/>
            <c:showPercent val="0"/>
            <c:showBubbleSize val="0"/>
            <c:showLeaderLines val="1"/>
          </c:dLbls>
          <c:cat>
            <c:strRef>
              <c:f>Flows!$B$18:$B$24</c:f>
              <c:strCache>
                <c:ptCount val="7"/>
                <c:pt idx="0">
                  <c:v>Germany</c:v>
                </c:pt>
                <c:pt idx="1">
                  <c:v>UK</c:v>
                </c:pt>
                <c:pt idx="2">
                  <c:v>Spain</c:v>
                </c:pt>
                <c:pt idx="3">
                  <c:v>France</c:v>
                </c:pt>
                <c:pt idx="4">
                  <c:v>Czechia</c:v>
                </c:pt>
                <c:pt idx="5">
                  <c:v>Poland</c:v>
                </c:pt>
                <c:pt idx="6">
                  <c:v>Other</c:v>
                </c:pt>
              </c:strCache>
            </c:strRef>
          </c:cat>
          <c:val>
            <c:numRef>
              <c:f>Flows!$C$18:$C$24</c:f>
              <c:numCache>
                <c:formatCode>#,##0</c:formatCode>
                <c:ptCount val="7"/>
                <c:pt idx="0">
                  <c:v>10155</c:v>
                </c:pt>
                <c:pt idx="1">
                  <c:v>8212</c:v>
                </c:pt>
                <c:pt idx="2">
                  <c:v>5582</c:v>
                </c:pt>
                <c:pt idx="3">
                  <c:v>5104</c:v>
                </c:pt>
                <c:pt idx="4">
                  <c:v>6852</c:v>
                </c:pt>
                <c:pt idx="5">
                  <c:v>4568</c:v>
                </c:pt>
                <c:pt idx="6">
                  <c:v>25792</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pPr>
              <a:solidFill>
                <a:schemeClr val="bg1"/>
              </a:solidFill>
            </c:spPr>
            <c:dLblPos val="bestFit"/>
            <c:showLegendKey val="0"/>
            <c:showVal val="1"/>
            <c:showCatName val="1"/>
            <c:showSerName val="0"/>
            <c:showPercent val="0"/>
            <c:showBubbleSize val="0"/>
            <c:showLeaderLines val="1"/>
          </c:dLbls>
          <c:cat>
            <c:strRef>
              <c:f>Flows!$B$33:$B$38</c:f>
              <c:strCache>
                <c:ptCount val="6"/>
                <c:pt idx="0">
                  <c:v>Czechia</c:v>
                </c:pt>
                <c:pt idx="1">
                  <c:v>Poland</c:v>
                </c:pt>
                <c:pt idx="2">
                  <c:v>Germany</c:v>
                </c:pt>
                <c:pt idx="3">
                  <c:v>Hungary</c:v>
                </c:pt>
                <c:pt idx="4">
                  <c:v>Italy</c:v>
                </c:pt>
                <c:pt idx="5">
                  <c:v>Other</c:v>
                </c:pt>
              </c:strCache>
            </c:strRef>
          </c:cat>
          <c:val>
            <c:numRef>
              <c:f>Flows!$C$33:$C$38</c:f>
              <c:numCache>
                <c:formatCode>#,##0</c:formatCode>
                <c:ptCount val="6"/>
                <c:pt idx="0">
                  <c:v>18877</c:v>
                </c:pt>
                <c:pt idx="1">
                  <c:v>585439</c:v>
                </c:pt>
                <c:pt idx="2">
                  <c:v>6642</c:v>
                </c:pt>
                <c:pt idx="3">
                  <c:v>7808</c:v>
                </c:pt>
                <c:pt idx="4">
                  <c:v>6726</c:v>
                </c:pt>
                <c:pt idx="5">
                  <c:v>36382</c:v>
                </c:pt>
              </c:numCache>
            </c:numRef>
          </c:val>
        </c:ser>
        <c:dLbls>
          <c:dLblPos val="bestFit"/>
          <c:showLegendKey val="0"/>
          <c:showVal val="1"/>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Lbls>
            <c:spPr>
              <a:solidFill>
                <a:schemeClr val="bg1"/>
              </a:solidFill>
            </c:spPr>
            <c:dLblPos val="bestFit"/>
            <c:showLegendKey val="0"/>
            <c:showVal val="1"/>
            <c:showCatName val="1"/>
            <c:showSerName val="0"/>
            <c:showPercent val="0"/>
            <c:showBubbleSize val="0"/>
            <c:showLeaderLines val="1"/>
          </c:dLbls>
          <c:cat>
            <c:strRef>
              <c:f>Flows!$B$48:$B$52</c:f>
              <c:strCache>
                <c:ptCount val="5"/>
                <c:pt idx="0">
                  <c:v>Poland</c:v>
                </c:pt>
                <c:pt idx="1">
                  <c:v>Lithuania</c:v>
                </c:pt>
                <c:pt idx="2">
                  <c:v>Germany</c:v>
                </c:pt>
                <c:pt idx="3">
                  <c:v>Czechia</c:v>
                </c:pt>
                <c:pt idx="4">
                  <c:v>Other</c:v>
                </c:pt>
              </c:strCache>
            </c:strRef>
          </c:cat>
          <c:val>
            <c:numRef>
              <c:f>Flows!$C$48:$C$52</c:f>
              <c:numCache>
                <c:formatCode>#,##0</c:formatCode>
                <c:ptCount val="5"/>
                <c:pt idx="0">
                  <c:v>42756</c:v>
                </c:pt>
                <c:pt idx="1">
                  <c:v>2874</c:v>
                </c:pt>
                <c:pt idx="2">
                  <c:v>1050</c:v>
                </c:pt>
                <c:pt idx="3">
                  <c:v>1212</c:v>
                </c:pt>
                <c:pt idx="4">
                  <c:v>3946</c:v>
                </c:pt>
              </c:numCache>
            </c:numRef>
          </c:val>
        </c:ser>
        <c:dLbls>
          <c:showLegendKey val="0"/>
          <c:showVal val="0"/>
          <c:showCatName val="0"/>
          <c:showSerName val="0"/>
          <c:showPercent val="0"/>
          <c:showBubbleSize val="0"/>
          <c:showLeaderLines val="1"/>
        </c:dLbls>
      </c:pie3DChart>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Stocks!$C$4</c:f>
              <c:strCache>
                <c:ptCount val="1"/>
                <c:pt idx="0">
                  <c:v>EU MS</c:v>
                </c:pt>
              </c:strCache>
            </c:strRef>
          </c:tx>
          <c:invertIfNegative val="0"/>
          <c:dLbls>
            <c:dLbl>
              <c:idx val="10"/>
              <c:layout>
                <c:manualLayout>
                  <c:x val="-2.1324243944313499E-2"/>
                  <c:y val="0"/>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Stocks!$B$5:$B$16</c:f>
              <c:strCache>
                <c:ptCount val="12"/>
                <c:pt idx="0">
                  <c:v>ARM</c:v>
                </c:pt>
                <c:pt idx="1">
                  <c:v>AZE</c:v>
                </c:pt>
                <c:pt idx="2">
                  <c:v>BEL</c:v>
                </c:pt>
                <c:pt idx="3">
                  <c:v>GEO</c:v>
                </c:pt>
                <c:pt idx="4">
                  <c:v>KAZ</c:v>
                </c:pt>
                <c:pt idx="5">
                  <c:v>KGZ</c:v>
                </c:pt>
                <c:pt idx="6">
                  <c:v>MDA</c:v>
                </c:pt>
                <c:pt idx="7">
                  <c:v>RUS</c:v>
                </c:pt>
                <c:pt idx="8">
                  <c:v>TJK</c:v>
                </c:pt>
                <c:pt idx="9">
                  <c:v>TKM</c:v>
                </c:pt>
                <c:pt idx="10">
                  <c:v>UKR</c:v>
                </c:pt>
                <c:pt idx="11">
                  <c:v>UZB</c:v>
                </c:pt>
              </c:strCache>
            </c:strRef>
          </c:cat>
          <c:val>
            <c:numRef>
              <c:f>Stocks!$C$5:$C$16</c:f>
              <c:numCache>
                <c:formatCode>_-* #,##0_-;\-* #,##0_-;_-* "-"??_-;_-@_-</c:formatCode>
                <c:ptCount val="12"/>
                <c:pt idx="0">
                  <c:v>61002</c:v>
                </c:pt>
                <c:pt idx="1">
                  <c:v>29699</c:v>
                </c:pt>
                <c:pt idx="2">
                  <c:v>112584</c:v>
                </c:pt>
                <c:pt idx="3">
                  <c:v>75185</c:v>
                </c:pt>
                <c:pt idx="4">
                  <c:v>67391</c:v>
                </c:pt>
                <c:pt idx="5">
                  <c:v>12656</c:v>
                </c:pt>
                <c:pt idx="6">
                  <c:v>192691</c:v>
                </c:pt>
                <c:pt idx="7">
                  <c:v>673495</c:v>
                </c:pt>
                <c:pt idx="8">
                  <c:v>3274</c:v>
                </c:pt>
                <c:pt idx="9">
                  <c:v>2322</c:v>
                </c:pt>
                <c:pt idx="10">
                  <c:v>1132383</c:v>
                </c:pt>
                <c:pt idx="11">
                  <c:v>22281</c:v>
                </c:pt>
              </c:numCache>
            </c:numRef>
          </c:val>
        </c:ser>
        <c:ser>
          <c:idx val="1"/>
          <c:order val="1"/>
          <c:tx>
            <c:strRef>
              <c:f>Stocks!$D$4</c:f>
              <c:strCache>
                <c:ptCount val="1"/>
                <c:pt idx="0">
                  <c:v>RUS</c:v>
                </c:pt>
              </c:strCache>
            </c:strRef>
          </c:tx>
          <c:invertIfNegative val="0"/>
          <c:dLbls>
            <c:dLbl>
              <c:idx val="6"/>
              <c:layout>
                <c:manualLayout>
                  <c:x val="8.8851016434638927E-3"/>
                  <c:y val="0"/>
                </c:manualLayout>
              </c:layout>
              <c:showLegendKey val="0"/>
              <c:showVal val="1"/>
              <c:showCatName val="0"/>
              <c:showSerName val="0"/>
              <c:showPercent val="0"/>
              <c:showBubbleSize val="0"/>
            </c:dLbl>
            <c:dLbl>
              <c:idx val="10"/>
              <c:layout>
                <c:manualLayout>
                  <c:x val="1.2439142300849542E-2"/>
                  <c:y val="-9.9489220707899822E-17"/>
                </c:manualLayout>
              </c:layout>
              <c:showLegendKey val="0"/>
              <c:showVal val="1"/>
              <c:showCatName val="0"/>
              <c:showSerName val="0"/>
              <c:showPercent val="0"/>
              <c:showBubbleSize val="0"/>
            </c:dLbl>
            <c:txPr>
              <a:bodyPr rot="-5400000" vert="horz"/>
              <a:lstStyle/>
              <a:p>
                <a:pPr>
                  <a:defRPr/>
                </a:pPr>
                <a:endParaRPr lang="en-US"/>
              </a:p>
            </c:txPr>
            <c:showLegendKey val="0"/>
            <c:showVal val="1"/>
            <c:showCatName val="0"/>
            <c:showSerName val="0"/>
            <c:showPercent val="0"/>
            <c:showBubbleSize val="0"/>
            <c:showLeaderLines val="0"/>
          </c:dLbls>
          <c:cat>
            <c:strRef>
              <c:f>Stocks!$B$5:$B$16</c:f>
              <c:strCache>
                <c:ptCount val="12"/>
                <c:pt idx="0">
                  <c:v>ARM</c:v>
                </c:pt>
                <c:pt idx="1">
                  <c:v>AZE</c:v>
                </c:pt>
                <c:pt idx="2">
                  <c:v>BEL</c:v>
                </c:pt>
                <c:pt idx="3">
                  <c:v>GEO</c:v>
                </c:pt>
                <c:pt idx="4">
                  <c:v>KAZ</c:v>
                </c:pt>
                <c:pt idx="5">
                  <c:v>KGZ</c:v>
                </c:pt>
                <c:pt idx="6">
                  <c:v>MDA</c:v>
                </c:pt>
                <c:pt idx="7">
                  <c:v>RUS</c:v>
                </c:pt>
                <c:pt idx="8">
                  <c:v>TJK</c:v>
                </c:pt>
                <c:pt idx="9">
                  <c:v>TKM</c:v>
                </c:pt>
                <c:pt idx="10">
                  <c:v>UKR</c:v>
                </c:pt>
                <c:pt idx="11">
                  <c:v>UZB</c:v>
                </c:pt>
              </c:strCache>
            </c:strRef>
          </c:cat>
          <c:val>
            <c:numRef>
              <c:f>Stocks!$D$5:$D$16</c:f>
              <c:numCache>
                <c:formatCode>_-* #,##0_-;\-* #,##0_-;_-* "-"??_-;_-@_-</c:formatCode>
                <c:ptCount val="12"/>
                <c:pt idx="0">
                  <c:v>107290</c:v>
                </c:pt>
                <c:pt idx="1">
                  <c:v>93699</c:v>
                </c:pt>
                <c:pt idx="2">
                  <c:v>28698</c:v>
                </c:pt>
                <c:pt idx="3">
                  <c:v>20012</c:v>
                </c:pt>
                <c:pt idx="4">
                  <c:v>92398</c:v>
                </c:pt>
                <c:pt idx="5">
                  <c:v>27836</c:v>
                </c:pt>
                <c:pt idx="6">
                  <c:v>63698</c:v>
                </c:pt>
                <c:pt idx="8">
                  <c:v>126304</c:v>
                </c:pt>
                <c:pt idx="9">
                  <c:v>4990</c:v>
                </c:pt>
                <c:pt idx="10">
                  <c:v>346161</c:v>
                </c:pt>
                <c:pt idx="11">
                  <c:v>149125</c:v>
                </c:pt>
              </c:numCache>
            </c:numRef>
          </c:val>
        </c:ser>
        <c:dLbls>
          <c:showLegendKey val="0"/>
          <c:showVal val="1"/>
          <c:showCatName val="0"/>
          <c:showSerName val="0"/>
          <c:showPercent val="0"/>
          <c:showBubbleSize val="0"/>
        </c:dLbls>
        <c:gapWidth val="150"/>
        <c:shape val="box"/>
        <c:axId val="128772608"/>
        <c:axId val="40468480"/>
        <c:axId val="0"/>
      </c:bar3DChart>
      <c:catAx>
        <c:axId val="128772608"/>
        <c:scaling>
          <c:orientation val="minMax"/>
        </c:scaling>
        <c:delete val="0"/>
        <c:axPos val="b"/>
        <c:majorTickMark val="out"/>
        <c:minorTickMark val="none"/>
        <c:tickLblPos val="nextTo"/>
        <c:crossAx val="40468480"/>
        <c:crosses val="autoZero"/>
        <c:auto val="1"/>
        <c:lblAlgn val="ctr"/>
        <c:lblOffset val="100"/>
        <c:noMultiLvlLbl val="0"/>
      </c:catAx>
      <c:valAx>
        <c:axId val="40468480"/>
        <c:scaling>
          <c:orientation val="minMax"/>
        </c:scaling>
        <c:delete val="0"/>
        <c:axPos val="l"/>
        <c:majorGridlines/>
        <c:numFmt formatCode="_-* #,##0_-;\-* #,##0_-;_-* &quot;-&quot;??_-;_-@_-" sourceLinked="1"/>
        <c:majorTickMark val="out"/>
        <c:minorTickMark val="none"/>
        <c:tickLblPos val="nextTo"/>
        <c:crossAx val="128772608"/>
        <c:crosses val="autoZero"/>
        <c:crossBetween val="between"/>
      </c:valAx>
    </c:plotArea>
    <c:legend>
      <c:legendPos val="r"/>
      <c:layout/>
      <c:overlay val="0"/>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clustered"/>
        <c:varyColors val="0"/>
        <c:ser>
          <c:idx val="0"/>
          <c:order val="0"/>
          <c:tx>
            <c:strRef>
              <c:f>Asylum!$C$3</c:f>
              <c:strCache>
                <c:ptCount val="1"/>
                <c:pt idx="0">
                  <c:v>Asylum applications</c:v>
                </c:pt>
              </c:strCache>
            </c:strRef>
          </c:tx>
          <c:invertIfNegative val="0"/>
          <c:dLbls>
            <c:spPr>
              <a:solidFill>
                <a:srgbClr val="FFFFFF"/>
              </a:solidFill>
              <a:ln>
                <a:solidFill>
                  <a:srgbClr val="BFBFBF">
                    <a:lumMod val="60000"/>
                    <a:lumOff val="40000"/>
                  </a:srgbClr>
                </a:solidFill>
              </a:ln>
            </c:spPr>
            <c:dLblPos val="outEnd"/>
            <c:showLegendKey val="0"/>
            <c:showVal val="1"/>
            <c:showCatName val="0"/>
            <c:showSerName val="0"/>
            <c:showPercent val="0"/>
            <c:showBubbleSize val="0"/>
            <c:showLeaderLines val="0"/>
          </c:dLbls>
          <c:cat>
            <c:strRef>
              <c:f>Asylum!$B$4:$B$15</c:f>
              <c:strCache>
                <c:ptCount val="12"/>
                <c:pt idx="0">
                  <c:v>ARM</c:v>
                </c:pt>
                <c:pt idx="1">
                  <c:v>AZE</c:v>
                </c:pt>
                <c:pt idx="2">
                  <c:v>BEL</c:v>
                </c:pt>
                <c:pt idx="3">
                  <c:v>GEO</c:v>
                </c:pt>
                <c:pt idx="4">
                  <c:v>KAZ</c:v>
                </c:pt>
                <c:pt idx="5">
                  <c:v>KGZ</c:v>
                </c:pt>
                <c:pt idx="6">
                  <c:v>MDA</c:v>
                </c:pt>
                <c:pt idx="7">
                  <c:v>RUS</c:v>
                </c:pt>
                <c:pt idx="8">
                  <c:v>TJK</c:v>
                </c:pt>
                <c:pt idx="9">
                  <c:v>TKM</c:v>
                </c:pt>
                <c:pt idx="10">
                  <c:v>UKR</c:v>
                </c:pt>
                <c:pt idx="11">
                  <c:v>UZB</c:v>
                </c:pt>
              </c:strCache>
            </c:strRef>
          </c:cat>
          <c:val>
            <c:numRef>
              <c:f>Asylum!$C$4:$C$15</c:f>
              <c:numCache>
                <c:formatCode>_-* #,##0_-;\-* #,##0_-;_-* "-"??_-;_-@_-</c:formatCode>
                <c:ptCount val="12"/>
                <c:pt idx="0">
                  <c:v>7685</c:v>
                </c:pt>
                <c:pt idx="1">
                  <c:v>4780</c:v>
                </c:pt>
                <c:pt idx="2">
                  <c:v>1095</c:v>
                </c:pt>
                <c:pt idx="3">
                  <c:v>11135</c:v>
                </c:pt>
                <c:pt idx="4">
                  <c:v>850</c:v>
                </c:pt>
                <c:pt idx="5">
                  <c:v>600</c:v>
                </c:pt>
                <c:pt idx="6">
                  <c:v>1605</c:v>
                </c:pt>
                <c:pt idx="7">
                  <c:v>17000</c:v>
                </c:pt>
                <c:pt idx="8">
                  <c:v>1700</c:v>
                </c:pt>
                <c:pt idx="9">
                  <c:v>150</c:v>
                </c:pt>
                <c:pt idx="10">
                  <c:v>10170</c:v>
                </c:pt>
                <c:pt idx="11">
                  <c:v>555</c:v>
                </c:pt>
              </c:numCache>
            </c:numRef>
          </c:val>
        </c:ser>
        <c:ser>
          <c:idx val="1"/>
          <c:order val="1"/>
          <c:tx>
            <c:strRef>
              <c:f>Asylum!$D$3</c:f>
              <c:strCache>
                <c:ptCount val="1"/>
                <c:pt idx="0">
                  <c:v>Positive decisions</c:v>
                </c:pt>
              </c:strCache>
            </c:strRef>
          </c:tx>
          <c:invertIfNegative val="0"/>
          <c:dLbls>
            <c:dLbl>
              <c:idx val="5"/>
              <c:layout>
                <c:manualLayout>
                  <c:x val="-1.5171629959883721E-3"/>
                  <c:y val="-1.1473645172554137E-2"/>
                </c:manualLayout>
              </c:layout>
              <c:dLblPos val="outEnd"/>
              <c:showLegendKey val="0"/>
              <c:showVal val="1"/>
              <c:showCatName val="0"/>
              <c:showSerName val="0"/>
              <c:showPercent val="0"/>
              <c:showBubbleSize val="0"/>
            </c:dLbl>
            <c:dLbl>
              <c:idx val="9"/>
              <c:layout>
                <c:manualLayout>
                  <c:x val="9.1029779759301491E-3"/>
                  <c:y val="-2.2947290345108274E-2"/>
                </c:manualLayout>
              </c:layout>
              <c:dLblPos val="outEnd"/>
              <c:showLegendKey val="0"/>
              <c:showVal val="1"/>
              <c:showCatName val="0"/>
              <c:showSerName val="0"/>
              <c:showPercent val="0"/>
              <c:showBubbleSize val="0"/>
            </c:dLbl>
            <c:dLbl>
              <c:idx val="11"/>
              <c:layout>
                <c:manualLayout>
                  <c:x val="6.068651983953433E-3"/>
                  <c:y val="-3.4420935517662413E-2"/>
                </c:manualLayout>
              </c:layout>
              <c:dLblPos val="outEnd"/>
              <c:showLegendKey val="0"/>
              <c:showVal val="1"/>
              <c:showCatName val="0"/>
              <c:showSerName val="0"/>
              <c:showPercent val="0"/>
              <c:showBubbleSize val="0"/>
            </c:dLbl>
            <c:spPr>
              <a:solidFill>
                <a:srgbClr val="FFFFFF"/>
              </a:solidFill>
              <a:ln>
                <a:solidFill>
                  <a:srgbClr val="BFBFBF">
                    <a:lumMod val="40000"/>
                    <a:lumOff val="60000"/>
                  </a:srgbClr>
                </a:solidFill>
              </a:ln>
            </c:spPr>
            <c:dLblPos val="outEnd"/>
            <c:showLegendKey val="0"/>
            <c:showVal val="1"/>
            <c:showCatName val="0"/>
            <c:showSerName val="0"/>
            <c:showPercent val="0"/>
            <c:showBubbleSize val="0"/>
            <c:showLeaderLines val="0"/>
          </c:dLbls>
          <c:cat>
            <c:strRef>
              <c:f>Asylum!$B$4:$B$15</c:f>
              <c:strCache>
                <c:ptCount val="12"/>
                <c:pt idx="0">
                  <c:v>ARM</c:v>
                </c:pt>
                <c:pt idx="1">
                  <c:v>AZE</c:v>
                </c:pt>
                <c:pt idx="2">
                  <c:v>BEL</c:v>
                </c:pt>
                <c:pt idx="3">
                  <c:v>GEO</c:v>
                </c:pt>
                <c:pt idx="4">
                  <c:v>KAZ</c:v>
                </c:pt>
                <c:pt idx="5">
                  <c:v>KGZ</c:v>
                </c:pt>
                <c:pt idx="6">
                  <c:v>MDA</c:v>
                </c:pt>
                <c:pt idx="7">
                  <c:v>RUS</c:v>
                </c:pt>
                <c:pt idx="8">
                  <c:v>TJK</c:v>
                </c:pt>
                <c:pt idx="9">
                  <c:v>TKM</c:v>
                </c:pt>
                <c:pt idx="10">
                  <c:v>UKR</c:v>
                </c:pt>
                <c:pt idx="11">
                  <c:v>UZB</c:v>
                </c:pt>
              </c:strCache>
            </c:strRef>
          </c:cat>
          <c:val>
            <c:numRef>
              <c:f>Asylum!$D$4:$D$15</c:f>
              <c:numCache>
                <c:formatCode>_-* #,##0_-;\-* #,##0_-;_-* "-"??_-;_-@_-</c:formatCode>
                <c:ptCount val="12"/>
                <c:pt idx="0">
                  <c:v>1185</c:v>
                </c:pt>
                <c:pt idx="1">
                  <c:v>1225</c:v>
                </c:pt>
                <c:pt idx="2">
                  <c:v>90</c:v>
                </c:pt>
                <c:pt idx="3">
                  <c:v>445</c:v>
                </c:pt>
                <c:pt idx="4">
                  <c:v>95</c:v>
                </c:pt>
                <c:pt idx="5">
                  <c:v>115</c:v>
                </c:pt>
                <c:pt idx="6">
                  <c:v>50</c:v>
                </c:pt>
                <c:pt idx="7">
                  <c:v>3830</c:v>
                </c:pt>
                <c:pt idx="8">
                  <c:v>515</c:v>
                </c:pt>
                <c:pt idx="9">
                  <c:v>30</c:v>
                </c:pt>
                <c:pt idx="10">
                  <c:v>2550</c:v>
                </c:pt>
                <c:pt idx="11">
                  <c:v>115</c:v>
                </c:pt>
              </c:numCache>
            </c:numRef>
          </c:val>
        </c:ser>
        <c:dLbls>
          <c:dLblPos val="inBase"/>
          <c:showLegendKey val="0"/>
          <c:showVal val="1"/>
          <c:showCatName val="0"/>
          <c:showSerName val="0"/>
          <c:showPercent val="0"/>
          <c:showBubbleSize val="0"/>
        </c:dLbls>
        <c:gapWidth val="150"/>
        <c:axId val="131175936"/>
        <c:axId val="40472512"/>
      </c:barChart>
      <c:catAx>
        <c:axId val="131175936"/>
        <c:scaling>
          <c:orientation val="minMax"/>
        </c:scaling>
        <c:delete val="0"/>
        <c:axPos val="l"/>
        <c:majorTickMark val="out"/>
        <c:minorTickMark val="none"/>
        <c:tickLblPos val="nextTo"/>
        <c:crossAx val="40472512"/>
        <c:crosses val="autoZero"/>
        <c:auto val="1"/>
        <c:lblAlgn val="ctr"/>
        <c:lblOffset val="100"/>
        <c:noMultiLvlLbl val="0"/>
      </c:catAx>
      <c:valAx>
        <c:axId val="40472512"/>
        <c:scaling>
          <c:orientation val="minMax"/>
        </c:scaling>
        <c:delete val="0"/>
        <c:axPos val="b"/>
        <c:majorGridlines/>
        <c:numFmt formatCode="_-* #,##0_-;\-* #,##0_-;_-* &quot;-&quot;??_-;_-@_-" sourceLinked="1"/>
        <c:majorTickMark val="out"/>
        <c:minorTickMark val="none"/>
        <c:tickLblPos val="nextTo"/>
        <c:crossAx val="131175936"/>
        <c:crosses val="autoZero"/>
        <c:crossBetween val="between"/>
      </c:valAx>
    </c:plotArea>
    <c:legend>
      <c:legendPos val="r"/>
      <c:layout>
        <c:manualLayout>
          <c:xMode val="edge"/>
          <c:yMode val="edge"/>
          <c:x val="0.61312355548462183"/>
          <c:y val="1.7869073060468369E-2"/>
          <c:w val="0.35956751058758768"/>
          <c:h val="0.12668575628261125"/>
        </c:manualLayout>
      </c:layout>
      <c:overlay val="0"/>
      <c:txPr>
        <a:bodyPr/>
        <a:lstStyle/>
        <a:p>
          <a:pPr>
            <a:defRPr sz="1400"/>
          </a:pPr>
          <a:endParaRPr lang="en-US"/>
        </a:p>
      </c:txPr>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tags" Target="../tags/tag5.xm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8483" name="Rectangle 51"/>
          <p:cNvSpPr>
            <a:spLocks noChangeArrowheads="1"/>
          </p:cNvSpPr>
          <p:nvPr/>
        </p:nvSpPr>
        <p:spPr bwMode="auto">
          <a:xfrm>
            <a:off x="3367882" y="9400592"/>
            <a:ext cx="2917991" cy="29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853" tIns="47428" rIns="94853" bIns="47428" anchor="ctr"/>
          <a:lstStyle/>
          <a:p>
            <a:pPr algn="r" defTabSz="948498"/>
            <a:fld id="{65101C75-D2F7-4569-9611-64A730EC157A}" type="slidenum">
              <a:rPr lang="de-DE" sz="1100" b="1">
                <a:solidFill>
                  <a:srgbClr val="53504F"/>
                </a:solidFill>
                <a:latin typeface="Roboto"/>
                <a:ea typeface="Roboto"/>
                <a:cs typeface="Roboto"/>
              </a:rPr>
              <a:pPr algn="r" defTabSz="948498"/>
              <a:t>‹#›</a:t>
            </a:fld>
            <a:endParaRPr lang="de-DE" sz="1100" b="1" dirty="0">
              <a:solidFill>
                <a:srgbClr val="53504F"/>
              </a:solidFill>
              <a:latin typeface="Roboto"/>
              <a:ea typeface="Roboto"/>
              <a:cs typeface="Roboto"/>
            </a:endParaRPr>
          </a:p>
        </p:txBody>
      </p:sp>
      <p:pic>
        <p:nvPicPr>
          <p:cNvPr id="25" name="Picture 5" descr="\\vmware-host\Shared Folders\Desktop\icmpd-logo-groß.jpg"/>
          <p:cNvPicPr>
            <a:picLocks noChangeAspect="1" noChangeArrowheads="1"/>
          </p:cNvPicPr>
          <p:nvPr>
            <p:custDataLst>
              <p:tags r:id="rId2"/>
            </p:custDataLst>
          </p:nvPr>
        </p:nvPicPr>
        <p:blipFill>
          <a:blip r:embed="rId3" cstate="print">
            <a:extLst>
              <a:ext uri="{28A0092B-C50C-407E-A947-70E740481C1C}">
                <a14:useLocalDpi xmlns:a14="http://schemas.microsoft.com/office/drawing/2010/main" val="0"/>
              </a:ext>
            </a:extLst>
          </a:blip>
          <a:srcRect/>
          <a:stretch>
            <a:fillRect/>
          </a:stretch>
        </p:blipFill>
        <p:spPr bwMode="auto">
          <a:xfrm>
            <a:off x="444375" y="376375"/>
            <a:ext cx="1275412" cy="439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8084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4"/>
          <p:cNvSpPr>
            <a:spLocks noGrp="1" noRot="1" noChangeAspect="1" noChangeArrowheads="1" noTextEdit="1"/>
          </p:cNvSpPr>
          <p:nvPr>
            <p:ph type="sldImg" idx="2"/>
          </p:nvPr>
        </p:nvSpPr>
        <p:spPr bwMode="auto">
          <a:xfrm>
            <a:off x="573088" y="547688"/>
            <a:ext cx="5589587" cy="41941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11015" y="4945779"/>
            <a:ext cx="5398678" cy="44409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853" tIns="47428" rIns="94853" bIns="47428" numCol="1" anchor="t" anchorCtr="0" compatLnSpc="1">
            <a:prstTxWarp prst="textNoShape">
              <a:avLst/>
            </a:prstTxWarp>
          </a:bodyPr>
          <a:lstStyle/>
          <a:p>
            <a:pPr lvl="0"/>
            <a:r>
              <a:rPr lang="de-DE" noProof="0" smtClean="0"/>
              <a:t>Click to edit Master text styles</a:t>
            </a:r>
          </a:p>
          <a:p>
            <a:pPr lvl="1"/>
            <a:r>
              <a:rPr lang="de-DE" noProof="0" smtClean="0"/>
              <a:t>Second level</a:t>
            </a:r>
          </a:p>
          <a:p>
            <a:pPr lvl="2"/>
            <a:r>
              <a:rPr lang="de-DE" noProof="0" smtClean="0"/>
              <a:t>Third level</a:t>
            </a:r>
          </a:p>
        </p:txBody>
      </p:sp>
      <p:sp>
        <p:nvSpPr>
          <p:cNvPr id="75781" name="Rectangle 30"/>
          <p:cNvSpPr>
            <a:spLocks noChangeArrowheads="1"/>
          </p:cNvSpPr>
          <p:nvPr/>
        </p:nvSpPr>
        <p:spPr bwMode="auto">
          <a:xfrm>
            <a:off x="3333277" y="9512932"/>
            <a:ext cx="2917991" cy="2997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853" tIns="47428" rIns="94853" bIns="47428" anchor="ctr"/>
          <a:lstStyle/>
          <a:p>
            <a:pPr algn="r" defTabSz="948498"/>
            <a:fld id="{8C85922F-EF72-4A5B-A77B-6E22A124C47F}" type="slidenum">
              <a:rPr lang="de-DE" sz="1100" b="1">
                <a:solidFill>
                  <a:schemeClr val="tx1"/>
                </a:solidFill>
              </a:rPr>
              <a:pPr algn="r" defTabSz="948498"/>
              <a:t>‹#›</a:t>
            </a:fld>
            <a:endParaRPr lang="de-DE" sz="1100" b="1">
              <a:solidFill>
                <a:schemeClr val="tx1"/>
              </a:solidFill>
            </a:endParaRPr>
          </a:p>
        </p:txBody>
      </p:sp>
    </p:spTree>
    <p:extLst>
      <p:ext uri="{BB962C8B-B14F-4D97-AF65-F5344CB8AC3E}">
        <p14:creationId xmlns:p14="http://schemas.microsoft.com/office/powerpoint/2010/main" val="2235844699"/>
      </p:ext>
    </p:extLst>
  </p:cSld>
  <p:clrMap bg1="lt1" tx1="dk1" bg2="lt2" tx2="dk2" accent1="accent1" accent2="accent2" accent3="accent3" accent4="accent4" accent5="accent5" accent6="accent6" hlink="hlink" folHlink="folHlink"/>
  <p:notesStyle>
    <a:lvl1pPr marL="180975" indent="-180975"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1pPr>
    <a:lvl2pPr marL="627063" indent="-169863"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2pPr>
    <a:lvl3pPr marL="1066800" indent="-1524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3pPr>
    <a:lvl4pPr marL="1600200" indent="-2286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buBlip>
        <a:blip r:embed="rId2"/>
      </a:buBlip>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2026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7.gif"/><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Master" Target="../slideMasters/slideMaster1.xml"/><Relationship Id="rId7" Type="http://schemas.openxmlformats.org/officeDocument/2006/relationships/image" Target="../media/image9.pn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8.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_Cover">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userDrawn="1">
            <p:custDataLst>
              <p:tags r:id="rId2"/>
            </p:custDataLst>
            <p:extLst>
              <p:ext uri="{D42A27DB-BD31-4B8C-83A1-F6EECF244321}">
                <p14:modId xmlns:p14="http://schemas.microsoft.com/office/powerpoint/2010/main" val="1376623671"/>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50963" name="think-cell Slide" r:id="rId4" imgW="360" imgH="360" progId="">
                  <p:embed/>
                </p:oleObj>
              </mc:Choice>
              <mc:Fallback>
                <p:oleObj name="think-cell Slide" r:id="rId4" imgW="360" imgH="360" progId="">
                  <p:embed/>
                  <p:pic>
                    <p:nvPicPr>
                      <p:cNvPr id="0" name="Picture 17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8" name="Rectangle 2"/>
          <p:cNvSpPr>
            <a:spLocks noGrp="1" noChangeArrowheads="1"/>
          </p:cNvSpPr>
          <p:nvPr>
            <p:ph type="ctrTitle" hasCustomPrompt="1"/>
          </p:nvPr>
        </p:nvSpPr>
        <p:spPr>
          <a:xfrm>
            <a:off x="1151620" y="4031205"/>
            <a:ext cx="7327280" cy="1119188"/>
          </a:xfrm>
          <a:prstGeom prst="rect">
            <a:avLst/>
          </a:prstGeom>
        </p:spPr>
        <p:txBody>
          <a:bodyPr anchor="b"/>
          <a:lstStyle>
            <a:lvl1pPr>
              <a:lnSpc>
                <a:spcPct val="100000"/>
              </a:lnSpc>
              <a:defRPr sz="2700" b="1" i="0" spc="60">
                <a:solidFill>
                  <a:srgbClr val="53504F"/>
                </a:solidFill>
                <a:latin typeface="+mj-lt"/>
                <a:ea typeface="Roboto" charset="0"/>
                <a:cs typeface="Roboto" charset="0"/>
              </a:defRPr>
            </a:lvl1pPr>
          </a:lstStyle>
          <a:p>
            <a:pPr lvl="0"/>
            <a:r>
              <a:rPr lang="de-DE" noProof="0" dirty="0" smtClean="0"/>
              <a:t>Titelmasterformat durch Klicken bearbeiten</a:t>
            </a:r>
          </a:p>
        </p:txBody>
      </p:sp>
      <p:sp>
        <p:nvSpPr>
          <p:cNvPr id="4099" name="Rectangle 3"/>
          <p:cNvSpPr>
            <a:spLocks noGrp="1" noChangeArrowheads="1"/>
          </p:cNvSpPr>
          <p:nvPr>
            <p:ph type="subTitle" idx="1"/>
          </p:nvPr>
        </p:nvSpPr>
        <p:spPr>
          <a:xfrm>
            <a:off x="1151620" y="5299036"/>
            <a:ext cx="7327280" cy="830264"/>
          </a:xfrm>
          <a:prstGeom prst="rect">
            <a:avLst/>
          </a:prstGeom>
        </p:spPr>
        <p:txBody>
          <a:bodyPr/>
          <a:lstStyle>
            <a:lvl1pPr marL="0" indent="0">
              <a:buFontTx/>
              <a:buNone/>
              <a:defRPr sz="1400" b="0" i="0" spc="60">
                <a:solidFill>
                  <a:srgbClr val="53504F"/>
                </a:solidFill>
                <a:latin typeface="+mn-lt"/>
                <a:ea typeface="Roboto" charset="0"/>
                <a:cs typeface="Roboto" charset="0"/>
              </a:defRPr>
            </a:lvl1pPr>
          </a:lstStyle>
          <a:p>
            <a:pPr lvl="0"/>
            <a:r>
              <a:rPr lang="de-AT" noProof="0" smtClean="0"/>
              <a:t>Master-Untertitelformat bearbeiten</a:t>
            </a:r>
            <a:endParaRPr lang="de-DE" noProof="0" dirty="0" smtClean="0"/>
          </a:p>
        </p:txBody>
      </p:sp>
      <p:pic>
        <p:nvPicPr>
          <p:cNvPr id="12" name="Picture 11" descr="ICMPD_logo_Transparent.gif"/>
          <p:cNvPicPr/>
          <p:nvPr userDrawn="1"/>
        </p:nvPicPr>
        <p:blipFill>
          <a:blip r:embed="rId6" cstate="print"/>
          <a:stretch>
            <a:fillRect/>
          </a:stretch>
        </p:blipFill>
        <p:spPr>
          <a:xfrm>
            <a:off x="431540" y="730998"/>
            <a:ext cx="2926371" cy="1001995"/>
          </a:xfrm>
          <a:prstGeom prst="rect">
            <a:avLst/>
          </a:prstGeom>
        </p:spPr>
      </p:pic>
      <p:sp>
        <p:nvSpPr>
          <p:cNvPr id="8" name="Rectangle 1"/>
          <p:cNvSpPr/>
          <p:nvPr userDrawn="1"/>
        </p:nvSpPr>
        <p:spPr bwMode="auto">
          <a:xfrm>
            <a:off x="0" y="6608763"/>
            <a:ext cx="9144000" cy="285622"/>
          </a:xfrm>
          <a:prstGeom prst="rect">
            <a:avLst/>
          </a:prstGeom>
          <a:solidFill>
            <a:srgbClr val="FFB612"/>
          </a:solidFill>
          <a:ln w="9525" cap="flat" cmpd="sng" algn="ctr">
            <a:no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ndParaRPr>
          </a:p>
        </p:txBody>
      </p:sp>
      <p:sp>
        <p:nvSpPr>
          <p:cNvPr id="10" name="Text Box 39"/>
          <p:cNvSpPr txBox="1">
            <a:spLocks noChangeArrowheads="1"/>
          </p:cNvSpPr>
          <p:nvPr userDrawn="1"/>
        </p:nvSpPr>
        <p:spPr bwMode="auto">
          <a:xfrm>
            <a:off x="1253585" y="6677620"/>
            <a:ext cx="7908925" cy="147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b="0" i="0" dirty="0" smtClean="0">
                <a:solidFill>
                  <a:schemeClr val="accent2"/>
                </a:solidFill>
                <a:latin typeface="Roboto"/>
                <a:cs typeface="Roboto"/>
              </a:rPr>
              <a:t>Violeta Wagner | Eastern Europe and</a:t>
            </a:r>
            <a:r>
              <a:rPr lang="en-GB" sz="800" b="0" i="0" baseline="0" dirty="0" smtClean="0">
                <a:solidFill>
                  <a:schemeClr val="accent2"/>
                </a:solidFill>
                <a:latin typeface="Roboto"/>
                <a:cs typeface="Roboto"/>
              </a:rPr>
              <a:t> Central Asia| </a:t>
            </a:r>
            <a:r>
              <a:rPr lang="en-GB" sz="800" b="0" i="0" dirty="0" smtClean="0">
                <a:solidFill>
                  <a:schemeClr val="accent2"/>
                </a:solidFill>
                <a:latin typeface="Roboto"/>
                <a:cs typeface="Roboto"/>
              </a:rPr>
              <a:t>Kiev, 31.10.2018</a:t>
            </a:r>
            <a:endParaRPr lang="en-GB" sz="800" b="0" i="0" dirty="0">
              <a:solidFill>
                <a:schemeClr val="accent2"/>
              </a:solidFill>
              <a:latin typeface="Roboto"/>
              <a:cs typeface="Roboto"/>
            </a:endParaRPr>
          </a:p>
        </p:txBody>
      </p:sp>
    </p:spTree>
    <p:extLst>
      <p:ext uri="{BB962C8B-B14F-4D97-AF65-F5344CB8AC3E}">
        <p14:creationId xmlns:p14="http://schemas.microsoft.com/office/powerpoint/2010/main" val="304705631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dirty="0" smtClean="0"/>
              <a:t>Table of figures with a total row</a:t>
            </a:r>
            <a:endParaRPr lang="de-DE" dirty="0"/>
          </a:p>
        </p:txBody>
      </p:sp>
      <p:graphicFrame>
        <p:nvGraphicFramePr>
          <p:cNvPr id="4" name="Group 76"/>
          <p:cNvGraphicFramePr>
            <a:graphicFrameLocks noGrp="1"/>
          </p:cNvGraphicFramePr>
          <p:nvPr userDrawn="1">
            <p:extLst>
              <p:ext uri="{D42A27DB-BD31-4B8C-83A1-F6EECF244321}">
                <p14:modId xmlns:p14="http://schemas.microsoft.com/office/powerpoint/2010/main" val="923066868"/>
              </p:ext>
            </p:extLst>
          </p:nvPr>
        </p:nvGraphicFramePr>
        <p:xfrm>
          <a:off x="566555" y="2714895"/>
          <a:ext cx="8190908" cy="2066924"/>
        </p:xfrm>
        <a:graphic>
          <a:graphicData uri="http://schemas.openxmlformats.org/drawingml/2006/table">
            <a:tbl>
              <a:tblPr/>
              <a:tblGrid>
                <a:gridCol w="1883006"/>
                <a:gridCol w="1576976"/>
                <a:gridCol w="1576975"/>
                <a:gridCol w="1576976"/>
                <a:gridCol w="1576975"/>
              </a:tblGrid>
              <a:tr h="321404">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400" b="1" i="0" u="none" strike="noStrike" cap="none" normalizeH="0" baseline="0" dirty="0" smtClean="0">
                          <a:ln>
                            <a:noFill/>
                          </a:ln>
                          <a:solidFill>
                            <a:srgbClr val="53504F"/>
                          </a:solidFill>
                          <a:effectLst/>
                          <a:latin typeface="+mj-lt"/>
                          <a:cs typeface="Roboto"/>
                        </a:rPr>
                        <a:t>Title of table</a:t>
                      </a:r>
                    </a:p>
                  </a:txBody>
                  <a:tcPr marL="72000" marR="72000" marT="54007" marB="54007" anchor="ctr"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200" b="1" i="0" u="none" strike="noStrike" cap="none" normalizeH="0" baseline="0" smtClean="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200" b="1" i="0" u="none" strike="noStrike" cap="none" normalizeH="0" baseline="0" smtClean="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200" b="1" i="0" u="none" strike="noStrike" cap="none" normalizeH="0" baseline="0" smtClean="0">
                        <a:ln>
                          <a:noFill/>
                        </a:ln>
                        <a:solidFill>
                          <a:srgbClr val="53504F"/>
                        </a:solidFill>
                        <a:effectLst/>
                        <a:latin typeface="+mn-lt"/>
                      </a:endParaRPr>
                    </a:p>
                  </a:txBody>
                  <a:tcPr marL="72000" marR="72000" marT="54007" marB="54007" anchor="ctr"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endParaRPr kumimoji="0" lang="en-US" sz="1200" b="1" i="0" u="none" strike="noStrike" cap="none" normalizeH="0" baseline="0" smtClean="0">
                        <a:ln>
                          <a:noFill/>
                        </a:ln>
                        <a:solidFill>
                          <a:srgbClr val="53504F"/>
                        </a:solidFill>
                        <a:effectLst/>
                        <a:latin typeface="+mn-lt"/>
                      </a:endParaRPr>
                    </a:p>
                  </a:txBody>
                  <a:tcPr marL="72000" marR="72000" marT="54007" marB="54007" anchor="ctr"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(in euros)</a:t>
                      </a:r>
                    </a:p>
                  </a:txBody>
                  <a:tcPr marL="72000" marR="72000" marT="54007" marB="54007" anchor="ctr" horzOverflow="overflow">
                    <a:lnL cap="flat">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2009</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2010</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2011</a:t>
                      </a:r>
                    </a:p>
                  </a:txBody>
                  <a:tcPr marL="72000" marR="72000" marT="54007" marB="54007" anchor="ctr" horzOverflow="overflow">
                    <a:lnL>
                      <a:noFill/>
                    </a:lnL>
                    <a:lnR>
                      <a:noFill/>
                    </a:lnR>
                    <a:lnT>
                      <a:noFill/>
                    </a:lnT>
                    <a:lnB>
                      <a:noFill/>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2012</a:t>
                      </a:r>
                    </a:p>
                  </a:txBody>
                  <a:tcPr marL="72000" marR="72000" marT="54007" marB="54007" anchor="ctr" horzOverflow="overflow">
                    <a:lnL>
                      <a:noFill/>
                    </a:lnL>
                    <a:lnR cap="flat">
                      <a:noFill/>
                    </a:lnR>
                    <a:lnT>
                      <a:noFill/>
                    </a:lnT>
                    <a:lnB>
                      <a:noFill/>
                    </a:lnB>
                    <a:lnTlToBr>
                      <a:noFill/>
                    </a:lnTlToBr>
                    <a:lnBlToTr>
                      <a:noFill/>
                    </a:lnBlToTr>
                    <a:solidFill>
                      <a:schemeClr val="bg1"/>
                    </a:solidFill>
                  </a:tcPr>
                </a:tc>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Country A</a:t>
                      </a:r>
                    </a:p>
                  </a:txBody>
                  <a:tcPr marL="72000" marR="72000" marT="54007" marB="54007" anchor="ctr" horzOverflow="overflow">
                    <a:lnL cap="flat">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a:noFill/>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1,100</a:t>
                      </a:r>
                    </a:p>
                  </a:txBody>
                  <a:tcPr marL="72000" marR="72000" marT="54007" marB="54007" anchor="ctr" horzOverflow="overflow">
                    <a:lnL>
                      <a:noFill/>
                    </a:lnL>
                    <a:lnR cap="flat">
                      <a:noFill/>
                    </a:lnR>
                    <a:lnT>
                      <a:noFill/>
                    </a:lnT>
                    <a:lnB w="3175" cap="flat" cmpd="sng" algn="ctr">
                      <a:solidFill>
                        <a:srgbClr val="000000"/>
                      </a:solidFill>
                      <a:prstDash val="solid"/>
                      <a:round/>
                      <a:headEnd type="none" w="med" len="med"/>
                      <a:tailEnd type="none" w="med" len="med"/>
                    </a:lnB>
                    <a:lnTlToBr>
                      <a:noFill/>
                    </a:lnTlToBr>
                    <a:lnBlToTr>
                      <a:noFill/>
                    </a:lnBlToTr>
                    <a:noFill/>
                  </a:tcPr>
                </a:tc>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Country B</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1,100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Country C</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1,100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a:noFill/>
                    </a:lnTlToBr>
                    <a:lnBlToTr>
                      <a:noFill/>
                    </a:lnBlToTr>
                    <a:noFill/>
                  </a:tcPr>
                </a:tc>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Country D</a:t>
                      </a:r>
                    </a:p>
                  </a:txBody>
                  <a:tcPr marL="72000" marR="72000" marT="54007" marB="54007" anchor="ctr" horzOverflow="overflow">
                    <a:lnL cap="flat">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1,000</a:t>
                      </a:r>
                    </a:p>
                  </a:txBody>
                  <a:tcPr marL="72000" marR="72000" marT="54007" marB="54007" anchor="ctr" horzOverflow="overflow">
                    <a:lnL>
                      <a:noFill/>
                    </a:lnL>
                    <a:lnR>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18,900</a:t>
                      </a:r>
                    </a:p>
                  </a:txBody>
                  <a:tcPr marL="72000" marR="72000" marT="54007" marB="54007" anchor="ctr" horzOverflow="overflow">
                    <a:lnL>
                      <a:noFill/>
                    </a:lnL>
                    <a:lnR cap="flat">
                      <a:noFill/>
                    </a:lnR>
                    <a:lnT w="3175" cap="flat" cmpd="sng" algn="ctr">
                      <a:solidFill>
                        <a:srgbClr val="000000"/>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r h="290920">
                <a:tc>
                  <a:txBody>
                    <a:bodyPr/>
                    <a:lstStyle/>
                    <a:p>
                      <a:pPr marL="0" marR="0" lvl="0" indent="0" algn="l"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Total</a:t>
                      </a:r>
                    </a:p>
                  </a:txBody>
                  <a:tcPr marL="72000" marR="72000" marT="54007" marB="54007" anchor="ctr" horzOverflow="overflow">
                    <a:lnL cap="flat">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31,000</a:t>
                      </a:r>
                    </a:p>
                  </a:txBody>
                  <a:tcPr marL="72000" marR="72000" marT="54007" marB="54007" anchor="ctr" horzOverflow="overflow">
                    <a:lnL>
                      <a:noFill/>
                    </a:lnL>
                    <a:lnR>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50000"/>
                        </a:spcAft>
                        <a:buClrTx/>
                        <a:buSzTx/>
                        <a:buFontTx/>
                        <a:buNone/>
                        <a:tabLst/>
                      </a:pPr>
                      <a:r>
                        <a:rPr kumimoji="0" lang="en-GB" sz="1200" b="1" i="0" u="none" strike="noStrike" cap="none" normalizeH="0" baseline="0" dirty="0" smtClean="0">
                          <a:ln>
                            <a:noFill/>
                          </a:ln>
                          <a:solidFill>
                            <a:srgbClr val="53504F"/>
                          </a:solidFill>
                          <a:effectLst/>
                          <a:latin typeface="+mj-lt"/>
                          <a:cs typeface="Roboto"/>
                        </a:rPr>
                        <a:t>22,200</a:t>
                      </a:r>
                    </a:p>
                  </a:txBody>
                  <a:tcPr marL="72000" marR="72000" marT="54007" marB="54007" anchor="ctr" horzOverflow="overflow">
                    <a:lnL>
                      <a:noFill/>
                    </a:lnL>
                    <a:lnR cap="flat">
                      <a:noFill/>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noFill/>
                  </a:tcPr>
                </a:tc>
              </a:tr>
            </a:tbl>
          </a:graphicData>
        </a:graphic>
      </p:graphicFrame>
      <p:sp>
        <p:nvSpPr>
          <p:cNvPr id="5" name="Text Box 51"/>
          <p:cNvSpPr txBox="1">
            <a:spLocks noChangeArrowheads="1"/>
          </p:cNvSpPr>
          <p:nvPr userDrawn="1"/>
        </p:nvSpPr>
        <p:spPr bwMode="auto">
          <a:xfrm>
            <a:off x="532388" y="4853322"/>
            <a:ext cx="112472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dirty="0">
                <a:latin typeface="Roboto"/>
                <a:cs typeface="Roboto"/>
              </a:rPr>
              <a:t>Source: </a:t>
            </a:r>
            <a:r>
              <a:rPr lang="en-GB" sz="800" dirty="0" smtClean="0">
                <a:latin typeface="Roboto"/>
                <a:cs typeface="Roboto"/>
              </a:rPr>
              <a:t>ICMPD 2011</a:t>
            </a:r>
            <a:endParaRPr lang="en-GB" sz="800" dirty="0">
              <a:latin typeface="Roboto"/>
              <a:cs typeface="Roboto"/>
            </a:endParaRPr>
          </a:p>
        </p:txBody>
      </p:sp>
    </p:spTree>
    <p:extLst>
      <p:ext uri="{BB962C8B-B14F-4D97-AF65-F5344CB8AC3E}">
        <p14:creationId xmlns:p14="http://schemas.microsoft.com/office/powerpoint/2010/main" val="2803011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hank you and good bye">
    <p:spTree>
      <p:nvGrpSpPr>
        <p:cNvPr id="1" name=""/>
        <p:cNvGrpSpPr/>
        <p:nvPr/>
      </p:nvGrpSpPr>
      <p:grpSpPr>
        <a:xfrm>
          <a:off x="0" y="0"/>
          <a:ext cx="0" cy="0"/>
          <a:chOff x="0" y="0"/>
          <a:chExt cx="0" cy="0"/>
        </a:xfrm>
      </p:grpSpPr>
      <p:sp>
        <p:nvSpPr>
          <p:cNvPr id="3"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Arial" charset="0"/>
            </a:endParaRPr>
          </a:p>
        </p:txBody>
      </p:sp>
      <p:sp>
        <p:nvSpPr>
          <p:cNvPr id="4" name="Rectangle 38"/>
          <p:cNvSpPr>
            <a:spLocks noChangeArrowheads="1"/>
          </p:cNvSpPr>
          <p:nvPr userDrawn="1"/>
        </p:nvSpPr>
        <p:spPr bwMode="auto">
          <a:xfrm>
            <a:off x="8228013" y="6682196"/>
            <a:ext cx="601662"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r"/>
            <a:endParaRPr lang="de-DE" sz="800" b="1" i="0" dirty="0">
              <a:latin typeface="Roboto"/>
              <a:cs typeface="Roboto"/>
            </a:endParaRPr>
          </a:p>
        </p:txBody>
      </p:sp>
      <p:pic>
        <p:nvPicPr>
          <p:cNvPr id="6" name="Picture 174"/>
          <p:cNvPicPr>
            <a:picLocks noChangeAspect="1" noChangeArrowheads="1"/>
          </p:cNvPicPr>
          <p:nvPr userDrawn="1"/>
        </p:nvPicPr>
        <p:blipFill>
          <a:blip r:embed="rId2" cstate="print"/>
          <a:stretch>
            <a:fillRect/>
          </a:stretch>
        </p:blipFill>
        <p:spPr bwMode="auto">
          <a:xfrm>
            <a:off x="578510" y="2938880"/>
            <a:ext cx="3281744" cy="117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hteck 10"/>
          <p:cNvSpPr/>
          <p:nvPr userDrawn="1"/>
        </p:nvSpPr>
        <p:spPr>
          <a:xfrm>
            <a:off x="1376644" y="4649070"/>
            <a:ext cx="6480721" cy="461665"/>
          </a:xfrm>
          <a:prstGeom prst="rect">
            <a:avLst/>
          </a:prstGeom>
        </p:spPr>
        <p:txBody>
          <a:bodyPr wrap="square">
            <a:spAutoFit/>
          </a:bodyPr>
          <a:lstStyle/>
          <a:p>
            <a:r>
              <a:rPr lang="en-GB" sz="2400" b="1" i="0" spc="100" dirty="0" smtClean="0">
                <a:solidFill>
                  <a:srgbClr val="53504F"/>
                </a:solidFill>
                <a:latin typeface="+mj-lt"/>
                <a:cs typeface="Roboto"/>
              </a:rPr>
              <a:t>Thank you very much for your attention!</a:t>
            </a:r>
            <a:endParaRPr lang="de-DE" sz="2400" b="1" i="0" spc="100" dirty="0">
              <a:solidFill>
                <a:srgbClr val="53504F"/>
              </a:solidFill>
              <a:latin typeface="+mj-lt"/>
              <a:cs typeface="Roboto"/>
            </a:endParaRPr>
          </a:p>
        </p:txBody>
      </p:sp>
      <p:sp>
        <p:nvSpPr>
          <p:cNvPr id="7" name="Text Box 39"/>
          <p:cNvSpPr txBox="1">
            <a:spLocks noChangeArrowheads="1"/>
          </p:cNvSpPr>
          <p:nvPr userDrawn="1"/>
        </p:nvSpPr>
        <p:spPr bwMode="auto">
          <a:xfrm>
            <a:off x="623515" y="6669360"/>
            <a:ext cx="3588445" cy="135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b="0" i="0" dirty="0" smtClean="0">
                <a:solidFill>
                  <a:schemeClr val="accent2"/>
                </a:solidFill>
                <a:latin typeface="+mn-lt"/>
                <a:cs typeface="Roboto"/>
              </a:rPr>
              <a:t>Violeta Wagner | EECA</a:t>
            </a:r>
            <a:r>
              <a:rPr lang="en-GB" sz="800" b="0" i="0" baseline="0" dirty="0" smtClean="0">
                <a:solidFill>
                  <a:schemeClr val="accent2"/>
                </a:solidFill>
                <a:latin typeface="+mn-lt"/>
                <a:cs typeface="Roboto"/>
              </a:rPr>
              <a:t>| </a:t>
            </a:r>
            <a:r>
              <a:rPr lang="en-GB" sz="800" b="0" i="0" dirty="0" smtClean="0">
                <a:solidFill>
                  <a:schemeClr val="accent2"/>
                </a:solidFill>
                <a:latin typeface="+mn-lt"/>
                <a:cs typeface="Roboto"/>
              </a:rPr>
              <a:t>Kiev, 31.10.2018</a:t>
            </a:r>
            <a:endParaRPr lang="en-GB" sz="800" b="0" i="0" dirty="0">
              <a:solidFill>
                <a:schemeClr val="accent2"/>
              </a:solidFill>
              <a:latin typeface="+mn-lt"/>
              <a:cs typeface="Roboto"/>
            </a:endParaRPr>
          </a:p>
        </p:txBody>
      </p:sp>
    </p:spTree>
    <p:extLst>
      <p:ext uri="{BB962C8B-B14F-4D97-AF65-F5344CB8AC3E}">
        <p14:creationId xmlns:p14="http://schemas.microsoft.com/office/powerpoint/2010/main" val="248230735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nformation_Speaker">
    <p:spTree>
      <p:nvGrpSpPr>
        <p:cNvPr id="1" name=""/>
        <p:cNvGrpSpPr/>
        <p:nvPr/>
      </p:nvGrpSpPr>
      <p:grpSpPr>
        <a:xfrm>
          <a:off x="0" y="0"/>
          <a:ext cx="0" cy="0"/>
          <a:chOff x="0" y="0"/>
          <a:chExt cx="0" cy="0"/>
        </a:xfrm>
      </p:grpSpPr>
      <p:sp>
        <p:nvSpPr>
          <p:cNvPr id="3"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smtClean="0">
              <a:ln>
                <a:noFill/>
              </a:ln>
              <a:solidFill>
                <a:srgbClr val="000000"/>
              </a:solidFill>
              <a:effectLst/>
              <a:latin typeface="Arial" charset="0"/>
            </a:endParaRPr>
          </a:p>
        </p:txBody>
      </p:sp>
      <p:sp>
        <p:nvSpPr>
          <p:cNvPr id="4" name="Rectangle 38"/>
          <p:cNvSpPr>
            <a:spLocks noChangeArrowheads="1"/>
          </p:cNvSpPr>
          <p:nvPr userDrawn="1"/>
        </p:nvSpPr>
        <p:spPr bwMode="auto">
          <a:xfrm>
            <a:off x="8228013" y="6682196"/>
            <a:ext cx="601662"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r"/>
            <a:endParaRPr lang="de-DE" sz="800" b="1" i="0" dirty="0">
              <a:latin typeface="Roboto"/>
              <a:cs typeface="Roboto"/>
            </a:endParaRPr>
          </a:p>
        </p:txBody>
      </p:sp>
      <p:pic>
        <p:nvPicPr>
          <p:cNvPr id="6" name="Picture 174"/>
          <p:cNvPicPr>
            <a:picLocks noChangeAspect="1" noChangeArrowheads="1"/>
          </p:cNvPicPr>
          <p:nvPr userDrawn="1"/>
        </p:nvPicPr>
        <p:blipFill>
          <a:blip r:embed="rId2" cstate="print"/>
          <a:stretch>
            <a:fillRect/>
          </a:stretch>
        </p:blipFill>
        <p:spPr bwMode="auto">
          <a:xfrm>
            <a:off x="570176" y="2938880"/>
            <a:ext cx="3281744" cy="117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39"/>
          <p:cNvSpPr txBox="1">
            <a:spLocks noChangeArrowheads="1"/>
          </p:cNvSpPr>
          <p:nvPr userDrawn="1"/>
        </p:nvSpPr>
        <p:spPr bwMode="auto">
          <a:xfrm>
            <a:off x="623515" y="6669360"/>
            <a:ext cx="3588445" cy="135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b="0" i="0" dirty="0" smtClean="0">
                <a:solidFill>
                  <a:schemeClr val="accent2"/>
                </a:solidFill>
                <a:latin typeface="+mn-lt"/>
                <a:cs typeface="Roboto"/>
              </a:rPr>
              <a:t>Violeta Wagner | EECA</a:t>
            </a:r>
            <a:r>
              <a:rPr lang="en-GB" sz="800" b="0" i="0" baseline="0" dirty="0" smtClean="0">
                <a:solidFill>
                  <a:schemeClr val="accent2"/>
                </a:solidFill>
                <a:latin typeface="+mn-lt"/>
                <a:cs typeface="Roboto"/>
              </a:rPr>
              <a:t>| </a:t>
            </a:r>
            <a:r>
              <a:rPr lang="en-GB" sz="800" b="0" i="0" dirty="0" smtClean="0">
                <a:solidFill>
                  <a:schemeClr val="accent2"/>
                </a:solidFill>
                <a:latin typeface="+mn-lt"/>
                <a:cs typeface="Roboto"/>
              </a:rPr>
              <a:t>Moscow, 20.09.2018</a:t>
            </a:r>
            <a:endParaRPr lang="en-GB" sz="800" b="0" i="0" dirty="0">
              <a:solidFill>
                <a:schemeClr val="accent2"/>
              </a:solidFill>
              <a:latin typeface="+mn-lt"/>
              <a:cs typeface="Roboto"/>
            </a:endParaRPr>
          </a:p>
        </p:txBody>
      </p:sp>
    </p:spTree>
    <p:extLst>
      <p:ext uri="{BB962C8B-B14F-4D97-AF65-F5344CB8AC3E}">
        <p14:creationId xmlns:p14="http://schemas.microsoft.com/office/powerpoint/2010/main" val="35164457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_Image_Cover">
    <p:spTree>
      <p:nvGrpSpPr>
        <p:cNvPr id="1" name=""/>
        <p:cNvGrpSpPr/>
        <p:nvPr/>
      </p:nvGrpSpPr>
      <p:grpSpPr>
        <a:xfrm>
          <a:off x="0" y="0"/>
          <a:ext cx="0" cy="0"/>
          <a:chOff x="0" y="0"/>
          <a:chExt cx="0" cy="0"/>
        </a:xfrm>
      </p:grpSpPr>
      <p:graphicFrame>
        <p:nvGraphicFramePr>
          <p:cNvPr id="4" name="Object 9" hidden="1"/>
          <p:cNvGraphicFramePr>
            <a:graphicFrameLocks noChangeAspect="1"/>
          </p:cNvGraphicFramePr>
          <p:nvPr userDrawn="1">
            <p:custDataLst>
              <p:tags r:id="rId2"/>
            </p:custDataLst>
            <p:extLst>
              <p:ext uri="{D42A27DB-BD31-4B8C-83A1-F6EECF244321}">
                <p14:modId xmlns:p14="http://schemas.microsoft.com/office/powerpoint/2010/main" val="1068619901"/>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53711" name="think-cell Slide" r:id="rId4" imgW="360" imgH="360" progId="">
                  <p:embed/>
                </p:oleObj>
              </mc:Choice>
              <mc:Fallback>
                <p:oleObj name="think-cell Slid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098" name="Rectangle 2"/>
          <p:cNvSpPr>
            <a:spLocks noGrp="1" noChangeArrowheads="1"/>
          </p:cNvSpPr>
          <p:nvPr>
            <p:ph type="ctrTitle" hasCustomPrompt="1"/>
          </p:nvPr>
        </p:nvSpPr>
        <p:spPr>
          <a:xfrm>
            <a:off x="1151620" y="4031205"/>
            <a:ext cx="7327280" cy="1119188"/>
          </a:xfrm>
          <a:prstGeom prst="rect">
            <a:avLst/>
          </a:prstGeom>
        </p:spPr>
        <p:txBody>
          <a:bodyPr anchor="b"/>
          <a:lstStyle>
            <a:lvl1pPr>
              <a:lnSpc>
                <a:spcPct val="100000"/>
              </a:lnSpc>
              <a:defRPr sz="2700" b="1" i="0" spc="60">
                <a:solidFill>
                  <a:srgbClr val="53504F"/>
                </a:solidFill>
                <a:latin typeface="+mj-lt"/>
                <a:ea typeface="Roboto" charset="0"/>
                <a:cs typeface="Roboto" charset="0"/>
              </a:defRPr>
            </a:lvl1pPr>
          </a:lstStyle>
          <a:p>
            <a:pPr lvl="0"/>
            <a:r>
              <a:rPr lang="de-DE" noProof="0" dirty="0" smtClean="0"/>
              <a:t>Titelmasterformat durch Klicken bearbeiten</a:t>
            </a:r>
          </a:p>
        </p:txBody>
      </p:sp>
      <p:sp>
        <p:nvSpPr>
          <p:cNvPr id="4099" name="Rectangle 3"/>
          <p:cNvSpPr>
            <a:spLocks noGrp="1" noChangeArrowheads="1"/>
          </p:cNvSpPr>
          <p:nvPr>
            <p:ph type="subTitle" idx="1"/>
          </p:nvPr>
        </p:nvSpPr>
        <p:spPr>
          <a:xfrm>
            <a:off x="1151620" y="5299036"/>
            <a:ext cx="7327280" cy="830264"/>
          </a:xfrm>
          <a:prstGeom prst="rect">
            <a:avLst/>
          </a:prstGeom>
        </p:spPr>
        <p:txBody>
          <a:bodyPr/>
          <a:lstStyle>
            <a:lvl1pPr marL="0" indent="0">
              <a:buFontTx/>
              <a:buNone/>
              <a:defRPr sz="1400" b="0" i="0" spc="60">
                <a:solidFill>
                  <a:srgbClr val="53504F"/>
                </a:solidFill>
                <a:latin typeface="+mn-lt"/>
                <a:ea typeface="Roboto" charset="0"/>
                <a:cs typeface="Roboto" charset="0"/>
              </a:defRPr>
            </a:lvl1pPr>
          </a:lstStyle>
          <a:p>
            <a:pPr lvl="0"/>
            <a:r>
              <a:rPr lang="de-AT" noProof="0" smtClean="0"/>
              <a:t>Master-Untertitelformat bearbeiten</a:t>
            </a:r>
            <a:endParaRPr lang="de-DE" noProof="0" dirty="0" smtClean="0"/>
          </a:p>
        </p:txBody>
      </p:sp>
      <p:sp>
        <p:nvSpPr>
          <p:cNvPr id="8" name="Rectangle 1"/>
          <p:cNvSpPr/>
          <p:nvPr userDrawn="1"/>
        </p:nvSpPr>
        <p:spPr bwMode="auto">
          <a:xfrm>
            <a:off x="0" y="6608763"/>
            <a:ext cx="9144000" cy="285622"/>
          </a:xfrm>
          <a:prstGeom prst="rect">
            <a:avLst/>
          </a:prstGeom>
          <a:solidFill>
            <a:schemeClr val="accent1"/>
          </a:solidFill>
          <a:ln w="9525" cap="flat" cmpd="sng" algn="ctr">
            <a:no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ndParaRPr>
          </a:p>
        </p:txBody>
      </p:sp>
      <p:sp>
        <p:nvSpPr>
          <p:cNvPr id="9" name="Content Placeholder 2"/>
          <p:cNvSpPr>
            <a:spLocks noGrp="1"/>
          </p:cNvSpPr>
          <p:nvPr>
            <p:ph idx="10" hasCustomPrompt="1"/>
          </p:nvPr>
        </p:nvSpPr>
        <p:spPr>
          <a:xfrm>
            <a:off x="623969" y="865765"/>
            <a:ext cx="7908925" cy="3084105"/>
          </a:xfrm>
          <a:prstGeom prst="rect">
            <a:avLst/>
          </a:prstGeom>
        </p:spPr>
        <p:txBody>
          <a:bodyPr anchor="ctr"/>
          <a:lstStyle>
            <a:lvl1pPr marL="0" indent="0" algn="ctr">
              <a:buNone/>
              <a:defRPr b="0" i="0">
                <a:latin typeface="Roboto" charset="0"/>
                <a:ea typeface="Roboto" charset="0"/>
                <a:cs typeface="Roboto" charset="0"/>
              </a:defRPr>
            </a:lvl1pPr>
            <a:lvl2pPr marL="719138" indent="-261938">
              <a:buSzPct val="80000"/>
              <a:buFontTx/>
              <a:buBlip>
                <a:blip r:embed="rId6"/>
              </a:buBlip>
              <a:defRPr b="0" i="0">
                <a:latin typeface="Roboto" charset="0"/>
                <a:ea typeface="Roboto" charset="0"/>
                <a:cs typeface="Roboto" charset="0"/>
              </a:defRPr>
            </a:lvl2pPr>
            <a:lvl3pPr marL="1143000" indent="-228600">
              <a:buSzPct val="100000"/>
              <a:buFontTx/>
              <a:buBlip>
                <a:blip r:embed="rId7"/>
              </a:buBlip>
              <a:defRPr b="0" i="0">
                <a:latin typeface="Roboto" charset="0"/>
                <a:ea typeface="Roboto" charset="0"/>
                <a:cs typeface="Roboto" charset="0"/>
              </a:defRPr>
            </a:lvl3pPr>
            <a:lvl4pPr marL="1346200" indent="-187325">
              <a:buSzPct val="100000"/>
              <a:buFontTx/>
              <a:buBlip>
                <a:blip r:embed="rId8"/>
              </a:buBlip>
              <a:defRPr sz="1400" b="0" i="0">
                <a:solidFill>
                  <a:schemeClr val="accent2"/>
                </a:solidFill>
                <a:latin typeface="Roboto" charset="0"/>
                <a:ea typeface="Roboto" charset="0"/>
                <a:cs typeface="Roboto" charset="0"/>
              </a:defRPr>
            </a:lvl4pPr>
            <a:lvl5pPr>
              <a:defRPr sz="1400" b="0" i="0">
                <a:latin typeface="Roboto" charset="0"/>
                <a:ea typeface="Roboto" charset="0"/>
                <a:cs typeface="Roboto" charset="0"/>
              </a:defRPr>
            </a:lvl5pPr>
          </a:lstStyle>
          <a:p>
            <a:pPr lvl="0"/>
            <a:r>
              <a:rPr lang="en-US" dirty="0" err="1" smtClean="0"/>
              <a:t>Coverfoto</a:t>
            </a:r>
            <a:endParaRPr lang="en-US" dirty="0" smtClean="0"/>
          </a:p>
        </p:txBody>
      </p:sp>
      <p:sp>
        <p:nvSpPr>
          <p:cNvPr id="10" name="Text Box 39"/>
          <p:cNvSpPr txBox="1">
            <a:spLocks noChangeArrowheads="1"/>
          </p:cNvSpPr>
          <p:nvPr userDrawn="1"/>
        </p:nvSpPr>
        <p:spPr bwMode="auto">
          <a:xfrm>
            <a:off x="1379830" y="6677620"/>
            <a:ext cx="7908925" cy="147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b="0" i="0" dirty="0" smtClean="0">
                <a:solidFill>
                  <a:schemeClr val="accent2"/>
                </a:solidFill>
                <a:latin typeface="Roboto"/>
                <a:cs typeface="Roboto"/>
              </a:rPr>
              <a:t>Violeta Wagner | Eastern Europe and</a:t>
            </a:r>
            <a:r>
              <a:rPr lang="en-GB" sz="800" b="0" i="0" baseline="0" dirty="0" smtClean="0">
                <a:solidFill>
                  <a:schemeClr val="accent2"/>
                </a:solidFill>
                <a:latin typeface="Roboto"/>
                <a:cs typeface="Roboto"/>
              </a:rPr>
              <a:t> Central Asia| </a:t>
            </a:r>
            <a:r>
              <a:rPr lang="en-GB" sz="800" b="0" i="0" dirty="0" smtClean="0">
                <a:solidFill>
                  <a:schemeClr val="accent2"/>
                </a:solidFill>
                <a:latin typeface="Roboto"/>
                <a:cs typeface="Roboto"/>
              </a:rPr>
              <a:t>Moscow, 20.09.2018</a:t>
            </a:r>
            <a:endParaRPr lang="en-GB" sz="800" b="0" i="0" dirty="0">
              <a:solidFill>
                <a:schemeClr val="accent2"/>
              </a:solidFill>
              <a:latin typeface="Roboto"/>
              <a:cs typeface="Roboto"/>
            </a:endParaRPr>
          </a:p>
        </p:txBody>
      </p:sp>
    </p:spTree>
    <p:extLst>
      <p:ext uri="{BB962C8B-B14F-4D97-AF65-F5344CB8AC3E}">
        <p14:creationId xmlns:p14="http://schemas.microsoft.com/office/powerpoint/2010/main" val="3905729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and Content with Bulletpoints">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521549" y="908720"/>
            <a:ext cx="8370931" cy="758487"/>
          </a:xfrm>
        </p:spPr>
        <p:txBody>
          <a:bodyPr anchor="b" anchorCtr="0"/>
          <a:lstStyle>
            <a:lvl1pPr>
              <a:defRPr/>
            </a:lvl1pPr>
          </a:lstStyle>
          <a:p>
            <a:r>
              <a:rPr lang="en-US" dirty="0" smtClean="0"/>
              <a:t>Click to edit master title style</a:t>
            </a:r>
            <a:endParaRPr lang="de-DE" dirty="0"/>
          </a:p>
        </p:txBody>
      </p:sp>
      <p:sp>
        <p:nvSpPr>
          <p:cNvPr id="5" name="Content Placeholder 2"/>
          <p:cNvSpPr>
            <a:spLocks noGrp="1"/>
          </p:cNvSpPr>
          <p:nvPr>
            <p:ph idx="1" hasCustomPrompt="1"/>
          </p:nvPr>
        </p:nvSpPr>
        <p:spPr>
          <a:xfrm>
            <a:off x="521550" y="1844823"/>
            <a:ext cx="8370930" cy="4427389"/>
          </a:xfrm>
          <a:prstGeom prst="rect">
            <a:avLst/>
          </a:prstGeom>
        </p:spPr>
        <p:txBody>
          <a:bodyPr/>
          <a:lstStyle>
            <a:lvl1pPr marL="0" indent="0">
              <a:buNone/>
              <a:defRPr b="0" i="0">
                <a:latin typeface="+mn-lt"/>
                <a:ea typeface="Roboto" charset="0"/>
                <a:cs typeface="Roboto" charset="0"/>
              </a:defRPr>
            </a:lvl1pPr>
            <a:lvl2pPr marL="719138" indent="-261938">
              <a:buSzPct val="70000"/>
              <a:buFontTx/>
              <a:buBlip>
                <a:blip r:embed="rId2"/>
              </a:buBlip>
              <a:defRPr b="0" i="0">
                <a:latin typeface="+mn-lt"/>
                <a:ea typeface="Roboto" charset="0"/>
                <a:cs typeface="Roboto" charset="0"/>
              </a:defRPr>
            </a:lvl2pPr>
            <a:lvl3pPr marL="1143000" indent="-228600">
              <a:buSzPct val="120000"/>
              <a:buFontTx/>
              <a:buBlip>
                <a:blip r:embed="rId3"/>
              </a:buBlip>
              <a:defRPr b="0" i="0">
                <a:latin typeface="+mn-lt"/>
                <a:ea typeface="Roboto" charset="0"/>
                <a:cs typeface="Roboto" charset="0"/>
              </a:defRPr>
            </a:lvl3pPr>
            <a:lvl4pPr marL="1346200" indent="-187325">
              <a:buSzPct val="120000"/>
              <a:buFontTx/>
              <a:buBlip>
                <a:blip r:embed="rId4"/>
              </a:buBlip>
              <a:defRPr sz="1400" b="0" i="0">
                <a:solidFill>
                  <a:schemeClr val="accent2"/>
                </a:solidFill>
                <a:latin typeface="+mn-lt"/>
                <a:ea typeface="Roboto" charset="0"/>
                <a:cs typeface="Roboto" charset="0"/>
              </a:defRPr>
            </a:lvl4pPr>
            <a:lvl5pPr>
              <a:defRPr sz="1400" b="0" i="0">
                <a:latin typeface="Roboto" charset="0"/>
                <a:ea typeface="Roboto" charset="0"/>
                <a:cs typeface="Roboto" charset="0"/>
              </a:defRPr>
            </a:lvl5pPr>
          </a:lstStyle>
          <a:p>
            <a:pPr lvl="0"/>
            <a:r>
              <a:rPr lang="en-US" dirty="0" smtClean="0"/>
              <a:t>Click to edit master text styles</a:t>
            </a:r>
          </a:p>
          <a:p>
            <a:pPr lvl="1"/>
            <a:r>
              <a:rPr lang="en-US" dirty="0" smtClean="0"/>
              <a:t>First level</a:t>
            </a:r>
          </a:p>
          <a:p>
            <a:pPr lvl="2"/>
            <a:r>
              <a:rPr lang="en-US" dirty="0" smtClean="0"/>
              <a:t>Second level</a:t>
            </a:r>
          </a:p>
          <a:p>
            <a:pPr lvl="3"/>
            <a:r>
              <a:rPr lang="en-US" dirty="0" smtClean="0"/>
              <a:t> Third level</a:t>
            </a:r>
          </a:p>
        </p:txBody>
      </p:sp>
    </p:spTree>
    <p:extLst>
      <p:ext uri="{BB962C8B-B14F-4D97-AF65-F5344CB8AC3E}">
        <p14:creationId xmlns:p14="http://schemas.microsoft.com/office/powerpoint/2010/main" val="850466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smtClean="0"/>
              <a:t>Mastertitelformat bearbeiten</a:t>
            </a:r>
            <a:endParaRPr lang="de-DE" dirty="0"/>
          </a:p>
        </p:txBody>
      </p:sp>
    </p:spTree>
    <p:extLst>
      <p:ext uri="{BB962C8B-B14F-4D97-AF65-F5344CB8AC3E}">
        <p14:creationId xmlns:p14="http://schemas.microsoft.com/office/powerpoint/2010/main" val="30107317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Two Columns">
    <p:spTree>
      <p:nvGrpSpPr>
        <p:cNvPr id="1" name=""/>
        <p:cNvGrpSpPr/>
        <p:nvPr/>
      </p:nvGrpSpPr>
      <p:grpSpPr>
        <a:xfrm>
          <a:off x="0" y="0"/>
          <a:ext cx="0" cy="0"/>
          <a:chOff x="0" y="0"/>
          <a:chExt cx="0" cy="0"/>
        </a:xfrm>
      </p:grpSpPr>
      <p:sp>
        <p:nvSpPr>
          <p:cNvPr id="6" name="Content Placeholder 2"/>
          <p:cNvSpPr>
            <a:spLocks noGrp="1"/>
          </p:cNvSpPr>
          <p:nvPr>
            <p:ph sz="half" idx="1" hasCustomPrompt="1"/>
          </p:nvPr>
        </p:nvSpPr>
        <p:spPr>
          <a:xfrm>
            <a:off x="516607" y="1854200"/>
            <a:ext cx="3920378" cy="4418012"/>
          </a:xfrm>
          <a:prstGeom prst="rect">
            <a:avLst/>
          </a:prstGeom>
        </p:spPr>
        <p:txBody>
          <a:bodyPr/>
          <a:lstStyle>
            <a:lvl1pPr>
              <a:defRPr sz="1800"/>
            </a:lvl1pPr>
            <a:lvl2pPr>
              <a:defRPr sz="1600"/>
            </a:lvl2pPr>
            <a:lvl3pPr>
              <a:defRPr sz="1400"/>
            </a:lvl3pPr>
            <a:lvl4pPr marL="1158875" indent="0">
              <a:buNone/>
              <a:defRPr sz="1400"/>
            </a:lvl4pPr>
            <a:lvl5pPr marL="1525587" indent="0">
              <a:buNone/>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endParaRPr lang="de-DE" dirty="0"/>
          </a:p>
        </p:txBody>
      </p:sp>
      <p:sp>
        <p:nvSpPr>
          <p:cNvPr id="7" name="Content Placeholder 3"/>
          <p:cNvSpPr>
            <a:spLocks noGrp="1"/>
          </p:cNvSpPr>
          <p:nvPr>
            <p:ph sz="half" idx="2" hasCustomPrompt="1"/>
          </p:nvPr>
        </p:nvSpPr>
        <p:spPr>
          <a:xfrm>
            <a:off x="4867189" y="1854200"/>
            <a:ext cx="3971198" cy="4418012"/>
          </a:xfrm>
          <a:prstGeom prst="rect">
            <a:avLst/>
          </a:prstGeom>
        </p:spPr>
        <p:txBody>
          <a:bodyPr/>
          <a:lstStyle>
            <a:lvl1pPr>
              <a:defRPr sz="1800"/>
            </a:lvl1pPr>
            <a:lvl2pPr>
              <a:defRPr sz="16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Rectangle 2"/>
          <p:cNvSpPr>
            <a:spLocks noGrp="1" noChangeArrowheads="1"/>
          </p:cNvSpPr>
          <p:nvPr>
            <p:ph type="title"/>
          </p:nvPr>
        </p:nvSpPr>
        <p:spPr bwMode="auto">
          <a:xfrm>
            <a:off x="521550" y="908720"/>
            <a:ext cx="8344040" cy="758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AT" smtClean="0"/>
              <a:t>Mastertitelformat bearbeiten</a:t>
            </a:r>
            <a:endParaRPr lang="de-DE" dirty="0" smtClean="0"/>
          </a:p>
        </p:txBody>
      </p:sp>
    </p:spTree>
    <p:extLst>
      <p:ext uri="{BB962C8B-B14F-4D97-AF65-F5344CB8AC3E}">
        <p14:creationId xmlns:p14="http://schemas.microsoft.com/office/powerpoint/2010/main" val="1845790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_Three Columns">
    <p:spTree>
      <p:nvGrpSpPr>
        <p:cNvPr id="1" name=""/>
        <p:cNvGrpSpPr/>
        <p:nvPr/>
      </p:nvGrpSpPr>
      <p:grpSpPr>
        <a:xfrm>
          <a:off x="0" y="0"/>
          <a:ext cx="0" cy="0"/>
          <a:chOff x="0" y="0"/>
          <a:chExt cx="0" cy="0"/>
        </a:xfrm>
      </p:grpSpPr>
      <p:sp>
        <p:nvSpPr>
          <p:cNvPr id="6" name="Content Placeholder 2"/>
          <p:cNvSpPr>
            <a:spLocks noGrp="1"/>
          </p:cNvSpPr>
          <p:nvPr>
            <p:ph sz="half" idx="1" hasCustomPrompt="1"/>
          </p:nvPr>
        </p:nvSpPr>
        <p:spPr>
          <a:xfrm>
            <a:off x="512447" y="1853825"/>
            <a:ext cx="2700000" cy="4427389"/>
          </a:xfrm>
          <a:prstGeom prst="rect">
            <a:avLst/>
          </a:prstGeom>
        </p:spPr>
        <p:txBody>
          <a:bodyPr/>
          <a:lstStyle>
            <a:lvl1pPr>
              <a:defRPr sz="1800"/>
            </a:lvl1pPr>
            <a:lvl2pPr>
              <a:defRPr sz="1600"/>
            </a:lvl2pPr>
            <a:lvl3pPr>
              <a:defRPr sz="1400"/>
            </a:lvl3pPr>
            <a:lvl4pPr marL="1158875" indent="0">
              <a:buNone/>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endParaRPr lang="de-DE" dirty="0"/>
          </a:p>
        </p:txBody>
      </p:sp>
      <p:sp>
        <p:nvSpPr>
          <p:cNvPr id="7" name="Content Placeholder 3"/>
          <p:cNvSpPr>
            <a:spLocks noGrp="1"/>
          </p:cNvSpPr>
          <p:nvPr>
            <p:ph sz="half" idx="2" hasCustomPrompt="1"/>
          </p:nvPr>
        </p:nvSpPr>
        <p:spPr>
          <a:xfrm>
            <a:off x="3329961" y="1853825"/>
            <a:ext cx="2700000" cy="4427389"/>
          </a:xfrm>
          <a:prstGeom prst="rect">
            <a:avLst/>
          </a:prstGeom>
        </p:spPr>
        <p:txBody>
          <a:bodyPr/>
          <a:lstStyle>
            <a:lvl1pPr>
              <a:defRPr sz="1800"/>
            </a:lvl1pPr>
            <a:lvl2pPr>
              <a:defRPr sz="1600"/>
            </a:lvl2pPr>
            <a:lvl3pPr>
              <a:defRPr sz="1400"/>
            </a:lvl3pPr>
            <a:lvl4pPr>
              <a:defRPr sz="1400"/>
            </a:lvl4pPr>
            <a:lvl5pPr marL="1525587" indent="0">
              <a:buNone/>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endParaRPr lang="de-DE" dirty="0"/>
          </a:p>
        </p:txBody>
      </p:sp>
      <p:sp>
        <p:nvSpPr>
          <p:cNvPr id="8" name="Rectangle 2"/>
          <p:cNvSpPr>
            <a:spLocks noGrp="1" noChangeArrowheads="1"/>
          </p:cNvSpPr>
          <p:nvPr>
            <p:ph type="title"/>
          </p:nvPr>
        </p:nvSpPr>
        <p:spPr bwMode="auto">
          <a:xfrm>
            <a:off x="521550" y="908720"/>
            <a:ext cx="8344040" cy="758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AT" smtClean="0"/>
              <a:t>Mastertitelformat bearbeiten</a:t>
            </a:r>
            <a:endParaRPr lang="de-DE" dirty="0" smtClean="0"/>
          </a:p>
        </p:txBody>
      </p:sp>
      <p:sp>
        <p:nvSpPr>
          <p:cNvPr id="5" name="Content Placeholder 3"/>
          <p:cNvSpPr>
            <a:spLocks noGrp="1"/>
          </p:cNvSpPr>
          <p:nvPr>
            <p:ph sz="half" idx="10" hasCustomPrompt="1"/>
          </p:nvPr>
        </p:nvSpPr>
        <p:spPr>
          <a:xfrm>
            <a:off x="6147475" y="1853825"/>
            <a:ext cx="2700000" cy="4427389"/>
          </a:xfrm>
          <a:prstGeom prst="rect">
            <a:avLst/>
          </a:prstGeom>
        </p:spPr>
        <p:txBody>
          <a:bodyPr/>
          <a:lstStyle>
            <a:lvl1pPr>
              <a:defRPr sz="1800"/>
            </a:lvl1pPr>
            <a:lvl2pPr>
              <a:defRPr sz="1600"/>
            </a:lvl2pPr>
            <a:lvl3pPr>
              <a:defRPr sz="1400"/>
            </a:lvl3pPr>
            <a:lvl4pPr marL="1158875" indent="0">
              <a:buNone/>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endParaRPr lang="de-DE" dirty="0"/>
          </a:p>
        </p:txBody>
      </p:sp>
    </p:spTree>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itel 1"/>
          <p:cNvSpPr>
            <a:spLocks noGrp="1"/>
          </p:cNvSpPr>
          <p:nvPr>
            <p:ph type="title"/>
          </p:nvPr>
        </p:nvSpPr>
        <p:spPr>
          <a:xfrm>
            <a:off x="521549" y="908720"/>
            <a:ext cx="8370931" cy="758487"/>
          </a:xfrm>
        </p:spPr>
        <p:txBody>
          <a:bodyPr/>
          <a:lstStyle/>
          <a:p>
            <a:r>
              <a:rPr lang="de-AT" smtClean="0"/>
              <a:t>Mastertitelformat bearbeiten</a:t>
            </a:r>
            <a:endParaRPr lang="de-DE" dirty="0"/>
          </a:p>
        </p:txBody>
      </p:sp>
      <p:graphicFrame>
        <p:nvGraphicFramePr>
          <p:cNvPr id="4" name="Group 2"/>
          <p:cNvGraphicFramePr>
            <a:graphicFrameLocks noGrp="1"/>
          </p:cNvGraphicFramePr>
          <p:nvPr userDrawn="1">
            <p:extLst>
              <p:ext uri="{D42A27DB-BD31-4B8C-83A1-F6EECF244321}">
                <p14:modId xmlns:p14="http://schemas.microsoft.com/office/powerpoint/2010/main" val="3095758686"/>
              </p:ext>
            </p:extLst>
          </p:nvPr>
        </p:nvGraphicFramePr>
        <p:xfrm>
          <a:off x="611560" y="2352677"/>
          <a:ext cx="8145905" cy="1678033"/>
        </p:xfrm>
        <a:graphic>
          <a:graphicData uri="http://schemas.openxmlformats.org/drawingml/2006/table">
            <a:tbl>
              <a:tblPr/>
              <a:tblGrid>
                <a:gridCol w="8145905"/>
              </a:tblGrid>
              <a:tr h="1314563">
                <a:tc>
                  <a:txBody>
                    <a:bodyPr/>
                    <a:lstStyle/>
                    <a:p>
                      <a:pPr marL="0" marR="0" lvl="0" indent="0" algn="l" defTabSz="914400" rtl="0" eaLnBrk="1" fontAlgn="base" latinLnBrk="0" hangingPunct="1">
                        <a:lnSpc>
                          <a:spcPct val="120000"/>
                        </a:lnSpc>
                        <a:spcBef>
                          <a:spcPct val="0"/>
                        </a:spcBef>
                        <a:spcAft>
                          <a:spcPct val="50000"/>
                        </a:spcAft>
                        <a:buClrTx/>
                        <a:buSzTx/>
                        <a:buFontTx/>
                        <a:buNone/>
                        <a:tabLst/>
                      </a:pPr>
                      <a:r>
                        <a:rPr kumimoji="0" lang="en-GB" sz="1600" b="0" i="1" u="none" strike="noStrike" cap="none" normalizeH="0" baseline="0" dirty="0" smtClean="0">
                          <a:ln>
                            <a:noFill/>
                          </a:ln>
                          <a:solidFill>
                            <a:srgbClr val="53504F"/>
                          </a:solidFill>
                          <a:effectLst/>
                          <a:latin typeface="Calibri" charset="0"/>
                          <a:ea typeface="Calibri" charset="0"/>
                          <a:cs typeface="Calibri" charset="0"/>
                        </a:rPr>
                        <a:t>„</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Ut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wisi</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enim</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ad minim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veniam</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quis</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nostrud</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exerci</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tation</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ullamcorper</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consequat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Duis</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autem</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vel</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eum</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iriure</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dolor</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suscipit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lobortis</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nisl</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ut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aliquip</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ex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ea</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commodo</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consequat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Duis</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autem</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vel</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eum</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iriure</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dolor</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in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hendrerit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in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vulputate</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velit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esse</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molestie</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consequat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vel</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illum</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dolore</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eu</a:t>
                      </a:r>
                      <a:r>
                        <a:rPr kumimoji="0" lang="en-GB" sz="1600" b="0" i="1" u="none" strike="noStrike" cap="none" normalizeH="0" baseline="0" dirty="0" smtClean="0">
                          <a:ln>
                            <a:noFill/>
                          </a:ln>
                          <a:solidFill>
                            <a:srgbClr val="53504F"/>
                          </a:solidFill>
                          <a:effectLst/>
                          <a:latin typeface="Calibri" charset="0"/>
                          <a:ea typeface="Calibri" charset="0"/>
                          <a:cs typeface="Calibri" charset="0"/>
                        </a:rPr>
                        <a:t> </a:t>
                      </a:r>
                      <a:r>
                        <a:rPr kumimoji="0" lang="en-GB" sz="1600" b="0" i="1" u="none" strike="noStrike" cap="none" normalizeH="0" baseline="0" dirty="0" err="1" smtClean="0">
                          <a:ln>
                            <a:noFill/>
                          </a:ln>
                          <a:solidFill>
                            <a:srgbClr val="53504F"/>
                          </a:solidFill>
                          <a:effectLst/>
                          <a:latin typeface="Calibri" charset="0"/>
                          <a:ea typeface="Calibri" charset="0"/>
                          <a:cs typeface="Calibri" charset="0"/>
                        </a:rPr>
                        <a:t>feugiat</a:t>
                      </a:r>
                      <a:r>
                        <a:rPr kumimoji="0" lang="en-GB" sz="1600" b="0" i="1" u="none" strike="noStrike" cap="none" normalizeH="0" baseline="0" dirty="0" smtClean="0">
                          <a:ln>
                            <a:noFill/>
                          </a:ln>
                          <a:solidFill>
                            <a:srgbClr val="53504F"/>
                          </a:solidFill>
                          <a:effectLst/>
                          <a:latin typeface="Calibri" charset="0"/>
                          <a:ea typeface="Calibri" charset="0"/>
                          <a:cs typeface="Calibri" charset="0"/>
                        </a:rPr>
                        <a:t>.“</a:t>
                      </a:r>
                    </a:p>
                  </a:txBody>
                  <a:tcPr marL="252000" marR="180000" marT="72007" marB="72007" anchor="ctr" horzOverflow="overflow">
                    <a:lnL cap="flat">
                      <a:noFill/>
                    </a:lnL>
                    <a:lnR cap="flat">
                      <a:noFill/>
                    </a:lnR>
                    <a:lnT cap="flat">
                      <a:noFill/>
                    </a:lnT>
                    <a:lnB>
                      <a:noFill/>
                    </a:lnB>
                    <a:lnTlToBr>
                      <a:noFill/>
                    </a:lnTlToBr>
                    <a:lnBlToTr>
                      <a:noFill/>
                    </a:lnBlToTr>
                    <a:noFill/>
                  </a:tcPr>
                </a:tc>
              </a:tr>
              <a:tr h="326912">
                <a:tc>
                  <a:txBody>
                    <a:bodyPr/>
                    <a:lstStyle/>
                    <a:p>
                      <a:pPr marL="0" marR="0" lvl="0" indent="0" algn="r" defTabSz="914400" rtl="0" eaLnBrk="1" fontAlgn="base" latinLnBrk="0" hangingPunct="1">
                        <a:lnSpc>
                          <a:spcPct val="120000"/>
                        </a:lnSpc>
                        <a:spcBef>
                          <a:spcPct val="0"/>
                        </a:spcBef>
                        <a:spcAft>
                          <a:spcPct val="50000"/>
                        </a:spcAft>
                        <a:buClrTx/>
                        <a:buSzTx/>
                        <a:buFontTx/>
                        <a:buNone/>
                        <a:tabLst/>
                      </a:pPr>
                      <a:r>
                        <a:rPr kumimoji="0" lang="en-GB" sz="1200" b="0" i="0" u="none" strike="noStrike" cap="none" normalizeH="0" baseline="0" dirty="0" smtClean="0">
                          <a:ln>
                            <a:noFill/>
                          </a:ln>
                          <a:solidFill>
                            <a:srgbClr val="53504F"/>
                          </a:solidFill>
                          <a:effectLst/>
                          <a:latin typeface="+mn-lt"/>
                          <a:cs typeface="Roboto"/>
                        </a:rPr>
                        <a:t>Placeholder for quotation source</a:t>
                      </a:r>
                    </a:p>
                  </a:txBody>
                  <a:tcPr marL="252000" marR="180000" marT="72007" marB="72007" anchor="ctr" horzOverflow="overflow">
                    <a:lnL cap="flat">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182515995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me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US" dirty="0" smtClean="0"/>
              <a:t>Timeline</a:t>
            </a:r>
            <a:endParaRPr lang="de-DE" dirty="0"/>
          </a:p>
        </p:txBody>
      </p:sp>
      <p:sp>
        <p:nvSpPr>
          <p:cNvPr id="3" name="Rechteck 2"/>
          <p:cNvSpPr/>
          <p:nvPr userDrawn="1"/>
        </p:nvSpPr>
        <p:spPr bwMode="auto">
          <a:xfrm flipV="1">
            <a:off x="792007" y="4218721"/>
            <a:ext cx="7559987" cy="18000"/>
          </a:xfrm>
          <a:prstGeom prst="rect">
            <a:avLst/>
          </a:prstGeom>
          <a:solidFill>
            <a:schemeClr val="accent1"/>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chemeClr val="accent1"/>
              </a:solidFill>
              <a:effectLst/>
              <a:latin typeface="Arial" charset="0"/>
            </a:endParaRPr>
          </a:p>
        </p:txBody>
      </p:sp>
      <p:sp>
        <p:nvSpPr>
          <p:cNvPr id="4" name="Oval 3"/>
          <p:cNvSpPr/>
          <p:nvPr userDrawn="1"/>
        </p:nvSpPr>
        <p:spPr bwMode="auto">
          <a:xfrm>
            <a:off x="755576"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5" name="Oval 4"/>
          <p:cNvSpPr/>
          <p:nvPr userDrawn="1"/>
        </p:nvSpPr>
        <p:spPr bwMode="auto">
          <a:xfrm>
            <a:off x="1691680"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6" name="Oval 5"/>
          <p:cNvSpPr/>
          <p:nvPr userDrawn="1"/>
        </p:nvSpPr>
        <p:spPr bwMode="auto">
          <a:xfrm>
            <a:off x="2627784" y="4149298"/>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7" name="Oval 6"/>
          <p:cNvSpPr/>
          <p:nvPr userDrawn="1"/>
        </p:nvSpPr>
        <p:spPr bwMode="auto">
          <a:xfrm>
            <a:off x="3563888"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8" name="Oval 7"/>
          <p:cNvSpPr/>
          <p:nvPr userDrawn="1"/>
        </p:nvSpPr>
        <p:spPr bwMode="auto">
          <a:xfrm>
            <a:off x="4499992"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9" name="Oval 8"/>
          <p:cNvSpPr/>
          <p:nvPr userDrawn="1"/>
        </p:nvSpPr>
        <p:spPr bwMode="auto">
          <a:xfrm>
            <a:off x="5436096"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10" name="Oval 9"/>
          <p:cNvSpPr/>
          <p:nvPr userDrawn="1"/>
        </p:nvSpPr>
        <p:spPr bwMode="auto">
          <a:xfrm>
            <a:off x="6372200"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11" name="Oval 10"/>
          <p:cNvSpPr/>
          <p:nvPr userDrawn="1"/>
        </p:nvSpPr>
        <p:spPr bwMode="auto">
          <a:xfrm>
            <a:off x="7308304" y="4146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12" name="Oval 11"/>
          <p:cNvSpPr/>
          <p:nvPr userDrawn="1"/>
        </p:nvSpPr>
        <p:spPr bwMode="auto">
          <a:xfrm>
            <a:off x="8244408" y="4155713"/>
            <a:ext cx="144016" cy="144016"/>
          </a:xfrm>
          <a:prstGeom prst="ellipse">
            <a:avLst/>
          </a:prstGeom>
          <a:solidFill>
            <a:srgbClr val="FFB612"/>
          </a:solidFill>
          <a:ln w="9525"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sp>
        <p:nvSpPr>
          <p:cNvPr id="13" name="Textfeld 12"/>
          <p:cNvSpPr txBox="1"/>
          <p:nvPr userDrawn="1"/>
        </p:nvSpPr>
        <p:spPr>
          <a:xfrm>
            <a:off x="323528" y="4290729"/>
            <a:ext cx="936104" cy="338554"/>
          </a:xfrm>
          <a:prstGeom prst="rect">
            <a:avLst/>
          </a:prstGeom>
          <a:noFill/>
        </p:spPr>
        <p:txBody>
          <a:bodyPr wrap="square" rtlCol="0">
            <a:spAutoFit/>
          </a:bodyPr>
          <a:lstStyle/>
          <a:p>
            <a:pPr algn="ctr"/>
            <a:r>
              <a:rPr lang="de-DE" b="1" dirty="0" smtClean="0">
                <a:solidFill>
                  <a:srgbClr val="53504F"/>
                </a:solidFill>
                <a:latin typeface="+mn-lt"/>
              </a:rPr>
              <a:t>2016</a:t>
            </a:r>
            <a:endParaRPr lang="de-DE" b="1" dirty="0">
              <a:solidFill>
                <a:srgbClr val="53504F"/>
              </a:solidFill>
              <a:latin typeface="+mn-lt"/>
            </a:endParaRPr>
          </a:p>
        </p:txBody>
      </p:sp>
      <p:sp>
        <p:nvSpPr>
          <p:cNvPr id="14" name="Textfeld 13"/>
          <p:cNvSpPr txBox="1"/>
          <p:nvPr userDrawn="1"/>
        </p:nvSpPr>
        <p:spPr>
          <a:xfrm>
            <a:off x="2213738" y="4290729"/>
            <a:ext cx="936104" cy="338554"/>
          </a:xfrm>
          <a:prstGeom prst="rect">
            <a:avLst/>
          </a:prstGeom>
          <a:noFill/>
        </p:spPr>
        <p:txBody>
          <a:bodyPr wrap="square" rtlCol="0">
            <a:spAutoFit/>
          </a:bodyPr>
          <a:lstStyle/>
          <a:p>
            <a:pPr algn="ctr"/>
            <a:r>
              <a:rPr lang="de-DE" b="1" dirty="0" smtClean="0">
                <a:solidFill>
                  <a:srgbClr val="53504F"/>
                </a:solidFill>
                <a:latin typeface="+mn-lt"/>
              </a:rPr>
              <a:t>2018</a:t>
            </a:r>
            <a:endParaRPr lang="de-DE" b="1" dirty="0">
              <a:solidFill>
                <a:srgbClr val="53504F"/>
              </a:solidFill>
              <a:latin typeface="+mn-lt"/>
            </a:endParaRPr>
          </a:p>
        </p:txBody>
      </p:sp>
      <p:sp>
        <p:nvSpPr>
          <p:cNvPr id="15" name="Textfeld 14"/>
          <p:cNvSpPr txBox="1"/>
          <p:nvPr userDrawn="1"/>
        </p:nvSpPr>
        <p:spPr>
          <a:xfrm>
            <a:off x="1268633" y="3794837"/>
            <a:ext cx="936104" cy="338554"/>
          </a:xfrm>
          <a:prstGeom prst="rect">
            <a:avLst/>
          </a:prstGeom>
          <a:noFill/>
        </p:spPr>
        <p:txBody>
          <a:bodyPr wrap="square" rtlCol="0">
            <a:spAutoFit/>
          </a:bodyPr>
          <a:lstStyle/>
          <a:p>
            <a:pPr algn="ctr"/>
            <a:r>
              <a:rPr lang="de-DE" b="1" dirty="0" smtClean="0">
                <a:solidFill>
                  <a:srgbClr val="53504F"/>
                </a:solidFill>
                <a:latin typeface="+mn-lt"/>
              </a:rPr>
              <a:t>2017</a:t>
            </a:r>
            <a:endParaRPr lang="de-DE" b="1" dirty="0">
              <a:solidFill>
                <a:srgbClr val="53504F"/>
              </a:solidFill>
              <a:latin typeface="+mn-lt"/>
            </a:endParaRPr>
          </a:p>
        </p:txBody>
      </p:sp>
      <p:sp>
        <p:nvSpPr>
          <p:cNvPr id="16" name="Textfeld 15"/>
          <p:cNvSpPr txBox="1"/>
          <p:nvPr userDrawn="1"/>
        </p:nvSpPr>
        <p:spPr>
          <a:xfrm>
            <a:off x="3158843" y="3783788"/>
            <a:ext cx="936104" cy="338554"/>
          </a:xfrm>
          <a:prstGeom prst="rect">
            <a:avLst/>
          </a:prstGeom>
          <a:noFill/>
        </p:spPr>
        <p:txBody>
          <a:bodyPr wrap="square" rtlCol="0">
            <a:spAutoFit/>
          </a:bodyPr>
          <a:lstStyle/>
          <a:p>
            <a:pPr algn="ctr"/>
            <a:r>
              <a:rPr lang="de-DE" b="1" dirty="0" smtClean="0">
                <a:solidFill>
                  <a:srgbClr val="53504F"/>
                </a:solidFill>
                <a:latin typeface="+mn-lt"/>
              </a:rPr>
              <a:t>2019</a:t>
            </a:r>
            <a:endParaRPr lang="de-DE" b="1" dirty="0">
              <a:solidFill>
                <a:srgbClr val="53504F"/>
              </a:solidFill>
              <a:latin typeface="+mn-lt"/>
            </a:endParaRPr>
          </a:p>
        </p:txBody>
      </p:sp>
      <p:sp>
        <p:nvSpPr>
          <p:cNvPr id="17" name="Textfeld 16"/>
          <p:cNvSpPr txBox="1"/>
          <p:nvPr userDrawn="1"/>
        </p:nvSpPr>
        <p:spPr>
          <a:xfrm>
            <a:off x="5049053" y="3794837"/>
            <a:ext cx="936104" cy="338554"/>
          </a:xfrm>
          <a:prstGeom prst="rect">
            <a:avLst/>
          </a:prstGeom>
          <a:noFill/>
        </p:spPr>
        <p:txBody>
          <a:bodyPr wrap="square" rtlCol="0">
            <a:spAutoFit/>
          </a:bodyPr>
          <a:lstStyle/>
          <a:p>
            <a:pPr algn="ctr"/>
            <a:r>
              <a:rPr lang="de-DE" b="1" dirty="0" smtClean="0">
                <a:solidFill>
                  <a:srgbClr val="53504F"/>
                </a:solidFill>
                <a:latin typeface="+mn-lt"/>
              </a:rPr>
              <a:t>2021</a:t>
            </a:r>
            <a:endParaRPr lang="de-DE" b="1" dirty="0">
              <a:solidFill>
                <a:srgbClr val="53504F"/>
              </a:solidFill>
              <a:latin typeface="+mn-lt"/>
            </a:endParaRPr>
          </a:p>
        </p:txBody>
      </p:sp>
      <p:sp>
        <p:nvSpPr>
          <p:cNvPr id="18" name="Textfeld 17"/>
          <p:cNvSpPr txBox="1"/>
          <p:nvPr userDrawn="1"/>
        </p:nvSpPr>
        <p:spPr>
          <a:xfrm>
            <a:off x="4103948" y="4290729"/>
            <a:ext cx="936104" cy="338554"/>
          </a:xfrm>
          <a:prstGeom prst="rect">
            <a:avLst/>
          </a:prstGeom>
          <a:noFill/>
        </p:spPr>
        <p:txBody>
          <a:bodyPr wrap="square" rtlCol="0">
            <a:spAutoFit/>
          </a:bodyPr>
          <a:lstStyle/>
          <a:p>
            <a:pPr algn="ctr"/>
            <a:r>
              <a:rPr lang="de-DE" b="1" dirty="0" smtClean="0">
                <a:solidFill>
                  <a:srgbClr val="53504F"/>
                </a:solidFill>
                <a:latin typeface="+mn-lt"/>
              </a:rPr>
              <a:t>2020</a:t>
            </a:r>
            <a:endParaRPr lang="de-DE" b="1" dirty="0">
              <a:solidFill>
                <a:srgbClr val="53504F"/>
              </a:solidFill>
              <a:latin typeface="+mn-lt"/>
            </a:endParaRPr>
          </a:p>
        </p:txBody>
      </p:sp>
      <p:sp>
        <p:nvSpPr>
          <p:cNvPr id="19" name="Textfeld 18"/>
          <p:cNvSpPr txBox="1"/>
          <p:nvPr userDrawn="1"/>
        </p:nvSpPr>
        <p:spPr>
          <a:xfrm>
            <a:off x="5994158" y="4301778"/>
            <a:ext cx="936104" cy="338554"/>
          </a:xfrm>
          <a:prstGeom prst="rect">
            <a:avLst/>
          </a:prstGeom>
          <a:noFill/>
        </p:spPr>
        <p:txBody>
          <a:bodyPr wrap="square" rtlCol="0">
            <a:spAutoFit/>
          </a:bodyPr>
          <a:lstStyle/>
          <a:p>
            <a:pPr algn="ctr"/>
            <a:r>
              <a:rPr lang="de-DE" b="1" dirty="0" smtClean="0">
                <a:solidFill>
                  <a:srgbClr val="53504F"/>
                </a:solidFill>
                <a:latin typeface="+mn-lt"/>
              </a:rPr>
              <a:t>2022</a:t>
            </a:r>
            <a:endParaRPr lang="de-DE" b="1" dirty="0">
              <a:solidFill>
                <a:srgbClr val="53504F"/>
              </a:solidFill>
              <a:latin typeface="+mn-lt"/>
            </a:endParaRPr>
          </a:p>
        </p:txBody>
      </p:sp>
      <p:sp>
        <p:nvSpPr>
          <p:cNvPr id="20" name="Textfeld 19"/>
          <p:cNvSpPr txBox="1"/>
          <p:nvPr userDrawn="1"/>
        </p:nvSpPr>
        <p:spPr>
          <a:xfrm>
            <a:off x="7884368" y="4314258"/>
            <a:ext cx="936104" cy="338554"/>
          </a:xfrm>
          <a:prstGeom prst="rect">
            <a:avLst/>
          </a:prstGeom>
          <a:noFill/>
        </p:spPr>
        <p:txBody>
          <a:bodyPr wrap="square" rtlCol="0">
            <a:spAutoFit/>
          </a:bodyPr>
          <a:lstStyle/>
          <a:p>
            <a:pPr algn="ctr"/>
            <a:r>
              <a:rPr lang="de-DE" b="1" dirty="0" smtClean="0">
                <a:solidFill>
                  <a:srgbClr val="53504F"/>
                </a:solidFill>
                <a:latin typeface="+mn-lt"/>
              </a:rPr>
              <a:t>2024</a:t>
            </a:r>
            <a:endParaRPr lang="de-DE" b="1" dirty="0">
              <a:solidFill>
                <a:srgbClr val="53504F"/>
              </a:solidFill>
              <a:latin typeface="+mn-lt"/>
            </a:endParaRPr>
          </a:p>
        </p:txBody>
      </p:sp>
      <p:sp>
        <p:nvSpPr>
          <p:cNvPr id="21" name="Textfeld 20"/>
          <p:cNvSpPr txBox="1"/>
          <p:nvPr userDrawn="1"/>
        </p:nvSpPr>
        <p:spPr>
          <a:xfrm>
            <a:off x="6939263" y="3810526"/>
            <a:ext cx="936104" cy="338554"/>
          </a:xfrm>
          <a:prstGeom prst="rect">
            <a:avLst/>
          </a:prstGeom>
          <a:noFill/>
        </p:spPr>
        <p:txBody>
          <a:bodyPr wrap="square" rtlCol="0">
            <a:spAutoFit/>
          </a:bodyPr>
          <a:lstStyle/>
          <a:p>
            <a:pPr algn="ctr"/>
            <a:r>
              <a:rPr lang="de-DE" b="1" dirty="0" smtClean="0">
                <a:solidFill>
                  <a:srgbClr val="53504F"/>
                </a:solidFill>
                <a:latin typeface="+mn-lt"/>
              </a:rPr>
              <a:t>2023</a:t>
            </a:r>
            <a:endParaRPr lang="de-DE" b="1" dirty="0">
              <a:solidFill>
                <a:srgbClr val="53504F"/>
              </a:solidFill>
              <a:latin typeface="+mn-lt"/>
            </a:endParaRPr>
          </a:p>
        </p:txBody>
      </p:sp>
      <p:sp>
        <p:nvSpPr>
          <p:cNvPr id="22" name="Textfeld 21"/>
          <p:cNvSpPr txBox="1"/>
          <p:nvPr userDrawn="1"/>
        </p:nvSpPr>
        <p:spPr>
          <a:xfrm>
            <a:off x="539552"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3" name="Textfeld 22"/>
          <p:cNvSpPr txBox="1"/>
          <p:nvPr userDrawn="1"/>
        </p:nvSpPr>
        <p:spPr>
          <a:xfrm>
            <a:off x="2411760"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4" name="Textfeld 23"/>
          <p:cNvSpPr txBox="1"/>
          <p:nvPr userDrawn="1"/>
        </p:nvSpPr>
        <p:spPr>
          <a:xfrm>
            <a:off x="4283968"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5" name="Textfeld 24"/>
          <p:cNvSpPr txBox="1"/>
          <p:nvPr userDrawn="1"/>
        </p:nvSpPr>
        <p:spPr>
          <a:xfrm>
            <a:off x="6183179" y="4869160"/>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6" name="Textfeld 25"/>
          <p:cNvSpPr txBox="1"/>
          <p:nvPr userDrawn="1"/>
        </p:nvSpPr>
        <p:spPr>
          <a:xfrm>
            <a:off x="1475656" y="2564904"/>
            <a:ext cx="1728175" cy="1384995"/>
          </a:xfrm>
          <a:prstGeom prst="rect">
            <a:avLst/>
          </a:prstGeom>
          <a:noFill/>
        </p:spPr>
        <p:txBody>
          <a:bodyPr wrap="square" rtlCol="0">
            <a:spAutoFit/>
          </a:bodyPr>
          <a:lstStyle/>
          <a:p>
            <a:r>
              <a:rPr lang="de-DE" sz="1400" dirty="0" err="1" smtClean="0">
                <a:solidFill>
                  <a:srgbClr val="53504F"/>
                </a:solidFill>
                <a:latin typeface="+mn-lt"/>
              </a:rPr>
              <a:t>Your</a:t>
            </a:r>
            <a:r>
              <a:rPr lang="de-DE" sz="1400" dirty="0" smtClean="0">
                <a:solidFill>
                  <a:srgbClr val="53504F"/>
                </a:solidFill>
                <a:latin typeface="+mn-lt"/>
              </a:rPr>
              <a:t> </a:t>
            </a:r>
            <a:r>
              <a:rPr lang="de-DE" sz="1400" dirty="0" err="1" smtClean="0">
                <a:solidFill>
                  <a:srgbClr val="53504F"/>
                </a:solidFill>
                <a:latin typeface="+mn-lt"/>
              </a:rPr>
              <a:t>text</a:t>
            </a:r>
            <a:r>
              <a:rPr lang="de-DE" sz="1400" dirty="0" smtClean="0">
                <a:solidFill>
                  <a:srgbClr val="53504F"/>
                </a:solidFill>
                <a:latin typeface="+mn-lt"/>
              </a:rPr>
              <a:t> </a:t>
            </a:r>
            <a:r>
              <a:rPr lang="de-DE" sz="1400" dirty="0" err="1" smtClean="0">
                <a:solidFill>
                  <a:srgbClr val="53504F"/>
                </a:solidFill>
                <a:latin typeface="+mn-lt"/>
              </a:rPr>
              <a:t>here</a:t>
            </a:r>
            <a:r>
              <a:rPr lang="de-DE" sz="1400" dirty="0" smtClean="0">
                <a:solidFill>
                  <a:srgbClr val="53504F"/>
                </a:solidFill>
                <a:latin typeface="+mn-lt"/>
              </a:rPr>
              <a:t>, </a:t>
            </a:r>
            <a:r>
              <a:rPr lang="de-DE" sz="1400" dirty="0" err="1" smtClean="0">
                <a:solidFill>
                  <a:srgbClr val="53504F"/>
                </a:solidFill>
                <a:latin typeface="+mn-lt"/>
              </a:rPr>
              <a:t>your</a:t>
            </a:r>
            <a:r>
              <a:rPr lang="de-DE" sz="1400" dirty="0" smtClean="0">
                <a:solidFill>
                  <a:srgbClr val="53504F"/>
                </a:solidFill>
                <a:latin typeface="+mn-lt"/>
              </a:rPr>
              <a:t> </a:t>
            </a:r>
            <a:r>
              <a:rPr lang="de-DE" sz="1400" dirty="0" err="1" smtClean="0">
                <a:solidFill>
                  <a:srgbClr val="53504F"/>
                </a:solidFill>
                <a:latin typeface="+mn-lt"/>
              </a:rPr>
              <a:t>text</a:t>
            </a:r>
            <a:r>
              <a:rPr lang="de-DE" sz="1400" dirty="0" smtClean="0">
                <a:solidFill>
                  <a:srgbClr val="53504F"/>
                </a:solidFill>
                <a:latin typeface="+mn-lt"/>
              </a:rPr>
              <a:t> </a:t>
            </a:r>
            <a:r>
              <a:rPr lang="de-DE" sz="1400" dirty="0" err="1" smtClean="0">
                <a:solidFill>
                  <a:srgbClr val="53504F"/>
                </a:solidFill>
                <a:latin typeface="+mn-lt"/>
              </a:rPr>
              <a:t>here</a:t>
            </a:r>
            <a:r>
              <a:rPr lang="de-DE" sz="1400" dirty="0" smtClean="0">
                <a:solidFill>
                  <a:srgbClr val="53504F"/>
                </a:solidFill>
                <a:latin typeface="+mn-lt"/>
              </a:rPr>
              <a:t>, </a:t>
            </a:r>
            <a:r>
              <a:rPr lang="de-DE" sz="1400" dirty="0" err="1" smtClean="0">
                <a:solidFill>
                  <a:srgbClr val="53504F"/>
                </a:solidFill>
                <a:latin typeface="+mn-lt"/>
              </a:rPr>
              <a:t>your</a:t>
            </a:r>
            <a:r>
              <a:rPr lang="de-DE" sz="1400" dirty="0" smtClean="0">
                <a:solidFill>
                  <a:srgbClr val="53504F"/>
                </a:solidFill>
                <a:latin typeface="+mn-lt"/>
              </a:rPr>
              <a:t> </a:t>
            </a:r>
            <a:r>
              <a:rPr lang="de-DE" sz="1400" dirty="0" err="1" smtClean="0">
                <a:solidFill>
                  <a:srgbClr val="53504F"/>
                </a:solidFill>
                <a:latin typeface="+mn-lt"/>
              </a:rPr>
              <a:t>text</a:t>
            </a:r>
            <a:r>
              <a:rPr lang="de-DE" sz="1400" dirty="0" smtClean="0">
                <a:solidFill>
                  <a:srgbClr val="53504F"/>
                </a:solidFill>
                <a:latin typeface="+mn-lt"/>
              </a:rPr>
              <a:t> </a:t>
            </a:r>
            <a:r>
              <a:rPr lang="de-DE" sz="1400" dirty="0" err="1" smtClean="0">
                <a:solidFill>
                  <a:srgbClr val="53504F"/>
                </a:solidFill>
                <a:latin typeface="+mn-lt"/>
              </a:rPr>
              <a:t>here</a:t>
            </a:r>
            <a:r>
              <a:rPr lang="de-DE" sz="1400" dirty="0" smtClean="0">
                <a:solidFill>
                  <a:srgbClr val="53504F"/>
                </a:solidFill>
                <a:latin typeface="+mn-lt"/>
              </a:rPr>
              <a:t>, </a:t>
            </a:r>
            <a:r>
              <a:rPr lang="de-DE" sz="1400" dirty="0" err="1" smtClean="0">
                <a:solidFill>
                  <a:srgbClr val="53504F"/>
                </a:solidFill>
                <a:latin typeface="+mn-lt"/>
              </a:rPr>
              <a:t>your</a:t>
            </a:r>
            <a:r>
              <a:rPr lang="de-DE" sz="1400" dirty="0" smtClean="0">
                <a:solidFill>
                  <a:srgbClr val="53504F"/>
                </a:solidFill>
                <a:latin typeface="+mn-lt"/>
              </a:rPr>
              <a:t> </a:t>
            </a:r>
            <a:r>
              <a:rPr lang="de-DE" sz="1400" dirty="0" err="1" smtClean="0">
                <a:solidFill>
                  <a:srgbClr val="53504F"/>
                </a:solidFill>
                <a:latin typeface="+mn-lt"/>
              </a:rPr>
              <a:t>text</a:t>
            </a:r>
            <a:r>
              <a:rPr lang="de-DE" sz="1400" dirty="0" smtClean="0">
                <a:solidFill>
                  <a:srgbClr val="53504F"/>
                </a:solidFill>
                <a:latin typeface="+mn-lt"/>
              </a:rPr>
              <a:t>, </a:t>
            </a:r>
            <a:r>
              <a:rPr lang="de-DE" sz="1400" dirty="0" err="1" smtClean="0">
                <a:solidFill>
                  <a:srgbClr val="53504F"/>
                </a:solidFill>
                <a:latin typeface="+mn-lt"/>
              </a:rPr>
              <a:t>here</a:t>
            </a:r>
            <a:r>
              <a:rPr lang="de-DE" sz="1400" dirty="0" smtClean="0">
                <a:solidFill>
                  <a:srgbClr val="53504F"/>
                </a:solidFill>
                <a:latin typeface="+mn-lt"/>
              </a:rPr>
              <a:t>, </a:t>
            </a:r>
            <a:r>
              <a:rPr lang="de-DE" sz="1400" dirty="0" err="1" smtClean="0">
                <a:solidFill>
                  <a:srgbClr val="53504F"/>
                </a:solidFill>
                <a:latin typeface="+mn-lt"/>
              </a:rPr>
              <a:t>your</a:t>
            </a:r>
            <a:r>
              <a:rPr lang="de-DE" sz="1400" dirty="0" smtClean="0">
                <a:solidFill>
                  <a:srgbClr val="53504F"/>
                </a:solidFill>
                <a:latin typeface="+mn-lt"/>
              </a:rPr>
              <a:t> </a:t>
            </a:r>
            <a:r>
              <a:rPr lang="de-DE" sz="1400" dirty="0" err="1" smtClean="0">
                <a:solidFill>
                  <a:srgbClr val="53504F"/>
                </a:solidFill>
                <a:latin typeface="+mn-lt"/>
              </a:rPr>
              <a:t>text</a:t>
            </a:r>
            <a:r>
              <a:rPr lang="de-DE" sz="1400" dirty="0" smtClean="0">
                <a:solidFill>
                  <a:srgbClr val="53504F"/>
                </a:solidFill>
                <a:latin typeface="+mn-lt"/>
              </a:rPr>
              <a:t> </a:t>
            </a:r>
            <a:r>
              <a:rPr lang="de-DE" sz="1400" dirty="0" err="1" smtClean="0">
                <a:solidFill>
                  <a:srgbClr val="53504F"/>
                </a:solidFill>
                <a:latin typeface="+mn-lt"/>
              </a:rPr>
              <a:t>here</a:t>
            </a:r>
            <a:r>
              <a:rPr lang="de-DE" sz="1400" dirty="0" smtClean="0">
                <a:solidFill>
                  <a:srgbClr val="53504F"/>
                </a:solidFill>
                <a:latin typeface="+mn-lt"/>
              </a:rPr>
              <a:t>, </a:t>
            </a:r>
            <a:r>
              <a:rPr lang="de-DE" sz="1400" dirty="0" err="1" smtClean="0">
                <a:solidFill>
                  <a:srgbClr val="53504F"/>
                </a:solidFill>
                <a:latin typeface="+mn-lt"/>
              </a:rPr>
              <a:t>your</a:t>
            </a:r>
            <a:r>
              <a:rPr lang="de-DE" sz="1400" dirty="0" smtClean="0">
                <a:solidFill>
                  <a:srgbClr val="53504F"/>
                </a:solidFill>
                <a:latin typeface="+mn-lt"/>
              </a:rPr>
              <a:t> </a:t>
            </a:r>
            <a:r>
              <a:rPr lang="de-DE" sz="1400" dirty="0" err="1" smtClean="0">
                <a:solidFill>
                  <a:srgbClr val="53504F"/>
                </a:solidFill>
                <a:latin typeface="+mn-lt"/>
              </a:rPr>
              <a:t>text</a:t>
            </a:r>
            <a:r>
              <a:rPr lang="de-DE" sz="1400" dirty="0" smtClean="0">
                <a:solidFill>
                  <a:srgbClr val="53504F"/>
                </a:solidFill>
                <a:latin typeface="+mn-lt"/>
              </a:rPr>
              <a:t> </a:t>
            </a:r>
            <a:r>
              <a:rPr lang="de-DE" sz="1400" dirty="0" err="1" smtClean="0">
                <a:solidFill>
                  <a:srgbClr val="53504F"/>
                </a:solidFill>
                <a:latin typeface="+mn-lt"/>
              </a:rPr>
              <a:t>here</a:t>
            </a:r>
            <a:r>
              <a:rPr lang="de-DE" sz="1400" dirty="0" smtClean="0">
                <a:solidFill>
                  <a:srgbClr val="53504F"/>
                </a:solidFill>
                <a:latin typeface="+mn-lt"/>
              </a:rPr>
              <a:t>...</a:t>
            </a:r>
            <a:endParaRPr lang="de-DE" sz="1400" dirty="0">
              <a:solidFill>
                <a:srgbClr val="53504F"/>
              </a:solidFill>
              <a:latin typeface="+mn-lt"/>
            </a:endParaRPr>
          </a:p>
        </p:txBody>
      </p:sp>
      <p:sp>
        <p:nvSpPr>
          <p:cNvPr id="27" name="Textfeld 26"/>
          <p:cNvSpPr txBox="1"/>
          <p:nvPr userDrawn="1"/>
        </p:nvSpPr>
        <p:spPr>
          <a:xfrm>
            <a:off x="3347864"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8" name="Textfeld 27"/>
          <p:cNvSpPr txBox="1"/>
          <p:nvPr userDrawn="1"/>
        </p:nvSpPr>
        <p:spPr>
          <a:xfrm>
            <a:off x="5220072"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
        <p:nvSpPr>
          <p:cNvPr id="29" name="Textfeld 28"/>
          <p:cNvSpPr txBox="1"/>
          <p:nvPr userDrawn="1"/>
        </p:nvSpPr>
        <p:spPr>
          <a:xfrm>
            <a:off x="7092280" y="2564904"/>
            <a:ext cx="1728000" cy="1169551"/>
          </a:xfrm>
          <a:prstGeom prst="rect">
            <a:avLst/>
          </a:prstGeom>
          <a:noFill/>
        </p:spPr>
        <p:txBody>
          <a:bodyPr wrap="square" rtlCol="0">
            <a:spAutoFit/>
          </a:bodyPr>
          <a:lstStyle/>
          <a:p>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 </a:t>
            </a:r>
            <a:r>
              <a:rPr lang="de-DE" sz="1400" dirty="0" err="1">
                <a:solidFill>
                  <a:srgbClr val="53504F"/>
                </a:solidFill>
                <a:latin typeface="+mn-lt"/>
              </a:rPr>
              <a:t>your</a:t>
            </a:r>
            <a:r>
              <a:rPr lang="de-DE" sz="1400" dirty="0">
                <a:solidFill>
                  <a:srgbClr val="53504F"/>
                </a:solidFill>
                <a:latin typeface="+mn-lt"/>
              </a:rPr>
              <a:t> </a:t>
            </a:r>
            <a:r>
              <a:rPr lang="de-DE" sz="1400" dirty="0" err="1">
                <a:solidFill>
                  <a:srgbClr val="53504F"/>
                </a:solidFill>
                <a:latin typeface="+mn-lt"/>
              </a:rPr>
              <a:t>text</a:t>
            </a:r>
            <a:r>
              <a:rPr lang="de-DE" sz="1400" dirty="0">
                <a:solidFill>
                  <a:srgbClr val="53504F"/>
                </a:solidFill>
                <a:latin typeface="+mn-lt"/>
              </a:rPr>
              <a:t> </a:t>
            </a:r>
            <a:r>
              <a:rPr lang="de-DE" sz="1400" dirty="0" err="1">
                <a:solidFill>
                  <a:srgbClr val="53504F"/>
                </a:solidFill>
                <a:latin typeface="+mn-lt"/>
              </a:rPr>
              <a:t>here</a:t>
            </a:r>
            <a:r>
              <a:rPr lang="de-DE" sz="1400" dirty="0">
                <a:solidFill>
                  <a:srgbClr val="53504F"/>
                </a:solidFill>
                <a:latin typeface="+mn-lt"/>
              </a:rPr>
              <a:t>...</a:t>
            </a:r>
          </a:p>
        </p:txBody>
      </p:sp>
    </p:spTree>
    <p:extLst>
      <p:ext uri="{BB962C8B-B14F-4D97-AF65-F5344CB8AC3E}">
        <p14:creationId xmlns:p14="http://schemas.microsoft.com/office/powerpoint/2010/main" val="244109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lumns Char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dirty="0" smtClean="0"/>
              <a:t>Columns chart showing values</a:t>
            </a:r>
            <a:endParaRPr lang="de-DE" dirty="0"/>
          </a:p>
        </p:txBody>
      </p:sp>
      <p:grpSp>
        <p:nvGrpSpPr>
          <p:cNvPr id="9" name="Group 2"/>
          <p:cNvGrpSpPr>
            <a:grpSpLocks/>
          </p:cNvGrpSpPr>
          <p:nvPr userDrawn="1"/>
        </p:nvGrpSpPr>
        <p:grpSpPr bwMode="auto">
          <a:xfrm>
            <a:off x="1944688" y="2239963"/>
            <a:ext cx="5229225" cy="3895527"/>
            <a:chOff x="1225" y="967"/>
            <a:chExt cx="3294" cy="2771"/>
          </a:xfrm>
        </p:grpSpPr>
        <p:sp>
          <p:nvSpPr>
            <p:cNvPr id="10" name="Line 3"/>
            <p:cNvSpPr>
              <a:spLocks noChangeShapeType="1"/>
            </p:cNvSpPr>
            <p:nvPr/>
          </p:nvSpPr>
          <p:spPr bwMode="auto">
            <a:xfrm>
              <a:off x="1260" y="970"/>
              <a:ext cx="324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1" name="Line 4"/>
            <p:cNvSpPr>
              <a:spLocks noChangeShapeType="1"/>
            </p:cNvSpPr>
            <p:nvPr/>
          </p:nvSpPr>
          <p:spPr bwMode="auto">
            <a:xfrm>
              <a:off x="1275" y="3542"/>
              <a:ext cx="3244"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2" name="Text Box 5"/>
            <p:cNvSpPr txBox="1">
              <a:spLocks noChangeArrowheads="1"/>
            </p:cNvSpPr>
            <p:nvPr/>
          </p:nvSpPr>
          <p:spPr bwMode="auto">
            <a:xfrm>
              <a:off x="1229" y="3585"/>
              <a:ext cx="708" cy="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dirty="0">
                  <a:solidFill>
                    <a:schemeClr val="accent2"/>
                  </a:solidFill>
                  <a:latin typeface="Roboto"/>
                  <a:ea typeface="Roboto"/>
                  <a:cs typeface="Roboto"/>
                </a:rPr>
                <a:t>Source: </a:t>
              </a:r>
              <a:r>
                <a:rPr lang="en-GB" sz="800" dirty="0" smtClean="0">
                  <a:solidFill>
                    <a:schemeClr val="accent2"/>
                  </a:solidFill>
                  <a:latin typeface="Roboto"/>
                  <a:ea typeface="Roboto"/>
                  <a:cs typeface="Roboto"/>
                </a:rPr>
                <a:t>ICMPD 2011</a:t>
              </a:r>
              <a:endParaRPr lang="en-GB" sz="800" dirty="0">
                <a:solidFill>
                  <a:schemeClr val="accent2"/>
                </a:solidFill>
                <a:latin typeface="Roboto"/>
                <a:ea typeface="Roboto"/>
                <a:cs typeface="Roboto"/>
              </a:endParaRPr>
            </a:p>
          </p:txBody>
        </p:sp>
        <p:sp>
          <p:nvSpPr>
            <p:cNvPr id="13" name="Rectangle 6"/>
            <p:cNvSpPr>
              <a:spLocks noChangeArrowheads="1"/>
            </p:cNvSpPr>
            <p:nvPr/>
          </p:nvSpPr>
          <p:spPr bwMode="auto">
            <a:xfrm>
              <a:off x="1225" y="967"/>
              <a:ext cx="2935" cy="383"/>
            </a:xfrm>
            <a:prstGeom prst="rect">
              <a:avLst/>
            </a:prstGeom>
            <a:noFill/>
            <a:ln>
              <a:noFill/>
            </a:ln>
            <a:effectLst/>
            <a:extLst>
              <a:ext uri="{909E8E84-426E-40DD-AFC4-6F175D3DCCD1}">
                <a14:hiddenFill xmlns:a14="http://schemas.microsoft.com/office/drawing/2010/main">
                  <a:solidFill>
                    <a:srgbClr val="EAEAEA"/>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000" tIns="72000" rIns="72000" bIns="72000"/>
            <a:lstStyle/>
            <a:p>
              <a:r>
                <a:rPr lang="en-GB" b="1" dirty="0">
                  <a:solidFill>
                    <a:schemeClr val="accent2"/>
                  </a:solidFill>
                  <a:latin typeface="+mj-lt"/>
                  <a:ea typeface="Roboto"/>
                  <a:cs typeface="Roboto"/>
                </a:rPr>
                <a:t>Chart title</a:t>
              </a:r>
            </a:p>
            <a:p>
              <a:r>
                <a:rPr lang="en-GB" sz="1400" dirty="0">
                  <a:solidFill>
                    <a:schemeClr val="accent2"/>
                  </a:solidFill>
                  <a:latin typeface="+mn-lt"/>
                  <a:ea typeface="Roboto"/>
                  <a:cs typeface="Roboto"/>
                </a:rPr>
                <a:t>Value unit</a:t>
              </a:r>
            </a:p>
          </p:txBody>
        </p:sp>
      </p:grpSp>
      <p:graphicFrame>
        <p:nvGraphicFramePr>
          <p:cNvPr id="14" name="Object 7"/>
          <p:cNvGraphicFramePr>
            <a:graphicFrameLocks noChangeAspect="1"/>
          </p:cNvGraphicFramePr>
          <p:nvPr userDrawn="1">
            <p:extLst>
              <p:ext uri="{D42A27DB-BD31-4B8C-83A1-F6EECF244321}">
                <p14:modId xmlns:p14="http://schemas.microsoft.com/office/powerpoint/2010/main" val="1749369956"/>
              </p:ext>
            </p:extLst>
          </p:nvPr>
        </p:nvGraphicFramePr>
        <p:xfrm>
          <a:off x="2219325" y="2848461"/>
          <a:ext cx="4759325" cy="27821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635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2.jpeg"/><Relationship Id="rId3" Type="http://schemas.openxmlformats.org/officeDocument/2006/relationships/slideLayout" Target="../slideLayouts/slideLayout3.xml"/><Relationship Id="rId21" Type="http://schemas.openxmlformats.org/officeDocument/2006/relationships/image" Target="../media/image5.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 Id="rId22" Type="http://schemas.openxmlformats.org/officeDocument/2006/relationships/image" Target="../media/image6.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Diagonal liegende Ecken des Rechtecks schneiden 2"/>
          <p:cNvSpPr/>
          <p:nvPr/>
        </p:nvSpPr>
        <p:spPr bwMode="auto">
          <a:xfrm>
            <a:off x="1934730" y="920"/>
            <a:ext cx="7212680" cy="841860"/>
          </a:xfrm>
          <a:custGeom>
            <a:avLst/>
            <a:gdLst>
              <a:gd name="connsiteX0" fmla="*/ 0 w 7992379"/>
              <a:gd name="connsiteY0" fmla="*/ 0 h 863715"/>
              <a:gd name="connsiteX1" fmla="*/ 7848424 w 7992379"/>
              <a:gd name="connsiteY1" fmla="*/ 0 h 863715"/>
              <a:gd name="connsiteX2" fmla="*/ 7992379 w 7992379"/>
              <a:gd name="connsiteY2" fmla="*/ 143955 h 863715"/>
              <a:gd name="connsiteX3" fmla="*/ 7992379 w 7992379"/>
              <a:gd name="connsiteY3" fmla="*/ 863715 h 863715"/>
              <a:gd name="connsiteX4" fmla="*/ 7992379 w 7992379"/>
              <a:gd name="connsiteY4" fmla="*/ 863715 h 863715"/>
              <a:gd name="connsiteX5" fmla="*/ 143955 w 7992379"/>
              <a:gd name="connsiteY5" fmla="*/ 863715 h 863715"/>
              <a:gd name="connsiteX6" fmla="*/ 0 w 7992379"/>
              <a:gd name="connsiteY6" fmla="*/ 719760 h 863715"/>
              <a:gd name="connsiteX7" fmla="*/ 0 w 7992379"/>
              <a:gd name="connsiteY7" fmla="*/ 0 h 863715"/>
              <a:gd name="connsiteX0" fmla="*/ 625928 w 8618307"/>
              <a:gd name="connsiteY0" fmla="*/ 15025 h 878740"/>
              <a:gd name="connsiteX1" fmla="*/ 8474352 w 8618307"/>
              <a:gd name="connsiteY1" fmla="*/ 15025 h 878740"/>
              <a:gd name="connsiteX2" fmla="*/ 8618307 w 8618307"/>
              <a:gd name="connsiteY2" fmla="*/ 158980 h 878740"/>
              <a:gd name="connsiteX3" fmla="*/ 8618307 w 8618307"/>
              <a:gd name="connsiteY3" fmla="*/ 878740 h 878740"/>
              <a:gd name="connsiteX4" fmla="*/ 8618307 w 8618307"/>
              <a:gd name="connsiteY4" fmla="*/ 878740 h 878740"/>
              <a:gd name="connsiteX5" fmla="*/ 769883 w 8618307"/>
              <a:gd name="connsiteY5" fmla="*/ 878740 h 878740"/>
              <a:gd name="connsiteX6" fmla="*/ 0 w 8618307"/>
              <a:gd name="connsiteY6" fmla="*/ 0 h 878740"/>
              <a:gd name="connsiteX7" fmla="*/ 625928 w 8618307"/>
              <a:gd name="connsiteY7" fmla="*/ 15025 h 878740"/>
              <a:gd name="connsiteX0" fmla="*/ 728901 w 8721280"/>
              <a:gd name="connsiteY0" fmla="*/ 1295 h 865010"/>
              <a:gd name="connsiteX1" fmla="*/ 8577325 w 8721280"/>
              <a:gd name="connsiteY1" fmla="*/ 1295 h 865010"/>
              <a:gd name="connsiteX2" fmla="*/ 8721280 w 8721280"/>
              <a:gd name="connsiteY2" fmla="*/ 145250 h 865010"/>
              <a:gd name="connsiteX3" fmla="*/ 8721280 w 8721280"/>
              <a:gd name="connsiteY3" fmla="*/ 865010 h 865010"/>
              <a:gd name="connsiteX4" fmla="*/ 8721280 w 8721280"/>
              <a:gd name="connsiteY4" fmla="*/ 865010 h 865010"/>
              <a:gd name="connsiteX5" fmla="*/ 872856 w 8721280"/>
              <a:gd name="connsiteY5" fmla="*/ 865010 h 865010"/>
              <a:gd name="connsiteX6" fmla="*/ 0 w 8721280"/>
              <a:gd name="connsiteY6" fmla="*/ 0 h 865010"/>
              <a:gd name="connsiteX7" fmla="*/ 728901 w 8721280"/>
              <a:gd name="connsiteY7" fmla="*/ 1295 h 865010"/>
              <a:gd name="connsiteX0" fmla="*/ 735766 w 8721280"/>
              <a:gd name="connsiteY0" fmla="*/ 8160 h 865010"/>
              <a:gd name="connsiteX1" fmla="*/ 8577325 w 8721280"/>
              <a:gd name="connsiteY1" fmla="*/ 1295 h 865010"/>
              <a:gd name="connsiteX2" fmla="*/ 8721280 w 8721280"/>
              <a:gd name="connsiteY2" fmla="*/ 145250 h 865010"/>
              <a:gd name="connsiteX3" fmla="*/ 8721280 w 8721280"/>
              <a:gd name="connsiteY3" fmla="*/ 865010 h 865010"/>
              <a:gd name="connsiteX4" fmla="*/ 872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721280"/>
              <a:gd name="connsiteY0" fmla="*/ 8160 h 865010"/>
              <a:gd name="connsiteX1" fmla="*/ 8577325 w 8721280"/>
              <a:gd name="connsiteY1" fmla="*/ 1295 h 865010"/>
              <a:gd name="connsiteX2" fmla="*/ 8721280 w 8721280"/>
              <a:gd name="connsiteY2" fmla="*/ 145250 h 865010"/>
              <a:gd name="connsiteX3" fmla="*/ 8721280 w 8721280"/>
              <a:gd name="connsiteY3" fmla="*/ 865010 h 865010"/>
              <a:gd name="connsiteX4" fmla="*/ 745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721280"/>
              <a:gd name="connsiteY0" fmla="*/ 8160 h 865010"/>
              <a:gd name="connsiteX1" fmla="*/ 8577325 w 8721280"/>
              <a:gd name="connsiteY1" fmla="*/ 1295 h 865010"/>
              <a:gd name="connsiteX2" fmla="*/ 8721280 w 8721280"/>
              <a:gd name="connsiteY2" fmla="*/ 145250 h 865010"/>
              <a:gd name="connsiteX3" fmla="*/ 7451280 w 8721280"/>
              <a:gd name="connsiteY3" fmla="*/ 446253 h 865010"/>
              <a:gd name="connsiteX4" fmla="*/ 7451280 w 8721280"/>
              <a:gd name="connsiteY4" fmla="*/ 865010 h 865010"/>
              <a:gd name="connsiteX5" fmla="*/ 872856 w 8721280"/>
              <a:gd name="connsiteY5" fmla="*/ 865010 h 865010"/>
              <a:gd name="connsiteX6" fmla="*/ 0 w 8721280"/>
              <a:gd name="connsiteY6" fmla="*/ 0 h 865010"/>
              <a:gd name="connsiteX7" fmla="*/ 735766 w 8721280"/>
              <a:gd name="connsiteY7" fmla="*/ 8160 h 865010"/>
              <a:gd name="connsiteX0" fmla="*/ 735766 w 8577325"/>
              <a:gd name="connsiteY0" fmla="*/ 8160 h 865010"/>
              <a:gd name="connsiteX1" fmla="*/ 8577325 w 8577325"/>
              <a:gd name="connsiteY1" fmla="*/ 1295 h 865010"/>
              <a:gd name="connsiteX2" fmla="*/ 7458144 w 8577325"/>
              <a:gd name="connsiteY2" fmla="*/ 200169 h 865010"/>
              <a:gd name="connsiteX3" fmla="*/ 7451280 w 8577325"/>
              <a:gd name="connsiteY3" fmla="*/ 446253 h 865010"/>
              <a:gd name="connsiteX4" fmla="*/ 7451280 w 8577325"/>
              <a:gd name="connsiteY4" fmla="*/ 865010 h 865010"/>
              <a:gd name="connsiteX5" fmla="*/ 872856 w 8577325"/>
              <a:gd name="connsiteY5" fmla="*/ 865010 h 865010"/>
              <a:gd name="connsiteX6" fmla="*/ 0 w 8577325"/>
              <a:gd name="connsiteY6" fmla="*/ 0 h 865010"/>
              <a:gd name="connsiteX7" fmla="*/ 735766 w 8577325"/>
              <a:gd name="connsiteY7" fmla="*/ 8160 h 865010"/>
              <a:gd name="connsiteX0" fmla="*/ 735766 w 7458352"/>
              <a:gd name="connsiteY0" fmla="*/ 8160 h 865010"/>
              <a:gd name="connsiteX1" fmla="*/ 7458352 w 7458352"/>
              <a:gd name="connsiteY1" fmla="*/ 8160 h 865010"/>
              <a:gd name="connsiteX2" fmla="*/ 7458144 w 7458352"/>
              <a:gd name="connsiteY2" fmla="*/ 200169 h 865010"/>
              <a:gd name="connsiteX3" fmla="*/ 7451280 w 7458352"/>
              <a:gd name="connsiteY3" fmla="*/ 446253 h 865010"/>
              <a:gd name="connsiteX4" fmla="*/ 7451280 w 7458352"/>
              <a:gd name="connsiteY4" fmla="*/ 865010 h 865010"/>
              <a:gd name="connsiteX5" fmla="*/ 872856 w 7458352"/>
              <a:gd name="connsiteY5" fmla="*/ 865010 h 865010"/>
              <a:gd name="connsiteX6" fmla="*/ 0 w 7458352"/>
              <a:gd name="connsiteY6" fmla="*/ 0 h 865010"/>
              <a:gd name="connsiteX7" fmla="*/ 735766 w 7458352"/>
              <a:gd name="connsiteY7" fmla="*/ 8160 h 865010"/>
              <a:gd name="connsiteX0" fmla="*/ 0 w 7458352"/>
              <a:gd name="connsiteY0" fmla="*/ 0 h 865010"/>
              <a:gd name="connsiteX1" fmla="*/ 7458352 w 7458352"/>
              <a:gd name="connsiteY1" fmla="*/ 8160 h 865010"/>
              <a:gd name="connsiteX2" fmla="*/ 7458144 w 7458352"/>
              <a:gd name="connsiteY2" fmla="*/ 200169 h 865010"/>
              <a:gd name="connsiteX3" fmla="*/ 7451280 w 7458352"/>
              <a:gd name="connsiteY3" fmla="*/ 446253 h 865010"/>
              <a:gd name="connsiteX4" fmla="*/ 7451280 w 7458352"/>
              <a:gd name="connsiteY4" fmla="*/ 865010 h 865010"/>
              <a:gd name="connsiteX5" fmla="*/ 872856 w 7458352"/>
              <a:gd name="connsiteY5" fmla="*/ 865010 h 865010"/>
              <a:gd name="connsiteX6" fmla="*/ 0 w 7458352"/>
              <a:gd name="connsiteY6" fmla="*/ 0 h 865010"/>
              <a:gd name="connsiteX0" fmla="*/ 0 w 8008731"/>
              <a:gd name="connsiteY0" fmla="*/ 0 h 865010"/>
              <a:gd name="connsiteX1" fmla="*/ 7458352 w 8008731"/>
              <a:gd name="connsiteY1" fmla="*/ 8160 h 865010"/>
              <a:gd name="connsiteX2" fmla="*/ 7451280 w 8008731"/>
              <a:gd name="connsiteY2" fmla="*/ 446253 h 865010"/>
              <a:gd name="connsiteX3" fmla="*/ 7451280 w 8008731"/>
              <a:gd name="connsiteY3" fmla="*/ 865010 h 865010"/>
              <a:gd name="connsiteX4" fmla="*/ 872856 w 8008731"/>
              <a:gd name="connsiteY4" fmla="*/ 865010 h 865010"/>
              <a:gd name="connsiteX5" fmla="*/ 0 w 8008731"/>
              <a:gd name="connsiteY5" fmla="*/ 0 h 865010"/>
              <a:gd name="connsiteX0" fmla="*/ 0 w 8333118"/>
              <a:gd name="connsiteY0" fmla="*/ 0 h 865010"/>
              <a:gd name="connsiteX1" fmla="*/ 7458352 w 8333118"/>
              <a:gd name="connsiteY1" fmla="*/ 8160 h 865010"/>
              <a:gd name="connsiteX2" fmla="*/ 7451280 w 8333118"/>
              <a:gd name="connsiteY2" fmla="*/ 865010 h 865010"/>
              <a:gd name="connsiteX3" fmla="*/ 872856 w 8333118"/>
              <a:gd name="connsiteY3" fmla="*/ 865010 h 865010"/>
              <a:gd name="connsiteX4" fmla="*/ 0 w 8333118"/>
              <a:gd name="connsiteY4" fmla="*/ 0 h 865010"/>
              <a:gd name="connsiteX0" fmla="*/ 0 w 7940145"/>
              <a:gd name="connsiteY0" fmla="*/ 0 h 865010"/>
              <a:gd name="connsiteX1" fmla="*/ 7458352 w 7940145"/>
              <a:gd name="connsiteY1" fmla="*/ 8160 h 865010"/>
              <a:gd name="connsiteX2" fmla="*/ 7451280 w 7940145"/>
              <a:gd name="connsiteY2" fmla="*/ 865010 h 865010"/>
              <a:gd name="connsiteX3" fmla="*/ 872856 w 7940145"/>
              <a:gd name="connsiteY3" fmla="*/ 865010 h 865010"/>
              <a:gd name="connsiteX4" fmla="*/ 0 w 7940145"/>
              <a:gd name="connsiteY4" fmla="*/ 0 h 865010"/>
              <a:gd name="connsiteX0" fmla="*/ 0 w 7458352"/>
              <a:gd name="connsiteY0" fmla="*/ 0 h 865010"/>
              <a:gd name="connsiteX1" fmla="*/ 7458352 w 7458352"/>
              <a:gd name="connsiteY1" fmla="*/ 8160 h 865010"/>
              <a:gd name="connsiteX2" fmla="*/ 7451280 w 7458352"/>
              <a:gd name="connsiteY2" fmla="*/ 865010 h 865010"/>
              <a:gd name="connsiteX3" fmla="*/ 872856 w 7458352"/>
              <a:gd name="connsiteY3" fmla="*/ 865010 h 865010"/>
              <a:gd name="connsiteX4" fmla="*/ 0 w 7458352"/>
              <a:gd name="connsiteY4" fmla="*/ 0 h 865010"/>
              <a:gd name="connsiteX0" fmla="*/ 0 w 7463155"/>
              <a:gd name="connsiteY0" fmla="*/ 0 h 870948"/>
              <a:gd name="connsiteX1" fmla="*/ 7458352 w 7463155"/>
              <a:gd name="connsiteY1" fmla="*/ 8160 h 870948"/>
              <a:gd name="connsiteX2" fmla="*/ 7463155 w 7463155"/>
              <a:gd name="connsiteY2" fmla="*/ 870948 h 870948"/>
              <a:gd name="connsiteX3" fmla="*/ 872856 w 7463155"/>
              <a:gd name="connsiteY3" fmla="*/ 865010 h 870948"/>
              <a:gd name="connsiteX4" fmla="*/ 0 w 7463155"/>
              <a:gd name="connsiteY4" fmla="*/ 0 h 870948"/>
              <a:gd name="connsiteX0" fmla="*/ 0 w 7463155"/>
              <a:gd name="connsiteY0" fmla="*/ 0 h 870948"/>
              <a:gd name="connsiteX1" fmla="*/ 7226004 w 7463155"/>
              <a:gd name="connsiteY1" fmla="*/ 225517 h 870948"/>
              <a:gd name="connsiteX2" fmla="*/ 7463155 w 7463155"/>
              <a:gd name="connsiteY2" fmla="*/ 870948 h 870948"/>
              <a:gd name="connsiteX3" fmla="*/ 872856 w 7463155"/>
              <a:gd name="connsiteY3" fmla="*/ 865010 h 870948"/>
              <a:gd name="connsiteX4" fmla="*/ 0 w 7463155"/>
              <a:gd name="connsiteY4" fmla="*/ 0 h 870948"/>
              <a:gd name="connsiteX0" fmla="*/ 0 w 7463155"/>
              <a:gd name="connsiteY0" fmla="*/ 0 h 870948"/>
              <a:gd name="connsiteX1" fmla="*/ 7360916 w 7463155"/>
              <a:gd name="connsiteY1" fmla="*/ 23150 h 870948"/>
              <a:gd name="connsiteX2" fmla="*/ 7463155 w 7463155"/>
              <a:gd name="connsiteY2" fmla="*/ 870948 h 870948"/>
              <a:gd name="connsiteX3" fmla="*/ 872856 w 7463155"/>
              <a:gd name="connsiteY3" fmla="*/ 865010 h 870948"/>
              <a:gd name="connsiteX4" fmla="*/ 0 w 7463155"/>
              <a:gd name="connsiteY4" fmla="*/ 0 h 870948"/>
              <a:gd name="connsiteX0" fmla="*/ 0 w 7365719"/>
              <a:gd name="connsiteY0" fmla="*/ 0 h 865010"/>
              <a:gd name="connsiteX1" fmla="*/ 7360916 w 7365719"/>
              <a:gd name="connsiteY1" fmla="*/ 23150 h 865010"/>
              <a:gd name="connsiteX2" fmla="*/ 7365719 w 7365719"/>
              <a:gd name="connsiteY2" fmla="*/ 863453 h 865010"/>
              <a:gd name="connsiteX3" fmla="*/ 872856 w 7365719"/>
              <a:gd name="connsiteY3" fmla="*/ 865010 h 865010"/>
              <a:gd name="connsiteX4" fmla="*/ 0 w 7365719"/>
              <a:gd name="connsiteY4" fmla="*/ 0 h 865010"/>
              <a:gd name="connsiteX0" fmla="*/ 0 w 7223313"/>
              <a:gd name="connsiteY0" fmla="*/ 6830 h 841860"/>
              <a:gd name="connsiteX1" fmla="*/ 7218510 w 7223313"/>
              <a:gd name="connsiteY1" fmla="*/ 0 h 841860"/>
              <a:gd name="connsiteX2" fmla="*/ 7223313 w 7223313"/>
              <a:gd name="connsiteY2" fmla="*/ 840303 h 841860"/>
              <a:gd name="connsiteX3" fmla="*/ 730450 w 7223313"/>
              <a:gd name="connsiteY3" fmla="*/ 841860 h 841860"/>
              <a:gd name="connsiteX4" fmla="*/ 0 w 7223313"/>
              <a:gd name="connsiteY4" fmla="*/ 6830 h 841860"/>
              <a:gd name="connsiteX0" fmla="*/ 0 w 7212680"/>
              <a:gd name="connsiteY0" fmla="*/ 1514 h 841860"/>
              <a:gd name="connsiteX1" fmla="*/ 7207877 w 7212680"/>
              <a:gd name="connsiteY1" fmla="*/ 0 h 841860"/>
              <a:gd name="connsiteX2" fmla="*/ 7212680 w 7212680"/>
              <a:gd name="connsiteY2" fmla="*/ 840303 h 841860"/>
              <a:gd name="connsiteX3" fmla="*/ 719817 w 7212680"/>
              <a:gd name="connsiteY3" fmla="*/ 841860 h 841860"/>
              <a:gd name="connsiteX4" fmla="*/ 0 w 7212680"/>
              <a:gd name="connsiteY4" fmla="*/ 1514 h 841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2680" h="841860">
                <a:moveTo>
                  <a:pt x="0" y="1514"/>
                </a:moveTo>
                <a:lnTo>
                  <a:pt x="7207877" y="0"/>
                </a:lnTo>
                <a:lnTo>
                  <a:pt x="7212680" y="840303"/>
                </a:lnTo>
                <a:lnTo>
                  <a:pt x="719817" y="841860"/>
                </a:lnTo>
                <a:lnTo>
                  <a:pt x="0" y="1514"/>
                </a:lnTo>
                <a:close/>
              </a:path>
            </a:pathLst>
          </a:custGeom>
          <a:solidFill>
            <a:srgbClr val="FFB612"/>
          </a:solidFill>
          <a:ln w="9525" cap="flat" cmpd="sng" algn="ctr">
            <a:no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600" b="0" i="0" u="none" strike="noStrike" cap="none" normalizeH="0" baseline="0" smtClean="0">
              <a:ln>
                <a:noFill/>
              </a:ln>
              <a:solidFill>
                <a:srgbClr val="000000"/>
              </a:solidFill>
              <a:effectLst/>
              <a:latin typeface="Arial" charset="0"/>
            </a:endParaRPr>
          </a:p>
        </p:txBody>
      </p:sp>
      <p:graphicFrame>
        <p:nvGraphicFramePr>
          <p:cNvPr id="1026" name="Object 1" hidden="1"/>
          <p:cNvGraphicFramePr>
            <a:graphicFrameLocks noChangeAspect="1"/>
          </p:cNvGraphicFramePr>
          <p:nvPr>
            <p:custDataLst>
              <p:tags r:id="rId15"/>
            </p:custDataLst>
            <p:extLst>
              <p:ext uri="{D42A27DB-BD31-4B8C-83A1-F6EECF244321}">
                <p14:modId xmlns:p14="http://schemas.microsoft.com/office/powerpoint/2010/main" val="1581127996"/>
              </p:ext>
            </p:ext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484" name="think-cell Slide" r:id="rId16" imgW="360" imgH="360" progId="">
                  <p:embed/>
                </p:oleObj>
              </mc:Choice>
              <mc:Fallback>
                <p:oleObj name="think-cell Slide" r:id="rId16" imgW="360" imgH="360" progId="">
                  <p:embed/>
                  <p:pic>
                    <p:nvPicPr>
                      <p:cNvPr id="0" name="Picture 19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Rectangle 1"/>
          <p:cNvSpPr/>
          <p:nvPr/>
        </p:nvSpPr>
        <p:spPr bwMode="auto">
          <a:xfrm>
            <a:off x="2013" y="6594085"/>
            <a:ext cx="9144000" cy="285622"/>
          </a:xfrm>
          <a:prstGeom prst="rect">
            <a:avLst/>
          </a:prstGeom>
          <a:solidFill>
            <a:schemeClr val="accent1"/>
          </a:solidFill>
          <a:ln w="9525" cap="flat" cmpd="sng" algn="ctr">
            <a:no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rgbClr val="000000"/>
              </a:solidFill>
              <a:effectLst/>
              <a:latin typeface="Arial" charset="0"/>
            </a:endParaRPr>
          </a:p>
        </p:txBody>
      </p:sp>
      <p:sp>
        <p:nvSpPr>
          <p:cNvPr id="1030" name="Rectangle 38"/>
          <p:cNvSpPr>
            <a:spLocks noChangeArrowheads="1"/>
          </p:cNvSpPr>
          <p:nvPr/>
        </p:nvSpPr>
        <p:spPr bwMode="auto">
          <a:xfrm>
            <a:off x="8228013" y="6682196"/>
            <a:ext cx="601662"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r"/>
            <a:fld id="{6A1AFC78-DF8C-42DB-9AB1-82C2FAEDB555}" type="slidenum">
              <a:rPr lang="de-DE" sz="800" b="1" i="0">
                <a:solidFill>
                  <a:schemeClr val="accent2"/>
                </a:solidFill>
                <a:latin typeface="Roboto"/>
                <a:cs typeface="Roboto"/>
              </a:rPr>
              <a:pPr algn="r"/>
              <a:t>‹#›</a:t>
            </a:fld>
            <a:endParaRPr lang="de-DE" sz="800" b="1" i="0" dirty="0">
              <a:solidFill>
                <a:schemeClr val="accent2"/>
              </a:solidFill>
              <a:latin typeface="Roboto"/>
              <a:cs typeface="Roboto"/>
            </a:endParaRPr>
          </a:p>
        </p:txBody>
      </p:sp>
      <p:sp>
        <p:nvSpPr>
          <p:cNvPr id="1031" name="Text Box 39"/>
          <p:cNvSpPr txBox="1">
            <a:spLocks noChangeArrowheads="1"/>
          </p:cNvSpPr>
          <p:nvPr/>
        </p:nvSpPr>
        <p:spPr bwMode="auto">
          <a:xfrm>
            <a:off x="624710" y="6669360"/>
            <a:ext cx="3947290" cy="1350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lvl1pPr eaLnBrk="0" hangingPunct="0">
              <a:defRPr sz="1600">
                <a:solidFill>
                  <a:srgbClr val="000000"/>
                </a:solidFill>
                <a:latin typeface="Arial" pitchFamily="34" charset="0"/>
              </a:defRPr>
            </a:lvl1pPr>
            <a:lvl2pPr marL="742950" indent="-285750" eaLnBrk="0" hangingPunct="0">
              <a:defRPr sz="1600">
                <a:solidFill>
                  <a:srgbClr val="000000"/>
                </a:solidFill>
                <a:latin typeface="Arial" pitchFamily="34" charset="0"/>
              </a:defRPr>
            </a:lvl2pPr>
            <a:lvl3pPr marL="1143000" indent="-228600" eaLnBrk="0" hangingPunct="0">
              <a:defRPr sz="1600">
                <a:solidFill>
                  <a:srgbClr val="000000"/>
                </a:solidFill>
                <a:latin typeface="Arial" pitchFamily="34" charset="0"/>
              </a:defRPr>
            </a:lvl3pPr>
            <a:lvl4pPr marL="1600200" indent="-228600" eaLnBrk="0" hangingPunct="0">
              <a:defRPr sz="1600">
                <a:solidFill>
                  <a:srgbClr val="000000"/>
                </a:solidFill>
                <a:latin typeface="Arial" pitchFamily="34" charset="0"/>
              </a:defRPr>
            </a:lvl4pPr>
            <a:lvl5pPr marL="2057400" indent="-228600" eaLnBrk="0" hangingPunct="0">
              <a:defRPr sz="1600">
                <a:solidFill>
                  <a:srgbClr val="000000"/>
                </a:solidFill>
                <a:latin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defRPr>
            </a:lvl9pPr>
          </a:lstStyle>
          <a:p>
            <a:pPr eaLnBrk="1" hangingPunct="1"/>
            <a:r>
              <a:rPr lang="en-GB" sz="800" b="0" i="0" dirty="0" smtClean="0">
                <a:solidFill>
                  <a:schemeClr val="accent2"/>
                </a:solidFill>
                <a:latin typeface="+mn-lt"/>
                <a:cs typeface="Roboto"/>
              </a:rPr>
              <a:t>Violeta Wagner | Easter Europe and Central</a:t>
            </a:r>
            <a:r>
              <a:rPr lang="en-GB" sz="800" b="0" i="0" baseline="0" dirty="0" smtClean="0">
                <a:solidFill>
                  <a:schemeClr val="accent2"/>
                </a:solidFill>
                <a:latin typeface="+mn-lt"/>
                <a:cs typeface="Roboto"/>
              </a:rPr>
              <a:t> Asia | </a:t>
            </a:r>
            <a:r>
              <a:rPr lang="en-GB" sz="800" b="0" i="0" dirty="0" smtClean="0">
                <a:solidFill>
                  <a:schemeClr val="accent2"/>
                </a:solidFill>
                <a:latin typeface="+mn-lt"/>
                <a:cs typeface="Roboto"/>
              </a:rPr>
              <a:t>Kiev, 31.10.2018</a:t>
            </a:r>
            <a:endParaRPr lang="en-GB" sz="800" b="0" i="0" dirty="0">
              <a:solidFill>
                <a:schemeClr val="accent2"/>
              </a:solidFill>
              <a:latin typeface="+mn-lt"/>
              <a:cs typeface="Roboto"/>
            </a:endParaRPr>
          </a:p>
        </p:txBody>
      </p:sp>
      <p:pic>
        <p:nvPicPr>
          <p:cNvPr id="10" name="Picture 174"/>
          <p:cNvPicPr>
            <a:picLocks noChangeAspect="1" noChangeArrowheads="1"/>
          </p:cNvPicPr>
          <p:nvPr/>
        </p:nvPicPr>
        <p:blipFill>
          <a:blip r:embed="rId18" cstate="print"/>
          <a:stretch>
            <a:fillRect/>
          </a:stretch>
        </p:blipFill>
        <p:spPr bwMode="auto">
          <a:xfrm>
            <a:off x="206515" y="333363"/>
            <a:ext cx="1487424" cy="5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2"/>
          <p:cNvSpPr>
            <a:spLocks noGrp="1" noChangeArrowheads="1"/>
          </p:cNvSpPr>
          <p:nvPr>
            <p:ph type="title"/>
          </p:nvPr>
        </p:nvSpPr>
        <p:spPr bwMode="auto">
          <a:xfrm>
            <a:off x="521550" y="908720"/>
            <a:ext cx="8325589" cy="758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de-DE" smtClean="0"/>
              <a:t>Mastertitelformat bearbeiten</a:t>
            </a:r>
            <a:endParaRPr lang="de-DE" dirty="0" smtClean="0"/>
          </a:p>
        </p:txBody>
      </p:sp>
      <p:cxnSp>
        <p:nvCxnSpPr>
          <p:cNvPr id="14" name="Straight Connector 38"/>
          <p:cNvCxnSpPr>
            <a:cxnSpLocks noChangeShapeType="1"/>
          </p:cNvCxnSpPr>
          <p:nvPr/>
        </p:nvCxnSpPr>
        <p:spPr bwMode="auto">
          <a:xfrm>
            <a:off x="623515" y="1700808"/>
            <a:ext cx="8206160" cy="0"/>
          </a:xfrm>
          <a:prstGeom prst="line">
            <a:avLst/>
          </a:prstGeom>
          <a:noFill/>
          <a:ln w="19050" algn="ctr">
            <a:solidFill>
              <a:srgbClr val="FFB612"/>
            </a:solidFill>
            <a:round/>
            <a:headEn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866519"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1778236"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689953"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1601670" y="0"/>
            <a:ext cx="720000" cy="842780"/>
          </a:xfrm>
          <a:prstGeom prst="line">
            <a:avLst/>
          </a:prstGeom>
          <a:solidFill>
            <a:schemeClr val="bg1"/>
          </a:solidFill>
          <a:ln w="12700" cap="flat" cmpd="sng" algn="ctr">
            <a:solidFill>
              <a:schemeClr val="accent1"/>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3"/>
          <p:cNvSpPr>
            <a:spLocks noGrp="1" noChangeArrowheads="1"/>
          </p:cNvSpPr>
          <p:nvPr>
            <p:ph type="body" idx="1"/>
          </p:nvPr>
        </p:nvSpPr>
        <p:spPr bwMode="auto">
          <a:xfrm>
            <a:off x="521550" y="1844823"/>
            <a:ext cx="8362100" cy="4427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p:txBody>
      </p:sp>
    </p:spTree>
  </p:cSld>
  <p:clrMap bg1="lt1" tx1="dk1" bg2="lt2" tx2="dk2" accent1="accent1" accent2="accent2" accent3="accent3" accent4="accent4" accent5="accent5" accent6="accent6" hlink="hlink" folHlink="folHlink"/>
  <p:sldLayoutIdLst>
    <p:sldLayoutId id="2147483671" r:id="rId1"/>
    <p:sldLayoutId id="2147483676" r:id="rId2"/>
    <p:sldLayoutId id="2147483661" r:id="rId3"/>
    <p:sldLayoutId id="2147483672" r:id="rId4"/>
    <p:sldLayoutId id="2147483663" r:id="rId5"/>
    <p:sldLayoutId id="2147483675" r:id="rId6"/>
    <p:sldLayoutId id="2147483677" r:id="rId7"/>
    <p:sldLayoutId id="2147483680" r:id="rId8"/>
    <p:sldLayoutId id="2147483678" r:id="rId9"/>
    <p:sldLayoutId id="2147483679" r:id="rId10"/>
    <p:sldLayoutId id="2147483673" r:id="rId11"/>
    <p:sldLayoutId id="2147483674" r:id="rId12"/>
  </p:sldLayoutIdLst>
  <p:timing>
    <p:tnLst>
      <p:par>
        <p:cTn id="1" dur="indefinite" restart="never" nodeType="tmRoot"/>
      </p:par>
    </p:tnLst>
  </p:timing>
  <p:txStyles>
    <p:titleStyle>
      <a:lvl1pPr algn="l" rtl="0" eaLnBrk="1" fontAlgn="base" hangingPunct="1">
        <a:spcBef>
          <a:spcPct val="0"/>
        </a:spcBef>
        <a:spcAft>
          <a:spcPct val="0"/>
        </a:spcAft>
        <a:defRPr sz="2400" b="1" i="0" spc="60">
          <a:solidFill>
            <a:srgbClr val="53504F"/>
          </a:solidFill>
          <a:latin typeface="+mj-lt"/>
          <a:ea typeface="Roboto" charset="0"/>
          <a:cs typeface="Roboto" charset="0"/>
        </a:defRPr>
      </a:lvl1pPr>
      <a:lvl2pPr algn="l" rtl="0" eaLnBrk="1" fontAlgn="base" hangingPunct="1">
        <a:spcBef>
          <a:spcPct val="0"/>
        </a:spcBef>
        <a:spcAft>
          <a:spcPct val="0"/>
        </a:spcAft>
        <a:defRPr sz="2000" b="1">
          <a:solidFill>
            <a:srgbClr val="000000"/>
          </a:solidFill>
          <a:latin typeface="Arial" charset="0"/>
        </a:defRPr>
      </a:lvl2pPr>
      <a:lvl3pPr algn="l" rtl="0" eaLnBrk="1" fontAlgn="base" hangingPunct="1">
        <a:spcBef>
          <a:spcPct val="0"/>
        </a:spcBef>
        <a:spcAft>
          <a:spcPct val="0"/>
        </a:spcAft>
        <a:defRPr sz="2000" b="1">
          <a:solidFill>
            <a:srgbClr val="000000"/>
          </a:solidFill>
          <a:latin typeface="Arial" charset="0"/>
        </a:defRPr>
      </a:lvl3pPr>
      <a:lvl4pPr algn="l" rtl="0" eaLnBrk="1" fontAlgn="base" hangingPunct="1">
        <a:spcBef>
          <a:spcPct val="0"/>
        </a:spcBef>
        <a:spcAft>
          <a:spcPct val="0"/>
        </a:spcAft>
        <a:defRPr sz="2000" b="1">
          <a:solidFill>
            <a:srgbClr val="000000"/>
          </a:solidFill>
          <a:latin typeface="Arial" charset="0"/>
        </a:defRPr>
      </a:lvl4pPr>
      <a:lvl5pPr algn="l" rtl="0" eaLnBrk="1" fontAlgn="base" hangingPunct="1">
        <a:spcBef>
          <a:spcPct val="0"/>
        </a:spcBef>
        <a:spcAft>
          <a:spcPct val="0"/>
        </a:spcAft>
        <a:defRPr sz="2000" b="1">
          <a:solidFill>
            <a:srgbClr val="000000"/>
          </a:solidFill>
          <a:latin typeface="Arial" charset="0"/>
        </a:defRPr>
      </a:lvl5pPr>
      <a:lvl6pPr marL="457200" algn="l" rtl="0" eaLnBrk="1" fontAlgn="base" hangingPunct="1">
        <a:spcBef>
          <a:spcPct val="0"/>
        </a:spcBef>
        <a:spcAft>
          <a:spcPct val="0"/>
        </a:spcAft>
        <a:defRPr sz="2000" b="1">
          <a:solidFill>
            <a:srgbClr val="000000"/>
          </a:solidFill>
          <a:latin typeface="Arial" charset="0"/>
        </a:defRPr>
      </a:lvl6pPr>
      <a:lvl7pPr marL="914400" algn="l" rtl="0" eaLnBrk="1" fontAlgn="base" hangingPunct="1">
        <a:spcBef>
          <a:spcPct val="0"/>
        </a:spcBef>
        <a:spcAft>
          <a:spcPct val="0"/>
        </a:spcAft>
        <a:defRPr sz="2000" b="1">
          <a:solidFill>
            <a:srgbClr val="000000"/>
          </a:solidFill>
          <a:latin typeface="Arial" charset="0"/>
        </a:defRPr>
      </a:lvl7pPr>
      <a:lvl8pPr marL="1371600" algn="l" rtl="0" eaLnBrk="1" fontAlgn="base" hangingPunct="1">
        <a:spcBef>
          <a:spcPct val="0"/>
        </a:spcBef>
        <a:spcAft>
          <a:spcPct val="0"/>
        </a:spcAft>
        <a:defRPr sz="2000" b="1">
          <a:solidFill>
            <a:srgbClr val="000000"/>
          </a:solidFill>
          <a:latin typeface="Arial" charset="0"/>
        </a:defRPr>
      </a:lvl8pPr>
      <a:lvl9pPr marL="1828800" algn="l" rtl="0" eaLnBrk="1" fontAlgn="base" hangingPunct="1">
        <a:spcBef>
          <a:spcPct val="0"/>
        </a:spcBef>
        <a:spcAft>
          <a:spcPct val="0"/>
        </a:spcAft>
        <a:defRPr sz="2000" b="1">
          <a:solidFill>
            <a:srgbClr val="000000"/>
          </a:solidFill>
          <a:latin typeface="Arial" charset="0"/>
        </a:defRPr>
      </a:lvl9pPr>
    </p:titleStyle>
    <p:bodyStyle>
      <a:lvl1pPr marL="274638" indent="-274638" algn="l" rtl="0" eaLnBrk="1" fontAlgn="base" hangingPunct="1">
        <a:spcBef>
          <a:spcPct val="20000"/>
        </a:spcBef>
        <a:spcAft>
          <a:spcPct val="0"/>
        </a:spcAft>
        <a:buSzPct val="70000"/>
        <a:buFontTx/>
        <a:buBlip>
          <a:blip r:embed="rId19"/>
        </a:buBlip>
        <a:defRPr sz="1800" b="0" i="0" spc="10">
          <a:solidFill>
            <a:srgbClr val="53504F"/>
          </a:solidFill>
          <a:latin typeface="+mn-lt"/>
          <a:ea typeface="Roboto" charset="0"/>
          <a:cs typeface="Roboto" charset="0"/>
        </a:defRPr>
      </a:lvl1pPr>
      <a:lvl2pPr marL="719138" indent="-261938" algn="l" rtl="0" eaLnBrk="1" fontAlgn="base" hangingPunct="1">
        <a:spcBef>
          <a:spcPct val="20000"/>
        </a:spcBef>
        <a:spcAft>
          <a:spcPct val="0"/>
        </a:spcAft>
        <a:buSzPct val="110000"/>
        <a:buFontTx/>
        <a:buBlip>
          <a:blip r:embed="rId20"/>
        </a:buBlip>
        <a:defRPr sz="1600" b="0" i="0" spc="10">
          <a:solidFill>
            <a:srgbClr val="53504F"/>
          </a:solidFill>
          <a:latin typeface="+mj-lt"/>
          <a:ea typeface="Roboto" charset="0"/>
          <a:cs typeface="Roboto" charset="0"/>
        </a:defRPr>
      </a:lvl2pPr>
      <a:lvl3pPr marL="1143000" indent="-228600" algn="l" rtl="0" eaLnBrk="1" fontAlgn="base" hangingPunct="1">
        <a:spcBef>
          <a:spcPct val="20000"/>
        </a:spcBef>
        <a:spcAft>
          <a:spcPct val="0"/>
        </a:spcAft>
        <a:buSzPct val="110000"/>
        <a:buFontTx/>
        <a:buBlip>
          <a:blip r:embed="rId21"/>
        </a:buBlip>
        <a:defRPr sz="1400" b="0" i="0" spc="10">
          <a:solidFill>
            <a:srgbClr val="53504F"/>
          </a:solidFill>
          <a:latin typeface="+mn-lt"/>
          <a:ea typeface="Roboto" charset="0"/>
          <a:cs typeface="Roboto" charset="0"/>
        </a:defRPr>
      </a:lvl3pPr>
      <a:lvl4pPr marL="1346200" indent="-187325" algn="l" rtl="0" eaLnBrk="1" fontAlgn="base" hangingPunct="1">
        <a:lnSpc>
          <a:spcPct val="95000"/>
        </a:lnSpc>
        <a:spcBef>
          <a:spcPct val="20000"/>
        </a:spcBef>
        <a:spcAft>
          <a:spcPct val="20000"/>
        </a:spcAft>
        <a:buBlip>
          <a:blip r:embed="rId22"/>
        </a:buBlip>
        <a:defRPr>
          <a:solidFill>
            <a:schemeClr val="tx1"/>
          </a:solidFill>
          <a:latin typeface="+mn-lt"/>
        </a:defRPr>
      </a:lvl4pPr>
      <a:lvl5pPr marL="1708150" indent="-182563" algn="l" rtl="0" eaLnBrk="1" fontAlgn="base" hangingPunct="1">
        <a:lnSpc>
          <a:spcPct val="95000"/>
        </a:lnSpc>
        <a:spcBef>
          <a:spcPct val="20000"/>
        </a:spcBef>
        <a:spcAft>
          <a:spcPct val="20000"/>
        </a:spcAft>
        <a:buBlip>
          <a:blip r:embed="rId22"/>
        </a:buBlip>
        <a:defRPr>
          <a:solidFill>
            <a:schemeClr val="tx1"/>
          </a:solidFill>
          <a:latin typeface="+mn-lt"/>
        </a:defRPr>
      </a:lvl5pPr>
      <a:lvl6pPr marL="2165350" indent="-182563" algn="l" rtl="0" eaLnBrk="1" fontAlgn="base" hangingPunct="1">
        <a:lnSpc>
          <a:spcPct val="95000"/>
        </a:lnSpc>
        <a:spcBef>
          <a:spcPct val="20000"/>
        </a:spcBef>
        <a:spcAft>
          <a:spcPct val="20000"/>
        </a:spcAft>
        <a:buBlip>
          <a:blip r:embed="rId22"/>
        </a:buBlip>
        <a:defRPr>
          <a:solidFill>
            <a:schemeClr val="tx1"/>
          </a:solidFill>
          <a:latin typeface="+mn-lt"/>
        </a:defRPr>
      </a:lvl6pPr>
      <a:lvl7pPr marL="2622550" indent="-182563" algn="l" rtl="0" eaLnBrk="1" fontAlgn="base" hangingPunct="1">
        <a:lnSpc>
          <a:spcPct val="95000"/>
        </a:lnSpc>
        <a:spcBef>
          <a:spcPct val="20000"/>
        </a:spcBef>
        <a:spcAft>
          <a:spcPct val="20000"/>
        </a:spcAft>
        <a:buBlip>
          <a:blip r:embed="rId22"/>
        </a:buBlip>
        <a:defRPr>
          <a:solidFill>
            <a:schemeClr val="tx1"/>
          </a:solidFill>
          <a:latin typeface="+mn-lt"/>
        </a:defRPr>
      </a:lvl7pPr>
      <a:lvl8pPr marL="3079750" indent="-182563" algn="l" rtl="0" eaLnBrk="1" fontAlgn="base" hangingPunct="1">
        <a:lnSpc>
          <a:spcPct val="95000"/>
        </a:lnSpc>
        <a:spcBef>
          <a:spcPct val="20000"/>
        </a:spcBef>
        <a:spcAft>
          <a:spcPct val="20000"/>
        </a:spcAft>
        <a:buBlip>
          <a:blip r:embed="rId22"/>
        </a:buBlip>
        <a:defRPr>
          <a:solidFill>
            <a:schemeClr val="tx1"/>
          </a:solidFill>
          <a:latin typeface="+mn-lt"/>
        </a:defRPr>
      </a:lvl8pPr>
      <a:lvl9pPr marL="3536950" indent="-182563" algn="l" rtl="0" eaLnBrk="1" fontAlgn="base" hangingPunct="1">
        <a:lnSpc>
          <a:spcPct val="95000"/>
        </a:lnSpc>
        <a:spcBef>
          <a:spcPct val="20000"/>
        </a:spcBef>
        <a:spcAft>
          <a:spcPct val="20000"/>
        </a:spcAft>
        <a:buBlip>
          <a:blip r:embed="rId22"/>
        </a:buBlip>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168" userDrawn="1">
          <p15:clr>
            <a:srgbClr val="F26B43"/>
          </p15:clr>
        </p15:guide>
        <p15:guide id="2" pos="385" userDrawn="1">
          <p15:clr>
            <a:srgbClr val="F26B43"/>
          </p15:clr>
        </p15:guide>
        <p15:guide id="3" pos="5573" userDrawn="1">
          <p15:clr>
            <a:srgbClr val="F26B43"/>
          </p15:clr>
        </p15:guide>
        <p15:guide id="4" orient="horz" pos="394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tags" Target="../tags/tag18.xml"/><Relationship Id="rId18" Type="http://schemas.openxmlformats.org/officeDocument/2006/relationships/image" Target="../media/image28.png"/><Relationship Id="rId3" Type="http://schemas.openxmlformats.org/officeDocument/2006/relationships/tags" Target="../tags/tag8.xml"/><Relationship Id="rId7" Type="http://schemas.openxmlformats.org/officeDocument/2006/relationships/tags" Target="../tags/tag12.xml"/><Relationship Id="rId12" Type="http://schemas.openxmlformats.org/officeDocument/2006/relationships/tags" Target="../tags/tag17.xml"/><Relationship Id="rId17" Type="http://schemas.openxmlformats.org/officeDocument/2006/relationships/image" Target="../media/image27.png"/><Relationship Id="rId2" Type="http://schemas.openxmlformats.org/officeDocument/2006/relationships/tags" Target="../tags/tag7.xml"/><Relationship Id="rId16" Type="http://schemas.openxmlformats.org/officeDocument/2006/relationships/slideLayout" Target="../slideLayouts/slideLayout3.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tags" Target="../tags/tag16.xml"/><Relationship Id="rId5" Type="http://schemas.openxmlformats.org/officeDocument/2006/relationships/tags" Target="../tags/tag10.xml"/><Relationship Id="rId15" Type="http://schemas.openxmlformats.org/officeDocument/2006/relationships/tags" Target="../tags/tag20.xml"/><Relationship Id="rId10" Type="http://schemas.openxmlformats.org/officeDocument/2006/relationships/tags" Target="../tags/tag15.xml"/><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tags" Target="../tags/tag19.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osce.org/ukraine-smm/122620?download=true" TargetMode="Externa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www.bma.gov.md/en" TargetMode="External"/><Relationship Id="rId13" Type="http://schemas.openxmlformats.org/officeDocument/2006/relationships/hyperlink" Target="http://migration.uz/ru/" TargetMode="External"/><Relationship Id="rId3" Type="http://schemas.openxmlformats.org/officeDocument/2006/relationships/hyperlink" Target="https://migration.gov.az/press/statistics" TargetMode="External"/><Relationship Id="rId7" Type="http://schemas.openxmlformats.org/officeDocument/2006/relationships/hyperlink" Target="http://ssm.gov.kg/" TargetMode="External"/><Relationship Id="rId12" Type="http://schemas.openxmlformats.org/officeDocument/2006/relationships/hyperlink" Target="https://dmsu.gov.ua/" TargetMode="External"/><Relationship Id="rId2" Type="http://schemas.openxmlformats.org/officeDocument/2006/relationships/hyperlink" Target="http://www.smsmta.am/" TargetMode="External"/><Relationship Id="rId1" Type="http://schemas.openxmlformats.org/officeDocument/2006/relationships/slideLayout" Target="../slideLayouts/slideLayout3.xml"/><Relationship Id="rId6" Type="http://schemas.openxmlformats.org/officeDocument/2006/relationships/hyperlink" Target="http://mvd.gov.kz/portal/page/portal/mvd/MVD/mvd_nav_main1/Comitet_dep/migration_service_committee" TargetMode="External"/><Relationship Id="rId11" Type="http://schemas.openxmlformats.org/officeDocument/2006/relationships/hyperlink" Target="http://migration.gov.tm/ru/" TargetMode="External"/><Relationship Id="rId5" Type="http://schemas.openxmlformats.org/officeDocument/2006/relationships/hyperlink" Target="http://migration.commission.ge/" TargetMode="External"/><Relationship Id="rId10" Type="http://schemas.openxmlformats.org/officeDocument/2006/relationships/hyperlink" Target="http://migration.scorpion.tj/ru/" TargetMode="External"/><Relationship Id="rId4" Type="http://schemas.openxmlformats.org/officeDocument/2006/relationships/hyperlink" Target="http://mvd.gov.by/ru/main.aspx?guid=1731" TargetMode="External"/><Relationship Id="rId9" Type="http://schemas.openxmlformats.org/officeDocument/2006/relationships/hyperlink" Target="https://&#1084;&#1074;&#1076;.&#1088;&#1092;/mvd/structure1/Glavnie_upravlenija/guvm"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s://migrationdataportal.org/"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hyperlink" Target="mailto:violeta.wagner@icmpd.org"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12.png"/><Relationship Id="rId16" Type="http://schemas.openxmlformats.org/officeDocument/2006/relationships/image" Target="../media/image26.png"/><Relationship Id="rId1" Type="http://schemas.openxmlformats.org/officeDocument/2006/relationships/slideLayout" Target="../slideLayouts/slideLayout3.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 Id="rId14" Type="http://schemas.openxmlformats.org/officeDocument/2006/relationships/image" Target="../media/image2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ctrTitle"/>
          </p:nvPr>
        </p:nvSpPr>
        <p:spPr/>
        <p:txBody>
          <a:bodyPr/>
          <a:lstStyle/>
          <a:p>
            <a:pPr eaLnBrk="1" hangingPunct="1"/>
            <a:r>
              <a:rPr lang="en-GB" dirty="0" smtClean="0">
                <a:latin typeface="+mj-lt"/>
              </a:rPr>
              <a:t/>
            </a:r>
            <a:br>
              <a:rPr lang="en-GB" dirty="0" smtClean="0">
                <a:latin typeface="+mj-lt"/>
              </a:rPr>
            </a:br>
            <a:r>
              <a:rPr lang="en-GB" dirty="0" smtClean="0">
                <a:latin typeface="+mj-lt"/>
              </a:rPr>
              <a:t>Migrants, Refugees, IDPs in the </a:t>
            </a:r>
            <a:br>
              <a:rPr lang="en-GB" dirty="0" smtClean="0">
                <a:latin typeface="+mj-lt"/>
              </a:rPr>
            </a:br>
            <a:r>
              <a:rPr lang="en-GB" dirty="0" smtClean="0">
                <a:latin typeface="+mj-lt"/>
              </a:rPr>
              <a:t>Eastern Europe and Central Asia region</a:t>
            </a:r>
          </a:p>
        </p:txBody>
      </p:sp>
      <p:sp>
        <p:nvSpPr>
          <p:cNvPr id="3074" name="Rectangle 3"/>
          <p:cNvSpPr>
            <a:spLocks noGrp="1" noChangeArrowheads="1"/>
          </p:cNvSpPr>
          <p:nvPr>
            <p:ph type="subTitle" idx="1"/>
          </p:nvPr>
        </p:nvSpPr>
        <p:spPr/>
        <p:txBody>
          <a:bodyPr/>
          <a:lstStyle/>
          <a:p>
            <a:r>
              <a:rPr lang="en-GB" sz="1800" dirty="0" smtClean="0">
                <a:latin typeface="+mn-lt"/>
              </a:rPr>
              <a:t>Violeta Wagner, Senior Project Manager</a:t>
            </a:r>
          </a:p>
          <a:p>
            <a:endParaRPr lang="en-GB" dirty="0" smtClean="0"/>
          </a:p>
        </p:txBody>
      </p:sp>
    </p:spTree>
    <p:extLst>
      <p:ext uri="{BB962C8B-B14F-4D97-AF65-F5344CB8AC3E}">
        <p14:creationId xmlns:p14="http://schemas.microsoft.com/office/powerpoint/2010/main" val="150496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1B. Council of Europe Migration Framework (</a:t>
            </a:r>
            <a:r>
              <a:rPr lang="ru-RU" dirty="0" smtClean="0"/>
              <a:t>О</a:t>
            </a:r>
            <a:r>
              <a:rPr lang="en-GB" dirty="0" err="1" smtClean="0"/>
              <a:t>verview</a:t>
            </a:r>
            <a:r>
              <a:rPr lang="en-GB" dirty="0" smtClean="0"/>
              <a:t>)</a:t>
            </a:r>
            <a:endParaRPr lang="en-GB" dirty="0"/>
          </a:p>
        </p:txBody>
      </p:sp>
      <p:sp>
        <p:nvSpPr>
          <p:cNvPr id="3" name="Content Placeholder 2"/>
          <p:cNvSpPr>
            <a:spLocks noGrp="1"/>
          </p:cNvSpPr>
          <p:nvPr>
            <p:ph idx="1"/>
          </p:nvPr>
        </p:nvSpPr>
        <p:spPr>
          <a:xfrm>
            <a:off x="521548" y="1772816"/>
            <a:ext cx="8514947" cy="4427389"/>
          </a:xfrm>
        </p:spPr>
        <p:txBody>
          <a:bodyPr/>
          <a:lstStyle/>
          <a:p>
            <a:r>
              <a:rPr lang="en-GB" sz="2400" b="1" dirty="0" smtClean="0"/>
              <a:t>1950 European Convention on Human Rights:</a:t>
            </a:r>
          </a:p>
          <a:p>
            <a:pPr marL="285750" indent="-285750">
              <a:buFontTx/>
              <a:buChar char="-"/>
            </a:pPr>
            <a:r>
              <a:rPr lang="en-GB" sz="2300" dirty="0" smtClean="0"/>
              <a:t>Non-</a:t>
            </a:r>
            <a:r>
              <a:rPr lang="en-GB" sz="2300" dirty="0" err="1" smtClean="0"/>
              <a:t>refoulement</a:t>
            </a:r>
            <a:r>
              <a:rPr lang="en-GB" sz="2300" dirty="0" smtClean="0"/>
              <a:t> (Article 3)</a:t>
            </a:r>
          </a:p>
          <a:p>
            <a:pPr marL="285750" indent="-285750">
              <a:buFontTx/>
              <a:buChar char="-"/>
            </a:pPr>
            <a:r>
              <a:rPr lang="en-GB" sz="2300" dirty="0" smtClean="0"/>
              <a:t>Detention, including for immigration purposes (Article 5);</a:t>
            </a:r>
          </a:p>
          <a:p>
            <a:pPr marL="285750" indent="-285750">
              <a:buFontTx/>
              <a:buChar char="-"/>
            </a:pPr>
            <a:r>
              <a:rPr lang="en-GB" sz="2300" dirty="0" smtClean="0"/>
              <a:t>Right to respect for family and private life (Article 8);</a:t>
            </a:r>
          </a:p>
          <a:p>
            <a:pPr marL="285750" indent="-285750">
              <a:buFontTx/>
              <a:buChar char="-"/>
            </a:pPr>
            <a:r>
              <a:rPr lang="en-GB" sz="2300" dirty="0" smtClean="0"/>
              <a:t>Procedures related to expulsion (Article 4 of protocol 4);</a:t>
            </a:r>
          </a:p>
          <a:p>
            <a:pPr marL="285750" indent="-285750">
              <a:buFontTx/>
              <a:buChar char="-"/>
            </a:pPr>
            <a:r>
              <a:rPr lang="en-GB" sz="2300" dirty="0" smtClean="0"/>
              <a:t>Equality and non-discrimination (Article 14, Article 1 of the protocol 12), etc.</a:t>
            </a:r>
          </a:p>
          <a:p>
            <a:r>
              <a:rPr lang="en-GB" sz="2400" b="1" dirty="0" smtClean="0"/>
              <a:t>1977 Convention </a:t>
            </a:r>
            <a:r>
              <a:rPr lang="en-GB" sz="2400" b="1" dirty="0"/>
              <a:t>on the Legal Status of Migrant Workers </a:t>
            </a:r>
            <a:r>
              <a:rPr lang="en-GB" sz="2400" dirty="0" smtClean="0"/>
              <a:t>(rights </a:t>
            </a:r>
            <a:r>
              <a:rPr lang="en-GB" sz="2400" dirty="0"/>
              <a:t>of migrant workers and their family members, </a:t>
            </a:r>
            <a:r>
              <a:rPr lang="en-GB" sz="2400" dirty="0" smtClean="0"/>
              <a:t>social </a:t>
            </a:r>
            <a:r>
              <a:rPr lang="en-GB" sz="2400" dirty="0"/>
              <a:t>advancement and </a:t>
            </a:r>
            <a:r>
              <a:rPr lang="en-GB" sz="2400" dirty="0" smtClean="0"/>
              <a:t>well-being)</a:t>
            </a:r>
          </a:p>
          <a:p>
            <a:r>
              <a:rPr lang="en-GB" sz="2400" b="1" dirty="0" err="1" smtClean="0"/>
              <a:t>CoE</a:t>
            </a:r>
            <a:r>
              <a:rPr lang="en-GB" sz="2400" b="1" dirty="0" smtClean="0"/>
              <a:t>, Cabinet of Ministers and Parliamentary Assembly  </a:t>
            </a:r>
            <a:r>
              <a:rPr lang="en-GB" sz="2400" dirty="0" smtClean="0"/>
              <a:t>recommendations, etc.</a:t>
            </a:r>
            <a:r>
              <a:rPr lang="en-GB" sz="2400" dirty="0"/>
              <a:t> </a:t>
            </a:r>
            <a:endParaRPr lang="en-GB" sz="2400" dirty="0" smtClean="0"/>
          </a:p>
          <a:p>
            <a:pPr marL="285750" indent="-285750">
              <a:buFontTx/>
              <a:buChar char="-"/>
            </a:pPr>
            <a:endParaRPr lang="en-GB" sz="2400" dirty="0" smtClean="0"/>
          </a:p>
          <a:p>
            <a:pPr marL="285750" indent="-285750">
              <a:buFontTx/>
              <a:buChar char="-"/>
            </a:pPr>
            <a:endParaRPr lang="en-GB" sz="2400" dirty="0" smtClean="0"/>
          </a:p>
          <a:p>
            <a:endParaRPr lang="en-GB" sz="2400" dirty="0"/>
          </a:p>
        </p:txBody>
      </p:sp>
    </p:spTree>
    <p:extLst>
      <p:ext uri="{BB962C8B-B14F-4D97-AF65-F5344CB8AC3E}">
        <p14:creationId xmlns:p14="http://schemas.microsoft.com/office/powerpoint/2010/main" val="3820685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1C. CIS Framework on Migration (Overview)</a:t>
            </a:r>
            <a:endParaRPr lang="en-GB" dirty="0"/>
          </a:p>
        </p:txBody>
      </p:sp>
      <p:sp>
        <p:nvSpPr>
          <p:cNvPr id="3" name="Content Placeholder 2"/>
          <p:cNvSpPr>
            <a:spLocks noGrp="1"/>
          </p:cNvSpPr>
          <p:nvPr>
            <p:ph idx="1"/>
          </p:nvPr>
        </p:nvSpPr>
        <p:spPr/>
        <p:txBody>
          <a:bodyPr/>
          <a:lstStyle/>
          <a:p>
            <a:pPr marL="285750" indent="-285750">
              <a:buFontTx/>
              <a:buChar char="-"/>
            </a:pPr>
            <a:r>
              <a:rPr lang="en-GB" sz="2000" b="1" dirty="0" smtClean="0"/>
              <a:t>1991 Agreement </a:t>
            </a:r>
            <a:r>
              <a:rPr lang="en-GB" sz="2000" b="1" dirty="0"/>
              <a:t>on Creation of </a:t>
            </a:r>
            <a:r>
              <a:rPr lang="en-GB" sz="2000" b="1" dirty="0" smtClean="0"/>
              <a:t>CIS</a:t>
            </a:r>
            <a:r>
              <a:rPr lang="en-GB" sz="2000" dirty="0" smtClean="0"/>
              <a:t>:</a:t>
            </a:r>
          </a:p>
          <a:p>
            <a:pPr marL="1004888" lvl="1" indent="-285750">
              <a:buFontTx/>
              <a:buChar char="-"/>
            </a:pPr>
            <a:r>
              <a:rPr lang="en-GB" sz="2000" dirty="0" smtClean="0"/>
              <a:t>Article 5: "</a:t>
            </a:r>
            <a:r>
              <a:rPr lang="en-GB" sz="2000" dirty="0"/>
              <a:t>open borders and freedom of </a:t>
            </a:r>
            <a:r>
              <a:rPr lang="en-GB" sz="2000" dirty="0" smtClean="0"/>
              <a:t>movement”; </a:t>
            </a:r>
          </a:p>
          <a:p>
            <a:pPr marL="1004888" lvl="1" indent="-285750">
              <a:buFontTx/>
              <a:buChar char="-"/>
            </a:pPr>
            <a:r>
              <a:rPr lang="en-GB" sz="2000" dirty="0" smtClean="0"/>
              <a:t>Article 7: "migration </a:t>
            </a:r>
            <a:r>
              <a:rPr lang="en-GB" sz="2000" dirty="0"/>
              <a:t>policy issues lie in spheres of joint activity of the Member </a:t>
            </a:r>
            <a:r>
              <a:rPr lang="en-GB" sz="2000" dirty="0" smtClean="0"/>
              <a:t>States”</a:t>
            </a:r>
            <a:endParaRPr lang="en-GB" sz="2000" dirty="0"/>
          </a:p>
          <a:p>
            <a:pPr marL="285750" indent="-285750">
              <a:buFontTx/>
              <a:buChar char="-"/>
            </a:pPr>
            <a:r>
              <a:rPr lang="en-GB" sz="2000" b="1" dirty="0" smtClean="0"/>
              <a:t>1992 Bishkek </a:t>
            </a:r>
            <a:r>
              <a:rPr lang="en-GB" sz="2000" b="1" dirty="0"/>
              <a:t>Agreement on Free Movement of Citizens of CIS </a:t>
            </a:r>
            <a:r>
              <a:rPr lang="en-GB" sz="2000" b="1" dirty="0" smtClean="0"/>
              <a:t>States</a:t>
            </a:r>
          </a:p>
          <a:p>
            <a:pPr marL="285750" indent="-285750">
              <a:buFontTx/>
              <a:buChar char="-"/>
            </a:pPr>
            <a:r>
              <a:rPr lang="en-GB" sz="2000" b="1" dirty="0"/>
              <a:t>1994 The Agreement on Co-operation in the Field of Labour Migration and Social Protection of Migrant </a:t>
            </a:r>
            <a:r>
              <a:rPr lang="en-GB" sz="2000" b="1" dirty="0" smtClean="0"/>
              <a:t>Workers </a:t>
            </a:r>
            <a:r>
              <a:rPr lang="en-GB" sz="2000" dirty="0" smtClean="0"/>
              <a:t>(based on ILO principles, implementation through bilateral agreements)</a:t>
            </a:r>
          </a:p>
          <a:p>
            <a:pPr marL="285750" indent="-285750">
              <a:buFontTx/>
              <a:buChar char="-"/>
            </a:pPr>
            <a:r>
              <a:rPr lang="en-GB" sz="2000" b="1" dirty="0" smtClean="0"/>
              <a:t>1995 CIS Human Rights Convention </a:t>
            </a:r>
            <a:r>
              <a:rPr lang="en-GB" sz="2000" dirty="0" smtClean="0"/>
              <a:t>(similar to ECHR): non-</a:t>
            </a:r>
            <a:r>
              <a:rPr lang="en-GB" sz="2000" dirty="0" err="1" smtClean="0"/>
              <a:t>refoulement</a:t>
            </a:r>
            <a:r>
              <a:rPr lang="en-GB" sz="2000" dirty="0" smtClean="0"/>
              <a:t>, detention grounds, prohibition of collective expulsion, etc.</a:t>
            </a:r>
          </a:p>
          <a:p>
            <a:pPr marL="285750" indent="-285750">
              <a:buFontTx/>
              <a:buChar char="-"/>
            </a:pPr>
            <a:r>
              <a:rPr lang="en-GB" sz="2000" b="1" dirty="0"/>
              <a:t>1998 The Agreement on Co-operation between Member States of the </a:t>
            </a:r>
            <a:r>
              <a:rPr lang="en-GB" sz="2000" b="1" dirty="0" smtClean="0"/>
              <a:t>CIS in </a:t>
            </a:r>
            <a:r>
              <a:rPr lang="en-GB" sz="2000" b="1" dirty="0"/>
              <a:t>Combating Illegal Migration</a:t>
            </a:r>
          </a:p>
        </p:txBody>
      </p:sp>
    </p:spTree>
    <p:extLst>
      <p:ext uri="{BB962C8B-B14F-4D97-AF65-F5344CB8AC3E}">
        <p14:creationId xmlns:p14="http://schemas.microsoft.com/office/powerpoint/2010/main" val="20251942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1D. EU Framework on Migration</a:t>
            </a:r>
            <a:r>
              <a:rPr lang="ru-RU" dirty="0" smtClean="0"/>
              <a:t> (</a:t>
            </a:r>
            <a:r>
              <a:rPr lang="en-US" dirty="0" smtClean="0"/>
              <a:t>Overview)</a:t>
            </a:r>
            <a:endParaRPr lang="en-GB" dirty="0"/>
          </a:p>
        </p:txBody>
      </p:sp>
      <p:sp>
        <p:nvSpPr>
          <p:cNvPr id="3" name="Content Placeholder 2"/>
          <p:cNvSpPr>
            <a:spLocks noGrp="1"/>
          </p:cNvSpPr>
          <p:nvPr>
            <p:ph idx="1"/>
          </p:nvPr>
        </p:nvSpPr>
        <p:spPr/>
        <p:txBody>
          <a:bodyPr/>
          <a:lstStyle/>
          <a:p>
            <a:pPr marL="285750" indent="-285750">
              <a:buFontTx/>
              <a:buChar char="-"/>
            </a:pPr>
            <a:endParaRPr lang="en-GB" sz="2400" dirty="0" smtClean="0"/>
          </a:p>
          <a:p>
            <a:pPr marL="285750" indent="-285750">
              <a:buFontTx/>
              <a:buChar char="-"/>
            </a:pPr>
            <a:r>
              <a:rPr lang="en-GB" sz="2400" dirty="0" smtClean="0"/>
              <a:t>EU </a:t>
            </a:r>
            <a:r>
              <a:rPr lang="en-GB" sz="2400" b="1" dirty="0" smtClean="0"/>
              <a:t>Fundamental Rights </a:t>
            </a:r>
            <a:r>
              <a:rPr lang="en-GB" sz="2400" dirty="0" smtClean="0"/>
              <a:t>Charter</a:t>
            </a:r>
          </a:p>
          <a:p>
            <a:pPr marL="285750" indent="-285750">
              <a:buFontTx/>
              <a:buChar char="-"/>
            </a:pPr>
            <a:r>
              <a:rPr lang="en-GB" sz="2400" b="1" dirty="0" smtClean="0"/>
              <a:t>Schengen agreements and visa code </a:t>
            </a:r>
            <a:r>
              <a:rPr lang="en-GB" sz="2400" dirty="0" smtClean="0"/>
              <a:t>(including EaP countries – Georgia, Moldova, Ukraine)</a:t>
            </a:r>
          </a:p>
          <a:p>
            <a:pPr marL="285750" indent="-285750">
              <a:buFontTx/>
              <a:buChar char="-"/>
            </a:pPr>
            <a:r>
              <a:rPr lang="en-GB" sz="2400" b="1" dirty="0" smtClean="0"/>
              <a:t>Common European Asylum System </a:t>
            </a:r>
            <a:r>
              <a:rPr lang="en-GB" sz="2400" dirty="0" smtClean="0"/>
              <a:t>(CEAS): reception, recognition, procedures, solidarity sharing (Dublin and EURODAC)</a:t>
            </a:r>
          </a:p>
          <a:p>
            <a:pPr marL="285750" indent="-285750">
              <a:buFontTx/>
              <a:buChar char="-"/>
            </a:pPr>
            <a:r>
              <a:rPr lang="en-GB" sz="2400" b="1" dirty="0" smtClean="0"/>
              <a:t>Return </a:t>
            </a:r>
            <a:r>
              <a:rPr lang="en-GB" sz="2400" dirty="0" smtClean="0"/>
              <a:t>directive</a:t>
            </a:r>
          </a:p>
          <a:p>
            <a:pPr marL="285750" indent="-285750">
              <a:buFontTx/>
              <a:buChar char="-"/>
            </a:pPr>
            <a:r>
              <a:rPr lang="en-GB" sz="2400" b="1" dirty="0" smtClean="0"/>
              <a:t>Legal migration</a:t>
            </a:r>
            <a:r>
              <a:rPr lang="en-GB" sz="2400" dirty="0" smtClean="0"/>
              <a:t>: family reunification, “blue card” directive (highly skilled), researchers directive </a:t>
            </a:r>
            <a:endParaRPr lang="en-GB" sz="2400" dirty="0"/>
          </a:p>
        </p:txBody>
      </p:sp>
    </p:spTree>
    <p:extLst>
      <p:ext uri="{BB962C8B-B14F-4D97-AF65-F5344CB8AC3E}">
        <p14:creationId xmlns:p14="http://schemas.microsoft.com/office/powerpoint/2010/main" val="1486915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Migration Management in EECA region</a:t>
            </a:r>
            <a:endParaRPr lang="en-GB" dirty="0"/>
          </a:p>
        </p:txBody>
      </p:sp>
      <p:sp>
        <p:nvSpPr>
          <p:cNvPr id="3" name="Content Placeholder 2"/>
          <p:cNvSpPr>
            <a:spLocks noGrp="1"/>
          </p:cNvSpPr>
          <p:nvPr>
            <p:ph idx="1"/>
          </p:nvPr>
        </p:nvSpPr>
        <p:spPr/>
        <p:txBody>
          <a:bodyPr/>
          <a:lstStyle/>
          <a:p>
            <a:r>
              <a:rPr lang="en-GB" b="1" dirty="0" smtClean="0"/>
              <a:t>Migration Services (Departments, </a:t>
            </a:r>
            <a:r>
              <a:rPr lang="en-GB" b="1" dirty="0" err="1" smtClean="0"/>
              <a:t>etc</a:t>
            </a:r>
            <a:r>
              <a:rPr lang="en-GB" b="1" dirty="0" smtClean="0"/>
              <a:t>) as main coordinating body</a:t>
            </a:r>
            <a:r>
              <a:rPr lang="en-GB" dirty="0" smtClean="0"/>
              <a:t>:</a:t>
            </a:r>
          </a:p>
          <a:p>
            <a:pPr marL="1004888" lvl="1" indent="-285750">
              <a:buFontTx/>
              <a:buChar char="-"/>
            </a:pPr>
            <a:r>
              <a:rPr lang="en-GB" sz="1800" dirty="0" smtClean="0"/>
              <a:t>One single body responsible for a broad spectrum of migration issues – residence, naturalisation, asylum and protection, expulsion, </a:t>
            </a:r>
            <a:r>
              <a:rPr lang="en-GB" sz="1800" dirty="0" err="1" smtClean="0"/>
              <a:t>etc</a:t>
            </a:r>
            <a:r>
              <a:rPr lang="en-GB" sz="1800" dirty="0" smtClean="0"/>
              <a:t>;</a:t>
            </a:r>
          </a:p>
          <a:p>
            <a:pPr marL="1004888" lvl="1" indent="-285750">
              <a:buFontTx/>
              <a:buChar char="-"/>
            </a:pPr>
            <a:r>
              <a:rPr lang="en-GB" sz="1800" dirty="0" smtClean="0"/>
              <a:t>Regional offices;</a:t>
            </a:r>
          </a:p>
          <a:p>
            <a:pPr marL="1004888" lvl="1" indent="-285750">
              <a:buFontTx/>
              <a:buChar char="-"/>
            </a:pPr>
            <a:r>
              <a:rPr lang="en-GB" sz="1800" dirty="0" smtClean="0"/>
              <a:t>However, normally – protection of borders and visa issues are managed separately (Border service and MFA respectively);</a:t>
            </a:r>
          </a:p>
          <a:p>
            <a:pPr marL="1004888" lvl="1" indent="-285750">
              <a:buFontTx/>
              <a:buChar char="-"/>
            </a:pPr>
            <a:r>
              <a:rPr lang="en-GB" sz="1800" b="1" dirty="0" smtClean="0"/>
              <a:t>Examples: </a:t>
            </a:r>
            <a:r>
              <a:rPr lang="en-GB" sz="1800" dirty="0" smtClean="0"/>
              <a:t>Moldova, Lithuania, Ukraine, Latvia, Estonia, Russian Federation, Belarus, etc.</a:t>
            </a:r>
            <a:endParaRPr lang="en-GB" sz="1800" b="1" dirty="0" smtClean="0"/>
          </a:p>
          <a:p>
            <a:r>
              <a:rPr lang="en-GB" b="1" dirty="0" smtClean="0"/>
              <a:t>Coordinated management:</a:t>
            </a:r>
          </a:p>
          <a:p>
            <a:pPr marL="982663" indent="-263525">
              <a:buFontTx/>
              <a:buChar char="-"/>
            </a:pPr>
            <a:r>
              <a:rPr lang="en-GB" dirty="0" smtClean="0"/>
              <a:t>Different institutions (ministries) are responsible for specific issues of migration: residence, citizenship, border management, visa, asylum, expulsion, etc</a:t>
            </a:r>
            <a:r>
              <a:rPr lang="en-GB" dirty="0"/>
              <a:t>.</a:t>
            </a:r>
            <a:endParaRPr lang="en-GB" dirty="0" smtClean="0"/>
          </a:p>
          <a:p>
            <a:pPr marL="982663" indent="-263525">
              <a:buFontTx/>
              <a:buChar char="-"/>
            </a:pPr>
            <a:r>
              <a:rPr lang="en-GB" dirty="0" smtClean="0"/>
              <a:t>Migration issues are coordinated by inter-institutional organ (Commission);</a:t>
            </a:r>
          </a:p>
          <a:p>
            <a:pPr marL="982663" indent="-263525">
              <a:buFontTx/>
              <a:buChar char="-"/>
            </a:pPr>
            <a:r>
              <a:rPr lang="en-GB" b="1" dirty="0" smtClean="0"/>
              <a:t>Example: </a:t>
            </a:r>
            <a:r>
              <a:rPr lang="en-GB" dirty="0" smtClean="0"/>
              <a:t>Georgia</a:t>
            </a:r>
          </a:p>
        </p:txBody>
      </p:sp>
    </p:spTree>
    <p:extLst>
      <p:ext uri="{BB962C8B-B14F-4D97-AF65-F5344CB8AC3E}">
        <p14:creationId xmlns:p14="http://schemas.microsoft.com/office/powerpoint/2010/main" val="2052188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Categories of migration/migrants and their significance in the EECA region</a:t>
            </a:r>
            <a:endParaRPr lang="en-GB" dirty="0"/>
          </a:p>
        </p:txBody>
      </p:sp>
      <p:sp>
        <p:nvSpPr>
          <p:cNvPr id="3" name="Content Placeholder 2"/>
          <p:cNvSpPr>
            <a:spLocks noGrp="1"/>
          </p:cNvSpPr>
          <p:nvPr>
            <p:ph idx="1"/>
          </p:nvPr>
        </p:nvSpPr>
        <p:spPr/>
        <p:txBody>
          <a:bodyPr/>
          <a:lstStyle/>
          <a:p>
            <a:pPr marL="285750" indent="-285750">
              <a:buFontTx/>
              <a:buChar char="-"/>
            </a:pPr>
            <a:r>
              <a:rPr lang="en-GB" sz="2400" dirty="0" smtClean="0"/>
              <a:t>Legal and Labour migration</a:t>
            </a:r>
          </a:p>
          <a:p>
            <a:pPr marL="285750" indent="-285750">
              <a:buFontTx/>
              <a:buChar char="-"/>
            </a:pPr>
            <a:r>
              <a:rPr lang="en-GB" sz="2400" dirty="0" smtClean="0"/>
              <a:t>Refugees, asylum seekers</a:t>
            </a:r>
          </a:p>
          <a:p>
            <a:pPr marL="285750" indent="-285750">
              <a:buFontTx/>
              <a:buChar char="-"/>
            </a:pPr>
            <a:r>
              <a:rPr lang="en-GB" sz="2400" dirty="0" smtClean="0"/>
              <a:t>Internally Displaced Persons</a:t>
            </a:r>
          </a:p>
          <a:p>
            <a:pPr marL="285750" indent="-285750">
              <a:buFontTx/>
              <a:buChar char="-"/>
            </a:pPr>
            <a:r>
              <a:rPr lang="en-GB" sz="2400" dirty="0" smtClean="0"/>
              <a:t>Diasporas</a:t>
            </a:r>
          </a:p>
          <a:p>
            <a:pPr marL="285750" indent="-285750">
              <a:buFontTx/>
              <a:buChar char="-"/>
            </a:pPr>
            <a:r>
              <a:rPr lang="en-GB" sz="2400" dirty="0" smtClean="0"/>
              <a:t>Irregular migrants</a:t>
            </a:r>
          </a:p>
          <a:p>
            <a:pPr marL="285750" indent="-285750">
              <a:buFontTx/>
              <a:buChar char="-"/>
            </a:pPr>
            <a:r>
              <a:rPr lang="en-GB" sz="2400" dirty="0" smtClean="0"/>
              <a:t>Family reunification</a:t>
            </a:r>
          </a:p>
          <a:p>
            <a:pPr marL="285750" indent="-285750">
              <a:buFontTx/>
              <a:buChar char="-"/>
            </a:pPr>
            <a:r>
              <a:rPr lang="en-GB" sz="2400" dirty="0" smtClean="0"/>
              <a:t>Students</a:t>
            </a:r>
          </a:p>
          <a:p>
            <a:pPr marL="285750" indent="-285750">
              <a:buFontTx/>
              <a:buChar char="-"/>
            </a:pPr>
            <a:r>
              <a:rPr lang="en-GB" sz="2400" dirty="0" smtClean="0"/>
              <a:t>Forced migrants (</a:t>
            </a:r>
            <a:r>
              <a:rPr lang="ru-RU" sz="2400" dirty="0" smtClean="0"/>
              <a:t>Вынужденные переселенцы)</a:t>
            </a:r>
            <a:endParaRPr lang="en-GB" sz="2400" dirty="0" smtClean="0"/>
          </a:p>
          <a:p>
            <a:pPr marL="285750" indent="-285750">
              <a:buFontTx/>
              <a:buChar char="-"/>
            </a:pPr>
            <a:r>
              <a:rPr lang="en-GB" sz="2400" dirty="0" smtClean="0"/>
              <a:t>Internal migrants (different than IDPs)</a:t>
            </a:r>
          </a:p>
          <a:p>
            <a:endParaRPr lang="en-GB" dirty="0" smtClean="0"/>
          </a:p>
          <a:p>
            <a:pPr marL="285750" indent="-285750">
              <a:buFontTx/>
              <a:buChar char="-"/>
            </a:pPr>
            <a:endParaRPr lang="en-GB" dirty="0"/>
          </a:p>
        </p:txBody>
      </p:sp>
    </p:spTree>
    <p:extLst>
      <p:ext uri="{BB962C8B-B14F-4D97-AF65-F5344CB8AC3E}">
        <p14:creationId xmlns:p14="http://schemas.microsoft.com/office/powerpoint/2010/main" val="3915843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r>
              <a:rPr lang="en-GB" sz="2400" b="1" dirty="0"/>
              <a:t>A flow is a quantity which is measured with reference to a period of time</a:t>
            </a:r>
            <a:r>
              <a:rPr lang="en-GB" sz="2400" b="1" dirty="0" smtClean="0"/>
              <a:t>.</a:t>
            </a:r>
          </a:p>
          <a:p>
            <a:pPr marL="0" indent="0">
              <a:buNone/>
            </a:pPr>
            <a:r>
              <a:rPr lang="en-US" sz="2400" dirty="0" smtClean="0"/>
              <a:t>For instance, person’s income </a:t>
            </a:r>
            <a:r>
              <a:rPr lang="en-US" sz="2400" dirty="0" smtClean="0"/>
              <a:t>as </a:t>
            </a:r>
            <a:r>
              <a:rPr lang="en-US" sz="2400" dirty="0" smtClean="0"/>
              <a:t>a salary that s/he received during one month (week, year, etc.)</a:t>
            </a:r>
            <a:endParaRPr lang="en-GB" sz="2400" dirty="0"/>
          </a:p>
        </p:txBody>
      </p:sp>
      <p:sp>
        <p:nvSpPr>
          <p:cNvPr id="5" name="Content Placeholder 4"/>
          <p:cNvSpPr>
            <a:spLocks noGrp="1"/>
          </p:cNvSpPr>
          <p:nvPr>
            <p:ph sz="half" idx="2"/>
          </p:nvPr>
        </p:nvSpPr>
        <p:spPr/>
        <p:txBody>
          <a:bodyPr/>
          <a:lstStyle/>
          <a:p>
            <a:r>
              <a:rPr lang="en-GB" sz="2400" b="1" dirty="0"/>
              <a:t>A stock is a quantity which is measurable at </a:t>
            </a:r>
            <a:r>
              <a:rPr lang="en-GB" sz="2400" b="1" dirty="0" smtClean="0"/>
              <a:t>a particular </a:t>
            </a:r>
            <a:r>
              <a:rPr lang="en-GB" sz="2400" b="1" dirty="0"/>
              <a:t>point of </a:t>
            </a:r>
            <a:r>
              <a:rPr lang="en-GB" sz="2400" b="1" dirty="0" smtClean="0"/>
              <a:t>time</a:t>
            </a:r>
          </a:p>
          <a:p>
            <a:pPr marL="0" indent="0">
              <a:buNone/>
            </a:pPr>
            <a:endParaRPr lang="en-US" sz="2400" b="1" dirty="0"/>
          </a:p>
          <a:p>
            <a:pPr marL="0" indent="0">
              <a:buNone/>
            </a:pPr>
            <a:r>
              <a:rPr lang="en-US" sz="2400" dirty="0" smtClean="0"/>
              <a:t>For instance, a capital saved by a person at the end of month (week, year, etc.)</a:t>
            </a:r>
            <a:endParaRPr lang="en-GB" sz="2400" dirty="0"/>
          </a:p>
        </p:txBody>
      </p:sp>
      <p:sp>
        <p:nvSpPr>
          <p:cNvPr id="2" name="Title 1"/>
          <p:cNvSpPr>
            <a:spLocks noGrp="1"/>
          </p:cNvSpPr>
          <p:nvPr>
            <p:ph type="title"/>
          </p:nvPr>
        </p:nvSpPr>
        <p:spPr/>
        <p:txBody>
          <a:bodyPr/>
          <a:lstStyle/>
          <a:p>
            <a:r>
              <a:rPr lang="en-US" dirty="0" smtClean="0"/>
              <a:t>3. Flows and Stocks?</a:t>
            </a:r>
            <a:endParaRPr lang="en-GB" dirty="0"/>
          </a:p>
        </p:txBody>
      </p:sp>
    </p:spTree>
    <p:extLst>
      <p:ext uri="{BB962C8B-B14F-4D97-AF65-F5344CB8AC3E}">
        <p14:creationId xmlns:p14="http://schemas.microsoft.com/office/powerpoint/2010/main" val="2371935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3A. Legal migration, flows: Main destination</a:t>
            </a:r>
            <a:endParaRPr lang="en-GB" dirty="0"/>
          </a:p>
        </p:txBody>
      </p:sp>
      <p:grpSp>
        <p:nvGrpSpPr>
          <p:cNvPr id="20" name="Group 19"/>
          <p:cNvGrpSpPr/>
          <p:nvPr/>
        </p:nvGrpSpPr>
        <p:grpSpPr>
          <a:xfrm>
            <a:off x="213146" y="1667207"/>
            <a:ext cx="8712968" cy="4729064"/>
            <a:chOff x="195787" y="1295177"/>
            <a:chExt cx="8712968" cy="4729064"/>
          </a:xfrm>
        </p:grpSpPr>
        <p:sp>
          <p:nvSpPr>
            <p:cNvPr id="21" name="Freeform 22"/>
            <p:cNvSpPr>
              <a:spLocks/>
            </p:cNvSpPr>
            <p:nvPr>
              <p:custDataLst>
                <p:tags r:id="rId1"/>
              </p:custDataLst>
            </p:nvPr>
          </p:nvSpPr>
          <p:spPr bwMode="auto">
            <a:xfrm>
              <a:off x="466838" y="1295177"/>
              <a:ext cx="8441917" cy="4047505"/>
            </a:xfrm>
            <a:custGeom>
              <a:avLst/>
              <a:gdLst>
                <a:gd name="T0" fmla="*/ 725 w 7049"/>
                <a:gd name="T1" fmla="*/ 1733 h 2048"/>
                <a:gd name="T2" fmla="*/ 1070 w 7049"/>
                <a:gd name="T3" fmla="*/ 1937 h 2048"/>
                <a:gd name="T4" fmla="*/ 1212 w 7049"/>
                <a:gd name="T5" fmla="*/ 1814 h 2048"/>
                <a:gd name="T6" fmla="*/ 1674 w 7049"/>
                <a:gd name="T7" fmla="*/ 1469 h 2048"/>
                <a:gd name="T8" fmla="*/ 2618 w 7049"/>
                <a:gd name="T9" fmla="*/ 1315 h 2048"/>
                <a:gd name="T10" fmla="*/ 3350 w 7049"/>
                <a:gd name="T11" fmla="*/ 1494 h 2048"/>
                <a:gd name="T12" fmla="*/ 3676 w 7049"/>
                <a:gd name="T13" fmla="*/ 1438 h 2048"/>
                <a:gd name="T14" fmla="*/ 4136 w 7049"/>
                <a:gd name="T15" fmla="*/ 1492 h 2048"/>
                <a:gd name="T16" fmla="*/ 4577 w 7049"/>
                <a:gd name="T17" fmla="*/ 1509 h 2048"/>
                <a:gd name="T18" fmla="*/ 4759 w 7049"/>
                <a:gd name="T19" fmla="*/ 1372 h 2048"/>
                <a:gd name="T20" fmla="*/ 5156 w 7049"/>
                <a:gd name="T21" fmla="*/ 1476 h 2048"/>
                <a:gd name="T22" fmla="*/ 5614 w 7049"/>
                <a:gd name="T23" fmla="*/ 1598 h 2048"/>
                <a:gd name="T24" fmla="*/ 5604 w 7049"/>
                <a:gd name="T25" fmla="*/ 1844 h 2048"/>
                <a:gd name="T26" fmla="*/ 5853 w 7049"/>
                <a:gd name="T27" fmla="*/ 1612 h 2048"/>
                <a:gd name="T28" fmla="*/ 5570 w 7049"/>
                <a:gd name="T29" fmla="*/ 1256 h 2048"/>
                <a:gd name="T30" fmla="*/ 5331 w 7049"/>
                <a:gd name="T31" fmla="*/ 1147 h 2048"/>
                <a:gd name="T32" fmla="*/ 5857 w 7049"/>
                <a:gd name="T33" fmla="*/ 982 h 2048"/>
                <a:gd name="T34" fmla="*/ 5974 w 7049"/>
                <a:gd name="T35" fmla="*/ 822 h 2048"/>
                <a:gd name="T36" fmla="*/ 6132 w 7049"/>
                <a:gd name="T37" fmla="*/ 761 h 2048"/>
                <a:gd name="T38" fmla="*/ 6195 w 7049"/>
                <a:gd name="T39" fmla="*/ 974 h 2048"/>
                <a:gd name="T40" fmla="*/ 6352 w 7049"/>
                <a:gd name="T41" fmla="*/ 1251 h 2048"/>
                <a:gd name="T42" fmla="*/ 6575 w 7049"/>
                <a:gd name="T43" fmla="*/ 1410 h 2048"/>
                <a:gd name="T44" fmla="*/ 6566 w 7049"/>
                <a:gd name="T45" fmla="*/ 1214 h 2048"/>
                <a:gd name="T46" fmla="*/ 6373 w 7049"/>
                <a:gd name="T47" fmla="*/ 1037 h 2048"/>
                <a:gd name="T48" fmla="*/ 6547 w 7049"/>
                <a:gd name="T49" fmla="*/ 885 h 2048"/>
                <a:gd name="T50" fmla="*/ 6801 w 7049"/>
                <a:gd name="T51" fmla="*/ 784 h 2048"/>
                <a:gd name="T52" fmla="*/ 6628 w 7049"/>
                <a:gd name="T53" fmla="*/ 618 h 2048"/>
                <a:gd name="T54" fmla="*/ 6799 w 7049"/>
                <a:gd name="T55" fmla="*/ 636 h 2048"/>
                <a:gd name="T56" fmla="*/ 6861 w 7049"/>
                <a:gd name="T57" fmla="*/ 543 h 2048"/>
                <a:gd name="T58" fmla="*/ 6500 w 7049"/>
                <a:gd name="T59" fmla="*/ 462 h 2048"/>
                <a:gd name="T60" fmla="*/ 5843 w 7049"/>
                <a:gd name="T61" fmla="*/ 410 h 2048"/>
                <a:gd name="T62" fmla="*/ 5693 w 7049"/>
                <a:gd name="T63" fmla="*/ 415 h 2048"/>
                <a:gd name="T64" fmla="*/ 4991 w 7049"/>
                <a:gd name="T65" fmla="*/ 351 h 2048"/>
                <a:gd name="T66" fmla="*/ 4728 w 7049"/>
                <a:gd name="T67" fmla="*/ 290 h 2048"/>
                <a:gd name="T68" fmla="*/ 4412 w 7049"/>
                <a:gd name="T69" fmla="*/ 290 h 2048"/>
                <a:gd name="T70" fmla="*/ 4009 w 7049"/>
                <a:gd name="T71" fmla="*/ 318 h 2048"/>
                <a:gd name="T72" fmla="*/ 3574 w 7049"/>
                <a:gd name="T73" fmla="*/ 261 h 2048"/>
                <a:gd name="T74" fmla="*/ 3290 w 7049"/>
                <a:gd name="T75" fmla="*/ 244 h 2048"/>
                <a:gd name="T76" fmla="*/ 3008 w 7049"/>
                <a:gd name="T77" fmla="*/ 235 h 2048"/>
                <a:gd name="T78" fmla="*/ 2724 w 7049"/>
                <a:gd name="T79" fmla="*/ 58 h 2048"/>
                <a:gd name="T80" fmla="*/ 2617 w 7049"/>
                <a:gd name="T81" fmla="*/ 140 h 2048"/>
                <a:gd name="T82" fmla="*/ 2134 w 7049"/>
                <a:gd name="T83" fmla="*/ 167 h 2048"/>
                <a:gd name="T84" fmla="*/ 2159 w 7049"/>
                <a:gd name="T85" fmla="*/ 200 h 2048"/>
                <a:gd name="T86" fmla="*/ 2198 w 7049"/>
                <a:gd name="T87" fmla="*/ 342 h 2048"/>
                <a:gd name="T88" fmla="*/ 1933 w 7049"/>
                <a:gd name="T89" fmla="*/ 256 h 2048"/>
                <a:gd name="T90" fmla="*/ 1787 w 7049"/>
                <a:gd name="T91" fmla="*/ 273 h 2048"/>
                <a:gd name="T92" fmla="*/ 1917 w 7049"/>
                <a:gd name="T93" fmla="*/ 446 h 2048"/>
                <a:gd name="T94" fmla="*/ 2076 w 7049"/>
                <a:gd name="T95" fmla="*/ 529 h 2048"/>
                <a:gd name="T96" fmla="*/ 1883 w 7049"/>
                <a:gd name="T97" fmla="*/ 593 h 2048"/>
                <a:gd name="T98" fmla="*/ 1832 w 7049"/>
                <a:gd name="T99" fmla="*/ 464 h 2048"/>
                <a:gd name="T100" fmla="*/ 1621 w 7049"/>
                <a:gd name="T101" fmla="*/ 231 h 2048"/>
                <a:gd name="T102" fmla="*/ 1623 w 7049"/>
                <a:gd name="T103" fmla="*/ 451 h 2048"/>
                <a:gd name="T104" fmla="*/ 1238 w 7049"/>
                <a:gd name="T105" fmla="*/ 397 h 2048"/>
                <a:gd name="T106" fmla="*/ 1198 w 7049"/>
                <a:gd name="T107" fmla="*/ 477 h 2048"/>
                <a:gd name="T108" fmla="*/ 908 w 7049"/>
                <a:gd name="T109" fmla="*/ 500 h 2048"/>
                <a:gd name="T110" fmla="*/ 692 w 7049"/>
                <a:gd name="T111" fmla="*/ 483 h 2048"/>
                <a:gd name="T112" fmla="*/ 602 w 7049"/>
                <a:gd name="T113" fmla="*/ 585 h 2048"/>
                <a:gd name="T114" fmla="*/ 407 w 7049"/>
                <a:gd name="T115" fmla="*/ 739 h 2048"/>
                <a:gd name="T116" fmla="*/ 390 w 7049"/>
                <a:gd name="T117" fmla="*/ 612 h 2048"/>
                <a:gd name="T118" fmla="*/ 150 w 7049"/>
                <a:gd name="T119" fmla="*/ 440 h 2048"/>
                <a:gd name="T120" fmla="*/ 71 w 7049"/>
                <a:gd name="T121" fmla="*/ 605 h 2048"/>
                <a:gd name="T122" fmla="*/ 112 w 7049"/>
                <a:gd name="T123" fmla="*/ 958 h 204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7049"/>
                <a:gd name="T187" fmla="*/ 0 h 2048"/>
                <a:gd name="T188" fmla="*/ 7049 w 7049"/>
                <a:gd name="T189" fmla="*/ 2048 h 2048"/>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7049" h="2048">
                  <a:moveTo>
                    <a:pt x="365" y="1401"/>
                  </a:moveTo>
                  <a:lnTo>
                    <a:pt x="373" y="1401"/>
                  </a:lnTo>
                  <a:lnTo>
                    <a:pt x="405" y="1401"/>
                  </a:lnTo>
                  <a:lnTo>
                    <a:pt x="425" y="1388"/>
                  </a:lnTo>
                  <a:lnTo>
                    <a:pt x="471" y="1388"/>
                  </a:lnTo>
                  <a:lnTo>
                    <a:pt x="491" y="1401"/>
                  </a:lnTo>
                  <a:lnTo>
                    <a:pt x="519" y="1426"/>
                  </a:lnTo>
                  <a:lnTo>
                    <a:pt x="505" y="1451"/>
                  </a:lnTo>
                  <a:lnTo>
                    <a:pt x="558" y="1451"/>
                  </a:lnTo>
                  <a:lnTo>
                    <a:pt x="578" y="1499"/>
                  </a:lnTo>
                  <a:lnTo>
                    <a:pt x="604" y="1493"/>
                  </a:lnTo>
                  <a:lnTo>
                    <a:pt x="632" y="1512"/>
                  </a:lnTo>
                  <a:lnTo>
                    <a:pt x="665" y="1499"/>
                  </a:lnTo>
                  <a:lnTo>
                    <a:pt x="698" y="1524"/>
                  </a:lnTo>
                  <a:lnTo>
                    <a:pt x="737" y="1524"/>
                  </a:lnTo>
                  <a:lnTo>
                    <a:pt x="778" y="1543"/>
                  </a:lnTo>
                  <a:lnTo>
                    <a:pt x="817" y="1555"/>
                  </a:lnTo>
                  <a:lnTo>
                    <a:pt x="811" y="1586"/>
                  </a:lnTo>
                  <a:lnTo>
                    <a:pt x="804" y="1623"/>
                  </a:lnTo>
                  <a:lnTo>
                    <a:pt x="817" y="1647"/>
                  </a:lnTo>
                  <a:lnTo>
                    <a:pt x="784" y="1647"/>
                  </a:lnTo>
                  <a:lnTo>
                    <a:pt x="744" y="1660"/>
                  </a:lnTo>
                  <a:lnTo>
                    <a:pt x="737" y="1691"/>
                  </a:lnTo>
                  <a:lnTo>
                    <a:pt x="743" y="1690"/>
                  </a:lnTo>
                  <a:lnTo>
                    <a:pt x="757" y="1685"/>
                  </a:lnTo>
                  <a:lnTo>
                    <a:pt x="752" y="1691"/>
                  </a:lnTo>
                  <a:lnTo>
                    <a:pt x="747" y="1696"/>
                  </a:lnTo>
                  <a:lnTo>
                    <a:pt x="743" y="1701"/>
                  </a:lnTo>
                  <a:lnTo>
                    <a:pt x="737" y="1705"/>
                  </a:lnTo>
                  <a:lnTo>
                    <a:pt x="725" y="1713"/>
                  </a:lnTo>
                  <a:lnTo>
                    <a:pt x="711" y="1721"/>
                  </a:lnTo>
                  <a:lnTo>
                    <a:pt x="712" y="1724"/>
                  </a:lnTo>
                  <a:lnTo>
                    <a:pt x="715" y="1728"/>
                  </a:lnTo>
                  <a:lnTo>
                    <a:pt x="719" y="1731"/>
                  </a:lnTo>
                  <a:lnTo>
                    <a:pt x="725" y="1733"/>
                  </a:lnTo>
                  <a:lnTo>
                    <a:pt x="736" y="1738"/>
                  </a:lnTo>
                  <a:lnTo>
                    <a:pt x="744" y="1740"/>
                  </a:lnTo>
                  <a:lnTo>
                    <a:pt x="741" y="1749"/>
                  </a:lnTo>
                  <a:lnTo>
                    <a:pt x="738" y="1756"/>
                  </a:lnTo>
                  <a:lnTo>
                    <a:pt x="734" y="1763"/>
                  </a:lnTo>
                  <a:lnTo>
                    <a:pt x="728" y="1769"/>
                  </a:lnTo>
                  <a:lnTo>
                    <a:pt x="722" y="1774"/>
                  </a:lnTo>
                  <a:lnTo>
                    <a:pt x="715" y="1779"/>
                  </a:lnTo>
                  <a:lnTo>
                    <a:pt x="707" y="1785"/>
                  </a:lnTo>
                  <a:lnTo>
                    <a:pt x="698" y="1790"/>
                  </a:lnTo>
                  <a:lnTo>
                    <a:pt x="696" y="1796"/>
                  </a:lnTo>
                  <a:lnTo>
                    <a:pt x="698" y="1801"/>
                  </a:lnTo>
                  <a:lnTo>
                    <a:pt x="700" y="1806"/>
                  </a:lnTo>
                  <a:lnTo>
                    <a:pt x="702" y="1809"/>
                  </a:lnTo>
                  <a:lnTo>
                    <a:pt x="706" y="1812"/>
                  </a:lnTo>
                  <a:lnTo>
                    <a:pt x="711" y="1815"/>
                  </a:lnTo>
                  <a:lnTo>
                    <a:pt x="716" y="1817"/>
                  </a:lnTo>
                  <a:lnTo>
                    <a:pt x="722" y="1819"/>
                  </a:lnTo>
                  <a:lnTo>
                    <a:pt x="734" y="1823"/>
                  </a:lnTo>
                  <a:lnTo>
                    <a:pt x="747" y="1828"/>
                  </a:lnTo>
                  <a:lnTo>
                    <a:pt x="754" y="1831"/>
                  </a:lnTo>
                  <a:lnTo>
                    <a:pt x="759" y="1835"/>
                  </a:lnTo>
                  <a:lnTo>
                    <a:pt x="766" y="1840"/>
                  </a:lnTo>
                  <a:lnTo>
                    <a:pt x="771" y="1845"/>
                  </a:lnTo>
                  <a:lnTo>
                    <a:pt x="781" y="1854"/>
                  </a:lnTo>
                  <a:lnTo>
                    <a:pt x="794" y="1861"/>
                  </a:lnTo>
                  <a:lnTo>
                    <a:pt x="807" y="1868"/>
                  </a:lnTo>
                  <a:lnTo>
                    <a:pt x="823" y="1875"/>
                  </a:lnTo>
                  <a:lnTo>
                    <a:pt x="856" y="1887"/>
                  </a:lnTo>
                  <a:lnTo>
                    <a:pt x="890" y="1901"/>
                  </a:lnTo>
                  <a:lnTo>
                    <a:pt x="897" y="1901"/>
                  </a:lnTo>
                  <a:lnTo>
                    <a:pt x="950" y="1919"/>
                  </a:lnTo>
                  <a:lnTo>
                    <a:pt x="996" y="1931"/>
                  </a:lnTo>
                  <a:lnTo>
                    <a:pt x="1024" y="1919"/>
                  </a:lnTo>
                  <a:lnTo>
                    <a:pt x="1070" y="1937"/>
                  </a:lnTo>
                  <a:lnTo>
                    <a:pt x="1096" y="1956"/>
                  </a:lnTo>
                  <a:lnTo>
                    <a:pt x="1136" y="1950"/>
                  </a:lnTo>
                  <a:lnTo>
                    <a:pt x="1176" y="1962"/>
                  </a:lnTo>
                  <a:lnTo>
                    <a:pt x="1203" y="1980"/>
                  </a:lnTo>
                  <a:lnTo>
                    <a:pt x="1249" y="2005"/>
                  </a:lnTo>
                  <a:lnTo>
                    <a:pt x="1282" y="2030"/>
                  </a:lnTo>
                  <a:lnTo>
                    <a:pt x="1316" y="2048"/>
                  </a:lnTo>
                  <a:lnTo>
                    <a:pt x="1342" y="2011"/>
                  </a:lnTo>
                  <a:lnTo>
                    <a:pt x="1355" y="2011"/>
                  </a:lnTo>
                  <a:lnTo>
                    <a:pt x="1350" y="2009"/>
                  </a:lnTo>
                  <a:lnTo>
                    <a:pt x="1345" y="2006"/>
                  </a:lnTo>
                  <a:lnTo>
                    <a:pt x="1341" y="2001"/>
                  </a:lnTo>
                  <a:lnTo>
                    <a:pt x="1337" y="1998"/>
                  </a:lnTo>
                  <a:lnTo>
                    <a:pt x="1333" y="1994"/>
                  </a:lnTo>
                  <a:lnTo>
                    <a:pt x="1331" y="1989"/>
                  </a:lnTo>
                  <a:lnTo>
                    <a:pt x="1329" y="1985"/>
                  </a:lnTo>
                  <a:lnTo>
                    <a:pt x="1329" y="1980"/>
                  </a:lnTo>
                  <a:lnTo>
                    <a:pt x="1318" y="1972"/>
                  </a:lnTo>
                  <a:lnTo>
                    <a:pt x="1296" y="1952"/>
                  </a:lnTo>
                  <a:lnTo>
                    <a:pt x="1283" y="1941"/>
                  </a:lnTo>
                  <a:lnTo>
                    <a:pt x="1273" y="1931"/>
                  </a:lnTo>
                  <a:lnTo>
                    <a:pt x="1265" y="1923"/>
                  </a:lnTo>
                  <a:lnTo>
                    <a:pt x="1262" y="1919"/>
                  </a:lnTo>
                  <a:lnTo>
                    <a:pt x="1255" y="1887"/>
                  </a:lnTo>
                  <a:lnTo>
                    <a:pt x="1255" y="1869"/>
                  </a:lnTo>
                  <a:lnTo>
                    <a:pt x="1245" y="1869"/>
                  </a:lnTo>
                  <a:lnTo>
                    <a:pt x="1237" y="1866"/>
                  </a:lnTo>
                  <a:lnTo>
                    <a:pt x="1229" y="1862"/>
                  </a:lnTo>
                  <a:lnTo>
                    <a:pt x="1222" y="1857"/>
                  </a:lnTo>
                  <a:lnTo>
                    <a:pt x="1217" y="1851"/>
                  </a:lnTo>
                  <a:lnTo>
                    <a:pt x="1212" y="1844"/>
                  </a:lnTo>
                  <a:lnTo>
                    <a:pt x="1210" y="1835"/>
                  </a:lnTo>
                  <a:lnTo>
                    <a:pt x="1209" y="1826"/>
                  </a:lnTo>
                  <a:lnTo>
                    <a:pt x="1210" y="1821"/>
                  </a:lnTo>
                  <a:lnTo>
                    <a:pt x="1212" y="1814"/>
                  </a:lnTo>
                  <a:lnTo>
                    <a:pt x="1216" y="1807"/>
                  </a:lnTo>
                  <a:lnTo>
                    <a:pt x="1220" y="1799"/>
                  </a:lnTo>
                  <a:lnTo>
                    <a:pt x="1229" y="1786"/>
                  </a:lnTo>
                  <a:lnTo>
                    <a:pt x="1236" y="1777"/>
                  </a:lnTo>
                  <a:lnTo>
                    <a:pt x="1254" y="1767"/>
                  </a:lnTo>
                  <a:lnTo>
                    <a:pt x="1272" y="1758"/>
                  </a:lnTo>
                  <a:lnTo>
                    <a:pt x="1287" y="1749"/>
                  </a:lnTo>
                  <a:lnTo>
                    <a:pt x="1303" y="1740"/>
                  </a:lnTo>
                  <a:lnTo>
                    <a:pt x="1309" y="1728"/>
                  </a:lnTo>
                  <a:lnTo>
                    <a:pt x="1282" y="1721"/>
                  </a:lnTo>
                  <a:lnTo>
                    <a:pt x="1309" y="1703"/>
                  </a:lnTo>
                  <a:lnTo>
                    <a:pt x="1282" y="1679"/>
                  </a:lnTo>
                  <a:lnTo>
                    <a:pt x="1255" y="1654"/>
                  </a:lnTo>
                  <a:lnTo>
                    <a:pt x="1216" y="1654"/>
                  </a:lnTo>
                  <a:lnTo>
                    <a:pt x="1203" y="1629"/>
                  </a:lnTo>
                  <a:lnTo>
                    <a:pt x="1183" y="1617"/>
                  </a:lnTo>
                  <a:lnTo>
                    <a:pt x="1176" y="1586"/>
                  </a:lnTo>
                  <a:lnTo>
                    <a:pt x="1176" y="1549"/>
                  </a:lnTo>
                  <a:lnTo>
                    <a:pt x="1189" y="1524"/>
                  </a:lnTo>
                  <a:lnTo>
                    <a:pt x="1196" y="1499"/>
                  </a:lnTo>
                  <a:lnTo>
                    <a:pt x="1229" y="1518"/>
                  </a:lnTo>
                  <a:lnTo>
                    <a:pt x="1262" y="1530"/>
                  </a:lnTo>
                  <a:lnTo>
                    <a:pt x="1282" y="1524"/>
                  </a:lnTo>
                  <a:lnTo>
                    <a:pt x="1255" y="1493"/>
                  </a:lnTo>
                  <a:lnTo>
                    <a:pt x="1289" y="1475"/>
                  </a:lnTo>
                  <a:lnTo>
                    <a:pt x="1322" y="1444"/>
                  </a:lnTo>
                  <a:lnTo>
                    <a:pt x="1355" y="1438"/>
                  </a:lnTo>
                  <a:lnTo>
                    <a:pt x="1395" y="1438"/>
                  </a:lnTo>
                  <a:lnTo>
                    <a:pt x="1422" y="1426"/>
                  </a:lnTo>
                  <a:lnTo>
                    <a:pt x="1468" y="1438"/>
                  </a:lnTo>
                  <a:lnTo>
                    <a:pt x="1514" y="1457"/>
                  </a:lnTo>
                  <a:lnTo>
                    <a:pt x="1555" y="1493"/>
                  </a:lnTo>
                  <a:lnTo>
                    <a:pt x="1601" y="1487"/>
                  </a:lnTo>
                  <a:lnTo>
                    <a:pt x="1641" y="1469"/>
                  </a:lnTo>
                  <a:lnTo>
                    <a:pt x="1674" y="1469"/>
                  </a:lnTo>
                  <a:lnTo>
                    <a:pt x="1714" y="1463"/>
                  </a:lnTo>
                  <a:lnTo>
                    <a:pt x="1754" y="1481"/>
                  </a:lnTo>
                  <a:lnTo>
                    <a:pt x="1800" y="1493"/>
                  </a:lnTo>
                  <a:lnTo>
                    <a:pt x="1847" y="1487"/>
                  </a:lnTo>
                  <a:lnTo>
                    <a:pt x="1893" y="1469"/>
                  </a:lnTo>
                  <a:lnTo>
                    <a:pt x="1893" y="1444"/>
                  </a:lnTo>
                  <a:lnTo>
                    <a:pt x="1860" y="1438"/>
                  </a:lnTo>
                  <a:lnTo>
                    <a:pt x="1821" y="1426"/>
                  </a:lnTo>
                  <a:lnTo>
                    <a:pt x="1793" y="1414"/>
                  </a:lnTo>
                  <a:lnTo>
                    <a:pt x="1834" y="1401"/>
                  </a:lnTo>
                  <a:lnTo>
                    <a:pt x="1827" y="1364"/>
                  </a:lnTo>
                  <a:lnTo>
                    <a:pt x="1880" y="1358"/>
                  </a:lnTo>
                  <a:lnTo>
                    <a:pt x="1814" y="1309"/>
                  </a:lnTo>
                  <a:lnTo>
                    <a:pt x="1920" y="1291"/>
                  </a:lnTo>
                  <a:lnTo>
                    <a:pt x="2006" y="1284"/>
                  </a:lnTo>
                  <a:lnTo>
                    <a:pt x="2020" y="1259"/>
                  </a:lnTo>
                  <a:lnTo>
                    <a:pt x="2080" y="1253"/>
                  </a:lnTo>
                  <a:lnTo>
                    <a:pt x="2139" y="1241"/>
                  </a:lnTo>
                  <a:lnTo>
                    <a:pt x="2159" y="1216"/>
                  </a:lnTo>
                  <a:lnTo>
                    <a:pt x="2226" y="1229"/>
                  </a:lnTo>
                  <a:lnTo>
                    <a:pt x="2265" y="1222"/>
                  </a:lnTo>
                  <a:lnTo>
                    <a:pt x="2292" y="1241"/>
                  </a:lnTo>
                  <a:lnTo>
                    <a:pt x="2298" y="1291"/>
                  </a:lnTo>
                  <a:lnTo>
                    <a:pt x="2339" y="1291"/>
                  </a:lnTo>
                  <a:lnTo>
                    <a:pt x="2352" y="1277"/>
                  </a:lnTo>
                  <a:lnTo>
                    <a:pt x="2372" y="1291"/>
                  </a:lnTo>
                  <a:lnTo>
                    <a:pt x="2411" y="1297"/>
                  </a:lnTo>
                  <a:lnTo>
                    <a:pt x="2431" y="1297"/>
                  </a:lnTo>
                  <a:lnTo>
                    <a:pt x="2431" y="1333"/>
                  </a:lnTo>
                  <a:lnTo>
                    <a:pt x="2472" y="1327"/>
                  </a:lnTo>
                  <a:lnTo>
                    <a:pt x="2511" y="1309"/>
                  </a:lnTo>
                  <a:lnTo>
                    <a:pt x="2551" y="1277"/>
                  </a:lnTo>
                  <a:lnTo>
                    <a:pt x="2577" y="1265"/>
                  </a:lnTo>
                  <a:lnTo>
                    <a:pt x="2577" y="1297"/>
                  </a:lnTo>
                  <a:lnTo>
                    <a:pt x="2618" y="1315"/>
                  </a:lnTo>
                  <a:lnTo>
                    <a:pt x="2664" y="1333"/>
                  </a:lnTo>
                  <a:lnTo>
                    <a:pt x="2704" y="1376"/>
                  </a:lnTo>
                  <a:lnTo>
                    <a:pt x="2757" y="1420"/>
                  </a:lnTo>
                  <a:lnTo>
                    <a:pt x="2803" y="1457"/>
                  </a:lnTo>
                  <a:lnTo>
                    <a:pt x="2823" y="1487"/>
                  </a:lnTo>
                  <a:lnTo>
                    <a:pt x="2836" y="1457"/>
                  </a:lnTo>
                  <a:lnTo>
                    <a:pt x="2864" y="1451"/>
                  </a:lnTo>
                  <a:lnTo>
                    <a:pt x="2884" y="1475"/>
                  </a:lnTo>
                  <a:lnTo>
                    <a:pt x="2923" y="1487"/>
                  </a:lnTo>
                  <a:lnTo>
                    <a:pt x="2969" y="1481"/>
                  </a:lnTo>
                  <a:lnTo>
                    <a:pt x="2997" y="1469"/>
                  </a:lnTo>
                  <a:lnTo>
                    <a:pt x="3036" y="1499"/>
                  </a:lnTo>
                  <a:lnTo>
                    <a:pt x="3082" y="1524"/>
                  </a:lnTo>
                  <a:lnTo>
                    <a:pt x="3123" y="1549"/>
                  </a:lnTo>
                  <a:lnTo>
                    <a:pt x="3176" y="1555"/>
                  </a:lnTo>
                  <a:lnTo>
                    <a:pt x="3182" y="1562"/>
                  </a:lnTo>
                  <a:lnTo>
                    <a:pt x="3186" y="1560"/>
                  </a:lnTo>
                  <a:lnTo>
                    <a:pt x="3189" y="1557"/>
                  </a:lnTo>
                  <a:lnTo>
                    <a:pt x="3193" y="1556"/>
                  </a:lnTo>
                  <a:lnTo>
                    <a:pt x="3198" y="1555"/>
                  </a:lnTo>
                  <a:lnTo>
                    <a:pt x="3211" y="1555"/>
                  </a:lnTo>
                  <a:lnTo>
                    <a:pt x="3228" y="1555"/>
                  </a:lnTo>
                  <a:lnTo>
                    <a:pt x="3234" y="1554"/>
                  </a:lnTo>
                  <a:lnTo>
                    <a:pt x="3239" y="1552"/>
                  </a:lnTo>
                  <a:lnTo>
                    <a:pt x="3246" y="1549"/>
                  </a:lnTo>
                  <a:lnTo>
                    <a:pt x="3251" y="1546"/>
                  </a:lnTo>
                  <a:lnTo>
                    <a:pt x="3261" y="1539"/>
                  </a:lnTo>
                  <a:lnTo>
                    <a:pt x="3269" y="1537"/>
                  </a:lnTo>
                  <a:lnTo>
                    <a:pt x="3278" y="1536"/>
                  </a:lnTo>
                  <a:lnTo>
                    <a:pt x="3288" y="1534"/>
                  </a:lnTo>
                  <a:lnTo>
                    <a:pt x="3296" y="1531"/>
                  </a:lnTo>
                  <a:lnTo>
                    <a:pt x="3304" y="1527"/>
                  </a:lnTo>
                  <a:lnTo>
                    <a:pt x="3320" y="1517"/>
                  </a:lnTo>
                  <a:lnTo>
                    <a:pt x="3335" y="1506"/>
                  </a:lnTo>
                  <a:lnTo>
                    <a:pt x="3350" y="1494"/>
                  </a:lnTo>
                  <a:lnTo>
                    <a:pt x="3366" y="1485"/>
                  </a:lnTo>
                  <a:lnTo>
                    <a:pt x="3374" y="1481"/>
                  </a:lnTo>
                  <a:lnTo>
                    <a:pt x="3383" y="1478"/>
                  </a:lnTo>
                  <a:lnTo>
                    <a:pt x="3392" y="1476"/>
                  </a:lnTo>
                  <a:lnTo>
                    <a:pt x="3402" y="1475"/>
                  </a:lnTo>
                  <a:lnTo>
                    <a:pt x="3413" y="1476"/>
                  </a:lnTo>
                  <a:lnTo>
                    <a:pt x="3423" y="1477"/>
                  </a:lnTo>
                  <a:lnTo>
                    <a:pt x="3432" y="1479"/>
                  </a:lnTo>
                  <a:lnTo>
                    <a:pt x="3439" y="1481"/>
                  </a:lnTo>
                  <a:lnTo>
                    <a:pt x="3447" y="1483"/>
                  </a:lnTo>
                  <a:lnTo>
                    <a:pt x="3453" y="1485"/>
                  </a:lnTo>
                  <a:lnTo>
                    <a:pt x="3461" y="1487"/>
                  </a:lnTo>
                  <a:lnTo>
                    <a:pt x="3468" y="1487"/>
                  </a:lnTo>
                  <a:lnTo>
                    <a:pt x="3494" y="1475"/>
                  </a:lnTo>
                  <a:lnTo>
                    <a:pt x="3507" y="1475"/>
                  </a:lnTo>
                  <a:lnTo>
                    <a:pt x="3522" y="1475"/>
                  </a:lnTo>
                  <a:lnTo>
                    <a:pt x="3522" y="1483"/>
                  </a:lnTo>
                  <a:lnTo>
                    <a:pt x="3524" y="1490"/>
                  </a:lnTo>
                  <a:lnTo>
                    <a:pt x="3526" y="1496"/>
                  </a:lnTo>
                  <a:lnTo>
                    <a:pt x="3528" y="1501"/>
                  </a:lnTo>
                  <a:lnTo>
                    <a:pt x="3535" y="1510"/>
                  </a:lnTo>
                  <a:lnTo>
                    <a:pt x="3541" y="1518"/>
                  </a:lnTo>
                  <a:lnTo>
                    <a:pt x="3720" y="1518"/>
                  </a:lnTo>
                  <a:lnTo>
                    <a:pt x="3721" y="1510"/>
                  </a:lnTo>
                  <a:lnTo>
                    <a:pt x="3720" y="1501"/>
                  </a:lnTo>
                  <a:lnTo>
                    <a:pt x="3718" y="1494"/>
                  </a:lnTo>
                  <a:lnTo>
                    <a:pt x="3716" y="1488"/>
                  </a:lnTo>
                  <a:lnTo>
                    <a:pt x="3713" y="1482"/>
                  </a:lnTo>
                  <a:lnTo>
                    <a:pt x="3708" y="1477"/>
                  </a:lnTo>
                  <a:lnTo>
                    <a:pt x="3704" y="1472"/>
                  </a:lnTo>
                  <a:lnTo>
                    <a:pt x="3699" y="1467"/>
                  </a:lnTo>
                  <a:lnTo>
                    <a:pt x="3691" y="1459"/>
                  </a:lnTo>
                  <a:lnTo>
                    <a:pt x="3682" y="1449"/>
                  </a:lnTo>
                  <a:lnTo>
                    <a:pt x="3679" y="1443"/>
                  </a:lnTo>
                  <a:lnTo>
                    <a:pt x="3676" y="1438"/>
                  </a:lnTo>
                  <a:lnTo>
                    <a:pt x="3674" y="1432"/>
                  </a:lnTo>
                  <a:lnTo>
                    <a:pt x="3674" y="1426"/>
                  </a:lnTo>
                  <a:lnTo>
                    <a:pt x="3674" y="1418"/>
                  </a:lnTo>
                  <a:lnTo>
                    <a:pt x="3674" y="1411"/>
                  </a:lnTo>
                  <a:lnTo>
                    <a:pt x="3674" y="1404"/>
                  </a:lnTo>
                  <a:lnTo>
                    <a:pt x="3674" y="1395"/>
                  </a:lnTo>
                  <a:lnTo>
                    <a:pt x="3687" y="1388"/>
                  </a:lnTo>
                  <a:lnTo>
                    <a:pt x="3880" y="1426"/>
                  </a:lnTo>
                  <a:lnTo>
                    <a:pt x="3883" y="1437"/>
                  </a:lnTo>
                  <a:lnTo>
                    <a:pt x="3886" y="1446"/>
                  </a:lnTo>
                  <a:lnTo>
                    <a:pt x="3890" y="1456"/>
                  </a:lnTo>
                  <a:lnTo>
                    <a:pt x="3895" y="1464"/>
                  </a:lnTo>
                  <a:lnTo>
                    <a:pt x="3900" y="1472"/>
                  </a:lnTo>
                  <a:lnTo>
                    <a:pt x="3906" y="1478"/>
                  </a:lnTo>
                  <a:lnTo>
                    <a:pt x="3914" y="1484"/>
                  </a:lnTo>
                  <a:lnTo>
                    <a:pt x="3920" y="1489"/>
                  </a:lnTo>
                  <a:lnTo>
                    <a:pt x="3929" y="1493"/>
                  </a:lnTo>
                  <a:lnTo>
                    <a:pt x="3938" y="1496"/>
                  </a:lnTo>
                  <a:lnTo>
                    <a:pt x="3948" y="1499"/>
                  </a:lnTo>
                  <a:lnTo>
                    <a:pt x="3957" y="1502"/>
                  </a:lnTo>
                  <a:lnTo>
                    <a:pt x="3968" y="1504"/>
                  </a:lnTo>
                  <a:lnTo>
                    <a:pt x="3981" y="1505"/>
                  </a:lnTo>
                  <a:lnTo>
                    <a:pt x="3993" y="1506"/>
                  </a:lnTo>
                  <a:lnTo>
                    <a:pt x="4006" y="1506"/>
                  </a:lnTo>
                  <a:lnTo>
                    <a:pt x="4018" y="1506"/>
                  </a:lnTo>
                  <a:lnTo>
                    <a:pt x="4029" y="1502"/>
                  </a:lnTo>
                  <a:lnTo>
                    <a:pt x="4039" y="1500"/>
                  </a:lnTo>
                  <a:lnTo>
                    <a:pt x="4050" y="1496"/>
                  </a:lnTo>
                  <a:lnTo>
                    <a:pt x="4060" y="1493"/>
                  </a:lnTo>
                  <a:lnTo>
                    <a:pt x="4069" y="1490"/>
                  </a:lnTo>
                  <a:lnTo>
                    <a:pt x="4080" y="1488"/>
                  </a:lnTo>
                  <a:lnTo>
                    <a:pt x="4093" y="1487"/>
                  </a:lnTo>
                  <a:lnTo>
                    <a:pt x="4108" y="1488"/>
                  </a:lnTo>
                  <a:lnTo>
                    <a:pt x="4123" y="1490"/>
                  </a:lnTo>
                  <a:lnTo>
                    <a:pt x="4136" y="1492"/>
                  </a:lnTo>
                  <a:lnTo>
                    <a:pt x="4150" y="1496"/>
                  </a:lnTo>
                  <a:lnTo>
                    <a:pt x="4162" y="1500"/>
                  </a:lnTo>
                  <a:lnTo>
                    <a:pt x="4173" y="1506"/>
                  </a:lnTo>
                  <a:lnTo>
                    <a:pt x="4184" y="1511"/>
                  </a:lnTo>
                  <a:lnTo>
                    <a:pt x="4195" y="1517"/>
                  </a:lnTo>
                  <a:lnTo>
                    <a:pt x="4214" y="1528"/>
                  </a:lnTo>
                  <a:lnTo>
                    <a:pt x="4233" y="1539"/>
                  </a:lnTo>
                  <a:lnTo>
                    <a:pt x="4243" y="1544"/>
                  </a:lnTo>
                  <a:lnTo>
                    <a:pt x="4253" y="1548"/>
                  </a:lnTo>
                  <a:lnTo>
                    <a:pt x="4262" y="1552"/>
                  </a:lnTo>
                  <a:lnTo>
                    <a:pt x="4272" y="1555"/>
                  </a:lnTo>
                  <a:lnTo>
                    <a:pt x="4306" y="1555"/>
                  </a:lnTo>
                  <a:lnTo>
                    <a:pt x="4334" y="1555"/>
                  </a:lnTo>
                  <a:lnTo>
                    <a:pt x="4358" y="1555"/>
                  </a:lnTo>
                  <a:lnTo>
                    <a:pt x="4378" y="1555"/>
                  </a:lnTo>
                  <a:lnTo>
                    <a:pt x="4396" y="1555"/>
                  </a:lnTo>
                  <a:lnTo>
                    <a:pt x="4412" y="1555"/>
                  </a:lnTo>
                  <a:lnTo>
                    <a:pt x="4427" y="1555"/>
                  </a:lnTo>
                  <a:lnTo>
                    <a:pt x="4445" y="1555"/>
                  </a:lnTo>
                  <a:lnTo>
                    <a:pt x="4455" y="1554"/>
                  </a:lnTo>
                  <a:lnTo>
                    <a:pt x="4464" y="1553"/>
                  </a:lnTo>
                  <a:lnTo>
                    <a:pt x="4470" y="1550"/>
                  </a:lnTo>
                  <a:lnTo>
                    <a:pt x="4476" y="1547"/>
                  </a:lnTo>
                  <a:lnTo>
                    <a:pt x="4480" y="1544"/>
                  </a:lnTo>
                  <a:lnTo>
                    <a:pt x="4485" y="1539"/>
                  </a:lnTo>
                  <a:lnTo>
                    <a:pt x="4488" y="1535"/>
                  </a:lnTo>
                  <a:lnTo>
                    <a:pt x="4490" y="1530"/>
                  </a:lnTo>
                  <a:lnTo>
                    <a:pt x="4495" y="1522"/>
                  </a:lnTo>
                  <a:lnTo>
                    <a:pt x="4503" y="1514"/>
                  </a:lnTo>
                  <a:lnTo>
                    <a:pt x="4509" y="1511"/>
                  </a:lnTo>
                  <a:lnTo>
                    <a:pt x="4514" y="1508"/>
                  </a:lnTo>
                  <a:lnTo>
                    <a:pt x="4522" y="1507"/>
                  </a:lnTo>
                  <a:lnTo>
                    <a:pt x="4531" y="1506"/>
                  </a:lnTo>
                  <a:lnTo>
                    <a:pt x="4554" y="1507"/>
                  </a:lnTo>
                  <a:lnTo>
                    <a:pt x="4577" y="1509"/>
                  </a:lnTo>
                  <a:lnTo>
                    <a:pt x="4599" y="1512"/>
                  </a:lnTo>
                  <a:lnTo>
                    <a:pt x="4620" y="1515"/>
                  </a:lnTo>
                  <a:lnTo>
                    <a:pt x="4651" y="1522"/>
                  </a:lnTo>
                  <a:lnTo>
                    <a:pt x="4663" y="1524"/>
                  </a:lnTo>
                  <a:lnTo>
                    <a:pt x="4678" y="1524"/>
                  </a:lnTo>
                  <a:lnTo>
                    <a:pt x="4690" y="1524"/>
                  </a:lnTo>
                  <a:lnTo>
                    <a:pt x="4700" y="1524"/>
                  </a:lnTo>
                  <a:lnTo>
                    <a:pt x="4711" y="1524"/>
                  </a:lnTo>
                  <a:lnTo>
                    <a:pt x="4718" y="1524"/>
                  </a:lnTo>
                  <a:lnTo>
                    <a:pt x="4727" y="1521"/>
                  </a:lnTo>
                  <a:lnTo>
                    <a:pt x="4737" y="1518"/>
                  </a:lnTo>
                  <a:lnTo>
                    <a:pt x="4746" y="1513"/>
                  </a:lnTo>
                  <a:lnTo>
                    <a:pt x="4755" y="1508"/>
                  </a:lnTo>
                  <a:lnTo>
                    <a:pt x="4763" y="1501"/>
                  </a:lnTo>
                  <a:lnTo>
                    <a:pt x="4771" y="1494"/>
                  </a:lnTo>
                  <a:lnTo>
                    <a:pt x="4777" y="1487"/>
                  </a:lnTo>
                  <a:lnTo>
                    <a:pt x="4771" y="1484"/>
                  </a:lnTo>
                  <a:lnTo>
                    <a:pt x="4766" y="1481"/>
                  </a:lnTo>
                  <a:lnTo>
                    <a:pt x="4760" y="1476"/>
                  </a:lnTo>
                  <a:lnTo>
                    <a:pt x="4756" y="1471"/>
                  </a:lnTo>
                  <a:lnTo>
                    <a:pt x="4750" y="1465"/>
                  </a:lnTo>
                  <a:lnTo>
                    <a:pt x="4747" y="1458"/>
                  </a:lnTo>
                  <a:lnTo>
                    <a:pt x="4745" y="1452"/>
                  </a:lnTo>
                  <a:lnTo>
                    <a:pt x="4744" y="1444"/>
                  </a:lnTo>
                  <a:lnTo>
                    <a:pt x="4745" y="1435"/>
                  </a:lnTo>
                  <a:lnTo>
                    <a:pt x="4747" y="1428"/>
                  </a:lnTo>
                  <a:lnTo>
                    <a:pt x="4750" y="1422"/>
                  </a:lnTo>
                  <a:lnTo>
                    <a:pt x="4754" y="1417"/>
                  </a:lnTo>
                  <a:lnTo>
                    <a:pt x="4757" y="1411"/>
                  </a:lnTo>
                  <a:lnTo>
                    <a:pt x="4760" y="1405"/>
                  </a:lnTo>
                  <a:lnTo>
                    <a:pt x="4762" y="1398"/>
                  </a:lnTo>
                  <a:lnTo>
                    <a:pt x="4763" y="1388"/>
                  </a:lnTo>
                  <a:lnTo>
                    <a:pt x="4763" y="1382"/>
                  </a:lnTo>
                  <a:lnTo>
                    <a:pt x="4761" y="1377"/>
                  </a:lnTo>
                  <a:lnTo>
                    <a:pt x="4759" y="1372"/>
                  </a:lnTo>
                  <a:lnTo>
                    <a:pt x="4756" y="1369"/>
                  </a:lnTo>
                  <a:lnTo>
                    <a:pt x="4747" y="1363"/>
                  </a:lnTo>
                  <a:lnTo>
                    <a:pt x="4737" y="1359"/>
                  </a:lnTo>
                  <a:lnTo>
                    <a:pt x="4727" y="1355"/>
                  </a:lnTo>
                  <a:lnTo>
                    <a:pt x="4718" y="1350"/>
                  </a:lnTo>
                  <a:lnTo>
                    <a:pt x="4715" y="1347"/>
                  </a:lnTo>
                  <a:lnTo>
                    <a:pt x="4713" y="1343"/>
                  </a:lnTo>
                  <a:lnTo>
                    <a:pt x="4711" y="1339"/>
                  </a:lnTo>
                  <a:lnTo>
                    <a:pt x="4711" y="1333"/>
                  </a:lnTo>
                  <a:lnTo>
                    <a:pt x="4711" y="1324"/>
                  </a:lnTo>
                  <a:lnTo>
                    <a:pt x="4711" y="1315"/>
                  </a:lnTo>
                  <a:lnTo>
                    <a:pt x="4830" y="1297"/>
                  </a:lnTo>
                  <a:lnTo>
                    <a:pt x="4869" y="1307"/>
                  </a:lnTo>
                  <a:lnTo>
                    <a:pt x="4898" y="1315"/>
                  </a:lnTo>
                  <a:lnTo>
                    <a:pt x="4928" y="1322"/>
                  </a:lnTo>
                  <a:lnTo>
                    <a:pt x="4963" y="1333"/>
                  </a:lnTo>
                  <a:lnTo>
                    <a:pt x="4974" y="1338"/>
                  </a:lnTo>
                  <a:lnTo>
                    <a:pt x="4985" y="1343"/>
                  </a:lnTo>
                  <a:lnTo>
                    <a:pt x="4995" y="1349"/>
                  </a:lnTo>
                  <a:lnTo>
                    <a:pt x="5005" y="1356"/>
                  </a:lnTo>
                  <a:lnTo>
                    <a:pt x="5021" y="1371"/>
                  </a:lnTo>
                  <a:lnTo>
                    <a:pt x="5038" y="1386"/>
                  </a:lnTo>
                  <a:lnTo>
                    <a:pt x="5046" y="1395"/>
                  </a:lnTo>
                  <a:lnTo>
                    <a:pt x="5054" y="1402"/>
                  </a:lnTo>
                  <a:lnTo>
                    <a:pt x="5063" y="1408"/>
                  </a:lnTo>
                  <a:lnTo>
                    <a:pt x="5073" y="1414"/>
                  </a:lnTo>
                  <a:lnTo>
                    <a:pt x="5084" y="1419"/>
                  </a:lnTo>
                  <a:lnTo>
                    <a:pt x="5095" y="1423"/>
                  </a:lnTo>
                  <a:lnTo>
                    <a:pt x="5108" y="1425"/>
                  </a:lnTo>
                  <a:lnTo>
                    <a:pt x="5122" y="1426"/>
                  </a:lnTo>
                  <a:lnTo>
                    <a:pt x="5127" y="1438"/>
                  </a:lnTo>
                  <a:lnTo>
                    <a:pt x="5132" y="1449"/>
                  </a:lnTo>
                  <a:lnTo>
                    <a:pt x="5139" y="1459"/>
                  </a:lnTo>
                  <a:lnTo>
                    <a:pt x="5148" y="1468"/>
                  </a:lnTo>
                  <a:lnTo>
                    <a:pt x="5156" y="1476"/>
                  </a:lnTo>
                  <a:lnTo>
                    <a:pt x="5166" y="1484"/>
                  </a:lnTo>
                  <a:lnTo>
                    <a:pt x="5176" y="1490"/>
                  </a:lnTo>
                  <a:lnTo>
                    <a:pt x="5188" y="1496"/>
                  </a:lnTo>
                  <a:lnTo>
                    <a:pt x="5199" y="1502"/>
                  </a:lnTo>
                  <a:lnTo>
                    <a:pt x="5211" y="1508"/>
                  </a:lnTo>
                  <a:lnTo>
                    <a:pt x="5225" y="1512"/>
                  </a:lnTo>
                  <a:lnTo>
                    <a:pt x="5237" y="1516"/>
                  </a:lnTo>
                  <a:lnTo>
                    <a:pt x="5263" y="1524"/>
                  </a:lnTo>
                  <a:lnTo>
                    <a:pt x="5288" y="1530"/>
                  </a:lnTo>
                  <a:lnTo>
                    <a:pt x="5303" y="1536"/>
                  </a:lnTo>
                  <a:lnTo>
                    <a:pt x="5317" y="1542"/>
                  </a:lnTo>
                  <a:lnTo>
                    <a:pt x="5330" y="1550"/>
                  </a:lnTo>
                  <a:lnTo>
                    <a:pt x="5342" y="1558"/>
                  </a:lnTo>
                  <a:lnTo>
                    <a:pt x="5365" y="1577"/>
                  </a:lnTo>
                  <a:lnTo>
                    <a:pt x="5388" y="1595"/>
                  </a:lnTo>
                  <a:lnTo>
                    <a:pt x="5399" y="1604"/>
                  </a:lnTo>
                  <a:lnTo>
                    <a:pt x="5410" y="1612"/>
                  </a:lnTo>
                  <a:lnTo>
                    <a:pt x="5422" y="1621"/>
                  </a:lnTo>
                  <a:lnTo>
                    <a:pt x="5434" y="1628"/>
                  </a:lnTo>
                  <a:lnTo>
                    <a:pt x="5446" y="1633"/>
                  </a:lnTo>
                  <a:lnTo>
                    <a:pt x="5460" y="1638"/>
                  </a:lnTo>
                  <a:lnTo>
                    <a:pt x="5473" y="1640"/>
                  </a:lnTo>
                  <a:lnTo>
                    <a:pt x="5488" y="1641"/>
                  </a:lnTo>
                  <a:lnTo>
                    <a:pt x="5497" y="1641"/>
                  </a:lnTo>
                  <a:lnTo>
                    <a:pt x="5506" y="1640"/>
                  </a:lnTo>
                  <a:lnTo>
                    <a:pt x="5514" y="1638"/>
                  </a:lnTo>
                  <a:lnTo>
                    <a:pt x="5522" y="1635"/>
                  </a:lnTo>
                  <a:lnTo>
                    <a:pt x="5536" y="1628"/>
                  </a:lnTo>
                  <a:lnTo>
                    <a:pt x="5551" y="1620"/>
                  </a:lnTo>
                  <a:lnTo>
                    <a:pt x="5565" y="1611"/>
                  </a:lnTo>
                  <a:lnTo>
                    <a:pt x="5579" y="1605"/>
                  </a:lnTo>
                  <a:lnTo>
                    <a:pt x="5587" y="1602"/>
                  </a:lnTo>
                  <a:lnTo>
                    <a:pt x="5596" y="1600"/>
                  </a:lnTo>
                  <a:lnTo>
                    <a:pt x="5604" y="1599"/>
                  </a:lnTo>
                  <a:lnTo>
                    <a:pt x="5614" y="1598"/>
                  </a:lnTo>
                  <a:lnTo>
                    <a:pt x="5621" y="1599"/>
                  </a:lnTo>
                  <a:lnTo>
                    <a:pt x="5626" y="1601"/>
                  </a:lnTo>
                  <a:lnTo>
                    <a:pt x="5631" y="1604"/>
                  </a:lnTo>
                  <a:lnTo>
                    <a:pt x="5635" y="1607"/>
                  </a:lnTo>
                  <a:lnTo>
                    <a:pt x="5642" y="1613"/>
                  </a:lnTo>
                  <a:lnTo>
                    <a:pt x="5647" y="1617"/>
                  </a:lnTo>
                  <a:lnTo>
                    <a:pt x="5647" y="1629"/>
                  </a:lnTo>
                  <a:lnTo>
                    <a:pt x="5647" y="1638"/>
                  </a:lnTo>
                  <a:lnTo>
                    <a:pt x="5647" y="1645"/>
                  </a:lnTo>
                  <a:lnTo>
                    <a:pt x="5647" y="1654"/>
                  </a:lnTo>
                  <a:lnTo>
                    <a:pt x="5647" y="1662"/>
                  </a:lnTo>
                  <a:lnTo>
                    <a:pt x="5649" y="1672"/>
                  </a:lnTo>
                  <a:lnTo>
                    <a:pt x="5652" y="1679"/>
                  </a:lnTo>
                  <a:lnTo>
                    <a:pt x="5655" y="1686"/>
                  </a:lnTo>
                  <a:lnTo>
                    <a:pt x="5659" y="1693"/>
                  </a:lnTo>
                  <a:lnTo>
                    <a:pt x="5664" y="1699"/>
                  </a:lnTo>
                  <a:lnTo>
                    <a:pt x="5668" y="1704"/>
                  </a:lnTo>
                  <a:lnTo>
                    <a:pt x="5674" y="1709"/>
                  </a:lnTo>
                  <a:lnTo>
                    <a:pt x="5674" y="1790"/>
                  </a:lnTo>
                  <a:lnTo>
                    <a:pt x="5666" y="1791"/>
                  </a:lnTo>
                  <a:lnTo>
                    <a:pt x="5657" y="1792"/>
                  </a:lnTo>
                  <a:lnTo>
                    <a:pt x="5649" y="1792"/>
                  </a:lnTo>
                  <a:lnTo>
                    <a:pt x="5641" y="1792"/>
                  </a:lnTo>
                  <a:lnTo>
                    <a:pt x="5623" y="1790"/>
                  </a:lnTo>
                  <a:lnTo>
                    <a:pt x="5608" y="1790"/>
                  </a:lnTo>
                  <a:lnTo>
                    <a:pt x="5604" y="1790"/>
                  </a:lnTo>
                  <a:lnTo>
                    <a:pt x="5602" y="1792"/>
                  </a:lnTo>
                  <a:lnTo>
                    <a:pt x="5600" y="1794"/>
                  </a:lnTo>
                  <a:lnTo>
                    <a:pt x="5598" y="1796"/>
                  </a:lnTo>
                  <a:lnTo>
                    <a:pt x="5595" y="1802"/>
                  </a:lnTo>
                  <a:lnTo>
                    <a:pt x="5593" y="1808"/>
                  </a:lnTo>
                  <a:lnTo>
                    <a:pt x="5595" y="1818"/>
                  </a:lnTo>
                  <a:lnTo>
                    <a:pt x="5597" y="1827"/>
                  </a:lnTo>
                  <a:lnTo>
                    <a:pt x="5600" y="1835"/>
                  </a:lnTo>
                  <a:lnTo>
                    <a:pt x="5604" y="1844"/>
                  </a:lnTo>
                  <a:lnTo>
                    <a:pt x="5609" y="1852"/>
                  </a:lnTo>
                  <a:lnTo>
                    <a:pt x="5614" y="1859"/>
                  </a:lnTo>
                  <a:lnTo>
                    <a:pt x="5620" y="1865"/>
                  </a:lnTo>
                  <a:lnTo>
                    <a:pt x="5626" y="1871"/>
                  </a:lnTo>
                  <a:lnTo>
                    <a:pt x="5637" y="1881"/>
                  </a:lnTo>
                  <a:lnTo>
                    <a:pt x="5647" y="1890"/>
                  </a:lnTo>
                  <a:lnTo>
                    <a:pt x="5651" y="1896"/>
                  </a:lnTo>
                  <a:lnTo>
                    <a:pt x="5653" y="1899"/>
                  </a:lnTo>
                  <a:lnTo>
                    <a:pt x="5654" y="1903"/>
                  </a:lnTo>
                  <a:lnTo>
                    <a:pt x="5654" y="1907"/>
                  </a:lnTo>
                  <a:lnTo>
                    <a:pt x="5747" y="1919"/>
                  </a:lnTo>
                  <a:lnTo>
                    <a:pt x="5754" y="1918"/>
                  </a:lnTo>
                  <a:lnTo>
                    <a:pt x="5761" y="1917"/>
                  </a:lnTo>
                  <a:lnTo>
                    <a:pt x="5768" y="1915"/>
                  </a:lnTo>
                  <a:lnTo>
                    <a:pt x="5775" y="1912"/>
                  </a:lnTo>
                  <a:lnTo>
                    <a:pt x="5780" y="1908"/>
                  </a:lnTo>
                  <a:lnTo>
                    <a:pt x="5786" y="1904"/>
                  </a:lnTo>
                  <a:lnTo>
                    <a:pt x="5792" y="1899"/>
                  </a:lnTo>
                  <a:lnTo>
                    <a:pt x="5797" y="1892"/>
                  </a:lnTo>
                  <a:lnTo>
                    <a:pt x="5807" y="1880"/>
                  </a:lnTo>
                  <a:lnTo>
                    <a:pt x="5815" y="1865"/>
                  </a:lnTo>
                  <a:lnTo>
                    <a:pt x="5823" y="1850"/>
                  </a:lnTo>
                  <a:lnTo>
                    <a:pt x="5830" y="1832"/>
                  </a:lnTo>
                  <a:lnTo>
                    <a:pt x="5835" y="1815"/>
                  </a:lnTo>
                  <a:lnTo>
                    <a:pt x="5841" y="1797"/>
                  </a:lnTo>
                  <a:lnTo>
                    <a:pt x="5845" y="1779"/>
                  </a:lnTo>
                  <a:lnTo>
                    <a:pt x="5847" y="1763"/>
                  </a:lnTo>
                  <a:lnTo>
                    <a:pt x="5852" y="1733"/>
                  </a:lnTo>
                  <a:lnTo>
                    <a:pt x="5853" y="1709"/>
                  </a:lnTo>
                  <a:lnTo>
                    <a:pt x="5853" y="1694"/>
                  </a:lnTo>
                  <a:lnTo>
                    <a:pt x="5853" y="1677"/>
                  </a:lnTo>
                  <a:lnTo>
                    <a:pt x="5853" y="1657"/>
                  </a:lnTo>
                  <a:lnTo>
                    <a:pt x="5853" y="1635"/>
                  </a:lnTo>
                  <a:lnTo>
                    <a:pt x="5853" y="1623"/>
                  </a:lnTo>
                  <a:lnTo>
                    <a:pt x="5853" y="1612"/>
                  </a:lnTo>
                  <a:lnTo>
                    <a:pt x="5855" y="1607"/>
                  </a:lnTo>
                  <a:lnTo>
                    <a:pt x="5858" y="1604"/>
                  </a:lnTo>
                  <a:lnTo>
                    <a:pt x="5865" y="1601"/>
                  </a:lnTo>
                  <a:lnTo>
                    <a:pt x="5873" y="1598"/>
                  </a:lnTo>
                  <a:lnTo>
                    <a:pt x="5873" y="1568"/>
                  </a:lnTo>
                  <a:lnTo>
                    <a:pt x="5867" y="1564"/>
                  </a:lnTo>
                  <a:lnTo>
                    <a:pt x="5859" y="1558"/>
                  </a:lnTo>
                  <a:lnTo>
                    <a:pt x="5850" y="1551"/>
                  </a:lnTo>
                  <a:lnTo>
                    <a:pt x="5843" y="1543"/>
                  </a:lnTo>
                  <a:lnTo>
                    <a:pt x="5835" y="1534"/>
                  </a:lnTo>
                  <a:lnTo>
                    <a:pt x="5830" y="1525"/>
                  </a:lnTo>
                  <a:lnTo>
                    <a:pt x="5827" y="1520"/>
                  </a:lnTo>
                  <a:lnTo>
                    <a:pt x="5826" y="1516"/>
                  </a:lnTo>
                  <a:lnTo>
                    <a:pt x="5826" y="1511"/>
                  </a:lnTo>
                  <a:lnTo>
                    <a:pt x="5826" y="1506"/>
                  </a:lnTo>
                  <a:lnTo>
                    <a:pt x="5816" y="1498"/>
                  </a:lnTo>
                  <a:lnTo>
                    <a:pt x="5808" y="1490"/>
                  </a:lnTo>
                  <a:lnTo>
                    <a:pt x="5799" y="1481"/>
                  </a:lnTo>
                  <a:lnTo>
                    <a:pt x="5791" y="1472"/>
                  </a:lnTo>
                  <a:lnTo>
                    <a:pt x="5776" y="1451"/>
                  </a:lnTo>
                  <a:lnTo>
                    <a:pt x="5761" y="1428"/>
                  </a:lnTo>
                  <a:lnTo>
                    <a:pt x="5748" y="1404"/>
                  </a:lnTo>
                  <a:lnTo>
                    <a:pt x="5735" y="1378"/>
                  </a:lnTo>
                  <a:lnTo>
                    <a:pt x="5721" y="1353"/>
                  </a:lnTo>
                  <a:lnTo>
                    <a:pt x="5707" y="1327"/>
                  </a:lnTo>
                  <a:lnTo>
                    <a:pt x="5700" y="1316"/>
                  </a:lnTo>
                  <a:lnTo>
                    <a:pt x="5692" y="1307"/>
                  </a:lnTo>
                  <a:lnTo>
                    <a:pt x="5684" y="1299"/>
                  </a:lnTo>
                  <a:lnTo>
                    <a:pt x="5674" y="1291"/>
                  </a:lnTo>
                  <a:lnTo>
                    <a:pt x="5664" y="1285"/>
                  </a:lnTo>
                  <a:lnTo>
                    <a:pt x="5652" y="1279"/>
                  </a:lnTo>
                  <a:lnTo>
                    <a:pt x="5640" y="1274"/>
                  </a:lnTo>
                  <a:lnTo>
                    <a:pt x="5628" y="1270"/>
                  </a:lnTo>
                  <a:lnTo>
                    <a:pt x="5600" y="1263"/>
                  </a:lnTo>
                  <a:lnTo>
                    <a:pt x="5570" y="1256"/>
                  </a:lnTo>
                  <a:lnTo>
                    <a:pt x="5540" y="1249"/>
                  </a:lnTo>
                  <a:lnTo>
                    <a:pt x="5508" y="1241"/>
                  </a:lnTo>
                  <a:lnTo>
                    <a:pt x="5503" y="1252"/>
                  </a:lnTo>
                  <a:lnTo>
                    <a:pt x="5500" y="1265"/>
                  </a:lnTo>
                  <a:lnTo>
                    <a:pt x="5498" y="1272"/>
                  </a:lnTo>
                  <a:lnTo>
                    <a:pt x="5496" y="1279"/>
                  </a:lnTo>
                  <a:lnTo>
                    <a:pt x="5492" y="1285"/>
                  </a:lnTo>
                  <a:lnTo>
                    <a:pt x="5488" y="1291"/>
                  </a:lnTo>
                  <a:lnTo>
                    <a:pt x="5483" y="1284"/>
                  </a:lnTo>
                  <a:lnTo>
                    <a:pt x="5476" y="1278"/>
                  </a:lnTo>
                  <a:lnTo>
                    <a:pt x="5469" y="1275"/>
                  </a:lnTo>
                  <a:lnTo>
                    <a:pt x="5462" y="1272"/>
                  </a:lnTo>
                  <a:lnTo>
                    <a:pt x="5446" y="1267"/>
                  </a:lnTo>
                  <a:lnTo>
                    <a:pt x="5431" y="1264"/>
                  </a:lnTo>
                  <a:lnTo>
                    <a:pt x="5423" y="1262"/>
                  </a:lnTo>
                  <a:lnTo>
                    <a:pt x="5417" y="1260"/>
                  </a:lnTo>
                  <a:lnTo>
                    <a:pt x="5411" y="1257"/>
                  </a:lnTo>
                  <a:lnTo>
                    <a:pt x="5406" y="1254"/>
                  </a:lnTo>
                  <a:lnTo>
                    <a:pt x="5401" y="1249"/>
                  </a:lnTo>
                  <a:lnTo>
                    <a:pt x="5398" y="1244"/>
                  </a:lnTo>
                  <a:lnTo>
                    <a:pt x="5396" y="1237"/>
                  </a:lnTo>
                  <a:lnTo>
                    <a:pt x="5395" y="1229"/>
                  </a:lnTo>
                  <a:lnTo>
                    <a:pt x="5378" y="1226"/>
                  </a:lnTo>
                  <a:lnTo>
                    <a:pt x="5341" y="1218"/>
                  </a:lnTo>
                  <a:lnTo>
                    <a:pt x="5322" y="1214"/>
                  </a:lnTo>
                  <a:lnTo>
                    <a:pt x="5305" y="1210"/>
                  </a:lnTo>
                  <a:lnTo>
                    <a:pt x="5293" y="1207"/>
                  </a:lnTo>
                  <a:lnTo>
                    <a:pt x="5288" y="1204"/>
                  </a:lnTo>
                  <a:lnTo>
                    <a:pt x="5289" y="1197"/>
                  </a:lnTo>
                  <a:lnTo>
                    <a:pt x="5293" y="1191"/>
                  </a:lnTo>
                  <a:lnTo>
                    <a:pt x="5298" y="1185"/>
                  </a:lnTo>
                  <a:lnTo>
                    <a:pt x="5304" y="1180"/>
                  </a:lnTo>
                  <a:lnTo>
                    <a:pt x="5319" y="1167"/>
                  </a:lnTo>
                  <a:lnTo>
                    <a:pt x="5334" y="1154"/>
                  </a:lnTo>
                  <a:lnTo>
                    <a:pt x="5331" y="1147"/>
                  </a:lnTo>
                  <a:lnTo>
                    <a:pt x="5329" y="1140"/>
                  </a:lnTo>
                  <a:lnTo>
                    <a:pt x="5328" y="1132"/>
                  </a:lnTo>
                  <a:lnTo>
                    <a:pt x="5329" y="1125"/>
                  </a:lnTo>
                  <a:lnTo>
                    <a:pt x="5331" y="1117"/>
                  </a:lnTo>
                  <a:lnTo>
                    <a:pt x="5334" y="1108"/>
                  </a:lnTo>
                  <a:lnTo>
                    <a:pt x="5339" y="1100"/>
                  </a:lnTo>
                  <a:lnTo>
                    <a:pt x="5343" y="1092"/>
                  </a:lnTo>
                  <a:lnTo>
                    <a:pt x="5365" y="1064"/>
                  </a:lnTo>
                  <a:lnTo>
                    <a:pt x="5382" y="1043"/>
                  </a:lnTo>
                  <a:lnTo>
                    <a:pt x="5382" y="964"/>
                  </a:lnTo>
                  <a:lnTo>
                    <a:pt x="5388" y="962"/>
                  </a:lnTo>
                  <a:lnTo>
                    <a:pt x="5396" y="961"/>
                  </a:lnTo>
                  <a:lnTo>
                    <a:pt x="5402" y="961"/>
                  </a:lnTo>
                  <a:lnTo>
                    <a:pt x="5409" y="962"/>
                  </a:lnTo>
                  <a:lnTo>
                    <a:pt x="5423" y="963"/>
                  </a:lnTo>
                  <a:lnTo>
                    <a:pt x="5441" y="964"/>
                  </a:lnTo>
                  <a:lnTo>
                    <a:pt x="5465" y="964"/>
                  </a:lnTo>
                  <a:lnTo>
                    <a:pt x="5492" y="966"/>
                  </a:lnTo>
                  <a:lnTo>
                    <a:pt x="5521" y="968"/>
                  </a:lnTo>
                  <a:lnTo>
                    <a:pt x="5552" y="970"/>
                  </a:lnTo>
                  <a:lnTo>
                    <a:pt x="5583" y="972"/>
                  </a:lnTo>
                  <a:lnTo>
                    <a:pt x="5612" y="974"/>
                  </a:lnTo>
                  <a:lnTo>
                    <a:pt x="5641" y="975"/>
                  </a:lnTo>
                  <a:lnTo>
                    <a:pt x="5667" y="976"/>
                  </a:lnTo>
                  <a:lnTo>
                    <a:pt x="5671" y="975"/>
                  </a:lnTo>
                  <a:lnTo>
                    <a:pt x="5677" y="972"/>
                  </a:lnTo>
                  <a:lnTo>
                    <a:pt x="5682" y="968"/>
                  </a:lnTo>
                  <a:lnTo>
                    <a:pt x="5687" y="964"/>
                  </a:lnTo>
                  <a:lnTo>
                    <a:pt x="5674" y="945"/>
                  </a:lnTo>
                  <a:lnTo>
                    <a:pt x="5807" y="945"/>
                  </a:lnTo>
                  <a:lnTo>
                    <a:pt x="5809" y="949"/>
                  </a:lnTo>
                  <a:lnTo>
                    <a:pt x="5816" y="955"/>
                  </a:lnTo>
                  <a:lnTo>
                    <a:pt x="5825" y="962"/>
                  </a:lnTo>
                  <a:lnTo>
                    <a:pt x="5836" y="969"/>
                  </a:lnTo>
                  <a:lnTo>
                    <a:pt x="5857" y="982"/>
                  </a:lnTo>
                  <a:lnTo>
                    <a:pt x="5867" y="988"/>
                  </a:lnTo>
                  <a:lnTo>
                    <a:pt x="5871" y="988"/>
                  </a:lnTo>
                  <a:lnTo>
                    <a:pt x="5875" y="987"/>
                  </a:lnTo>
                  <a:lnTo>
                    <a:pt x="5878" y="985"/>
                  </a:lnTo>
                  <a:lnTo>
                    <a:pt x="5880" y="983"/>
                  </a:lnTo>
                  <a:lnTo>
                    <a:pt x="5884" y="979"/>
                  </a:lnTo>
                  <a:lnTo>
                    <a:pt x="5888" y="973"/>
                  </a:lnTo>
                  <a:lnTo>
                    <a:pt x="5892" y="967"/>
                  </a:lnTo>
                  <a:lnTo>
                    <a:pt x="5898" y="963"/>
                  </a:lnTo>
                  <a:lnTo>
                    <a:pt x="5902" y="961"/>
                  </a:lnTo>
                  <a:lnTo>
                    <a:pt x="5906" y="959"/>
                  </a:lnTo>
                  <a:lnTo>
                    <a:pt x="5913" y="958"/>
                  </a:lnTo>
                  <a:lnTo>
                    <a:pt x="5920" y="958"/>
                  </a:lnTo>
                  <a:lnTo>
                    <a:pt x="5911" y="954"/>
                  </a:lnTo>
                  <a:lnTo>
                    <a:pt x="5904" y="950"/>
                  </a:lnTo>
                  <a:lnTo>
                    <a:pt x="5900" y="945"/>
                  </a:lnTo>
                  <a:lnTo>
                    <a:pt x="5897" y="941"/>
                  </a:lnTo>
                  <a:lnTo>
                    <a:pt x="5894" y="935"/>
                  </a:lnTo>
                  <a:lnTo>
                    <a:pt x="5893" y="927"/>
                  </a:lnTo>
                  <a:lnTo>
                    <a:pt x="5893" y="916"/>
                  </a:lnTo>
                  <a:lnTo>
                    <a:pt x="5893" y="902"/>
                  </a:lnTo>
                  <a:lnTo>
                    <a:pt x="5893" y="886"/>
                  </a:lnTo>
                  <a:lnTo>
                    <a:pt x="5894" y="871"/>
                  </a:lnTo>
                  <a:lnTo>
                    <a:pt x="5897" y="858"/>
                  </a:lnTo>
                  <a:lnTo>
                    <a:pt x="5900" y="846"/>
                  </a:lnTo>
                  <a:lnTo>
                    <a:pt x="5902" y="841"/>
                  </a:lnTo>
                  <a:lnTo>
                    <a:pt x="5904" y="835"/>
                  </a:lnTo>
                  <a:lnTo>
                    <a:pt x="5906" y="831"/>
                  </a:lnTo>
                  <a:lnTo>
                    <a:pt x="5910" y="828"/>
                  </a:lnTo>
                  <a:lnTo>
                    <a:pt x="5913" y="825"/>
                  </a:lnTo>
                  <a:lnTo>
                    <a:pt x="5917" y="823"/>
                  </a:lnTo>
                  <a:lnTo>
                    <a:pt x="5922" y="822"/>
                  </a:lnTo>
                  <a:lnTo>
                    <a:pt x="5926" y="822"/>
                  </a:lnTo>
                  <a:lnTo>
                    <a:pt x="5945" y="822"/>
                  </a:lnTo>
                  <a:lnTo>
                    <a:pt x="5974" y="822"/>
                  </a:lnTo>
                  <a:lnTo>
                    <a:pt x="6006" y="822"/>
                  </a:lnTo>
                  <a:lnTo>
                    <a:pt x="6033" y="822"/>
                  </a:lnTo>
                  <a:lnTo>
                    <a:pt x="6037" y="828"/>
                  </a:lnTo>
                  <a:lnTo>
                    <a:pt x="6045" y="838"/>
                  </a:lnTo>
                  <a:lnTo>
                    <a:pt x="6055" y="849"/>
                  </a:lnTo>
                  <a:lnTo>
                    <a:pt x="6066" y="860"/>
                  </a:lnTo>
                  <a:lnTo>
                    <a:pt x="6077" y="871"/>
                  </a:lnTo>
                  <a:lnTo>
                    <a:pt x="6086" y="881"/>
                  </a:lnTo>
                  <a:lnTo>
                    <a:pt x="6094" y="887"/>
                  </a:lnTo>
                  <a:lnTo>
                    <a:pt x="6099" y="889"/>
                  </a:lnTo>
                  <a:lnTo>
                    <a:pt x="6102" y="881"/>
                  </a:lnTo>
                  <a:lnTo>
                    <a:pt x="6105" y="874"/>
                  </a:lnTo>
                  <a:lnTo>
                    <a:pt x="6108" y="867"/>
                  </a:lnTo>
                  <a:lnTo>
                    <a:pt x="6112" y="861"/>
                  </a:lnTo>
                  <a:lnTo>
                    <a:pt x="6116" y="855"/>
                  </a:lnTo>
                  <a:lnTo>
                    <a:pt x="6119" y="848"/>
                  </a:lnTo>
                  <a:lnTo>
                    <a:pt x="6123" y="839"/>
                  </a:lnTo>
                  <a:lnTo>
                    <a:pt x="6125" y="828"/>
                  </a:lnTo>
                  <a:lnTo>
                    <a:pt x="6128" y="830"/>
                  </a:lnTo>
                  <a:lnTo>
                    <a:pt x="6132" y="831"/>
                  </a:lnTo>
                  <a:lnTo>
                    <a:pt x="6135" y="832"/>
                  </a:lnTo>
                  <a:lnTo>
                    <a:pt x="6139" y="832"/>
                  </a:lnTo>
                  <a:lnTo>
                    <a:pt x="6144" y="832"/>
                  </a:lnTo>
                  <a:lnTo>
                    <a:pt x="6149" y="831"/>
                  </a:lnTo>
                  <a:lnTo>
                    <a:pt x="6153" y="830"/>
                  </a:lnTo>
                  <a:lnTo>
                    <a:pt x="6159" y="828"/>
                  </a:lnTo>
                  <a:lnTo>
                    <a:pt x="6148" y="815"/>
                  </a:lnTo>
                  <a:lnTo>
                    <a:pt x="6137" y="803"/>
                  </a:lnTo>
                  <a:lnTo>
                    <a:pt x="6133" y="796"/>
                  </a:lnTo>
                  <a:lnTo>
                    <a:pt x="6128" y="789"/>
                  </a:lnTo>
                  <a:lnTo>
                    <a:pt x="6126" y="782"/>
                  </a:lnTo>
                  <a:lnTo>
                    <a:pt x="6125" y="772"/>
                  </a:lnTo>
                  <a:lnTo>
                    <a:pt x="6126" y="767"/>
                  </a:lnTo>
                  <a:lnTo>
                    <a:pt x="6128" y="764"/>
                  </a:lnTo>
                  <a:lnTo>
                    <a:pt x="6132" y="761"/>
                  </a:lnTo>
                  <a:lnTo>
                    <a:pt x="6135" y="760"/>
                  </a:lnTo>
                  <a:lnTo>
                    <a:pt x="6140" y="759"/>
                  </a:lnTo>
                  <a:lnTo>
                    <a:pt x="6146" y="759"/>
                  </a:lnTo>
                  <a:lnTo>
                    <a:pt x="6152" y="760"/>
                  </a:lnTo>
                  <a:lnTo>
                    <a:pt x="6159" y="762"/>
                  </a:lnTo>
                  <a:lnTo>
                    <a:pt x="6188" y="771"/>
                  </a:lnTo>
                  <a:lnTo>
                    <a:pt x="6212" y="778"/>
                  </a:lnTo>
                  <a:lnTo>
                    <a:pt x="6202" y="779"/>
                  </a:lnTo>
                  <a:lnTo>
                    <a:pt x="6193" y="782"/>
                  </a:lnTo>
                  <a:lnTo>
                    <a:pt x="6184" y="784"/>
                  </a:lnTo>
                  <a:lnTo>
                    <a:pt x="6179" y="785"/>
                  </a:lnTo>
                  <a:lnTo>
                    <a:pt x="6180" y="792"/>
                  </a:lnTo>
                  <a:lnTo>
                    <a:pt x="6183" y="797"/>
                  </a:lnTo>
                  <a:lnTo>
                    <a:pt x="6186" y="802"/>
                  </a:lnTo>
                  <a:lnTo>
                    <a:pt x="6191" y="807"/>
                  </a:lnTo>
                  <a:lnTo>
                    <a:pt x="6201" y="815"/>
                  </a:lnTo>
                  <a:lnTo>
                    <a:pt x="6211" y="822"/>
                  </a:lnTo>
                  <a:lnTo>
                    <a:pt x="6222" y="829"/>
                  </a:lnTo>
                  <a:lnTo>
                    <a:pt x="6230" y="837"/>
                  </a:lnTo>
                  <a:lnTo>
                    <a:pt x="6234" y="842"/>
                  </a:lnTo>
                  <a:lnTo>
                    <a:pt x="6236" y="847"/>
                  </a:lnTo>
                  <a:lnTo>
                    <a:pt x="6238" y="853"/>
                  </a:lnTo>
                  <a:lnTo>
                    <a:pt x="6238" y="859"/>
                  </a:lnTo>
                  <a:lnTo>
                    <a:pt x="6237" y="867"/>
                  </a:lnTo>
                  <a:lnTo>
                    <a:pt x="6231" y="878"/>
                  </a:lnTo>
                  <a:lnTo>
                    <a:pt x="6224" y="893"/>
                  </a:lnTo>
                  <a:lnTo>
                    <a:pt x="6215" y="907"/>
                  </a:lnTo>
                  <a:lnTo>
                    <a:pt x="6206" y="922"/>
                  </a:lnTo>
                  <a:lnTo>
                    <a:pt x="6200" y="937"/>
                  </a:lnTo>
                  <a:lnTo>
                    <a:pt x="6196" y="944"/>
                  </a:lnTo>
                  <a:lnTo>
                    <a:pt x="6194" y="952"/>
                  </a:lnTo>
                  <a:lnTo>
                    <a:pt x="6192" y="958"/>
                  </a:lnTo>
                  <a:lnTo>
                    <a:pt x="6192" y="964"/>
                  </a:lnTo>
                  <a:lnTo>
                    <a:pt x="6193" y="970"/>
                  </a:lnTo>
                  <a:lnTo>
                    <a:pt x="6195" y="974"/>
                  </a:lnTo>
                  <a:lnTo>
                    <a:pt x="6198" y="977"/>
                  </a:lnTo>
                  <a:lnTo>
                    <a:pt x="6202" y="979"/>
                  </a:lnTo>
                  <a:lnTo>
                    <a:pt x="6205" y="981"/>
                  </a:lnTo>
                  <a:lnTo>
                    <a:pt x="6208" y="984"/>
                  </a:lnTo>
                  <a:lnTo>
                    <a:pt x="6211" y="988"/>
                  </a:lnTo>
                  <a:lnTo>
                    <a:pt x="6212" y="994"/>
                  </a:lnTo>
                  <a:lnTo>
                    <a:pt x="6212" y="1001"/>
                  </a:lnTo>
                  <a:lnTo>
                    <a:pt x="6211" y="1010"/>
                  </a:lnTo>
                  <a:lnTo>
                    <a:pt x="6208" y="1018"/>
                  </a:lnTo>
                  <a:lnTo>
                    <a:pt x="6204" y="1026"/>
                  </a:lnTo>
                  <a:lnTo>
                    <a:pt x="6202" y="1030"/>
                  </a:lnTo>
                  <a:lnTo>
                    <a:pt x="6200" y="1033"/>
                  </a:lnTo>
                  <a:lnTo>
                    <a:pt x="6196" y="1036"/>
                  </a:lnTo>
                  <a:lnTo>
                    <a:pt x="6192" y="1039"/>
                  </a:lnTo>
                  <a:lnTo>
                    <a:pt x="6188" y="1041"/>
                  </a:lnTo>
                  <a:lnTo>
                    <a:pt x="6183" y="1042"/>
                  </a:lnTo>
                  <a:lnTo>
                    <a:pt x="6178" y="1043"/>
                  </a:lnTo>
                  <a:lnTo>
                    <a:pt x="6172" y="1043"/>
                  </a:lnTo>
                  <a:lnTo>
                    <a:pt x="6173" y="1062"/>
                  </a:lnTo>
                  <a:lnTo>
                    <a:pt x="6175" y="1079"/>
                  </a:lnTo>
                  <a:lnTo>
                    <a:pt x="6181" y="1095"/>
                  </a:lnTo>
                  <a:lnTo>
                    <a:pt x="6186" y="1111"/>
                  </a:lnTo>
                  <a:lnTo>
                    <a:pt x="6194" y="1126"/>
                  </a:lnTo>
                  <a:lnTo>
                    <a:pt x="6204" y="1140"/>
                  </a:lnTo>
                  <a:lnTo>
                    <a:pt x="6214" y="1153"/>
                  </a:lnTo>
                  <a:lnTo>
                    <a:pt x="6226" y="1166"/>
                  </a:lnTo>
                  <a:lnTo>
                    <a:pt x="6238" y="1179"/>
                  </a:lnTo>
                  <a:lnTo>
                    <a:pt x="6252" y="1190"/>
                  </a:lnTo>
                  <a:lnTo>
                    <a:pt x="6267" y="1201"/>
                  </a:lnTo>
                  <a:lnTo>
                    <a:pt x="6281" y="1211"/>
                  </a:lnTo>
                  <a:lnTo>
                    <a:pt x="6296" y="1220"/>
                  </a:lnTo>
                  <a:lnTo>
                    <a:pt x="6313" y="1230"/>
                  </a:lnTo>
                  <a:lnTo>
                    <a:pt x="6328" y="1239"/>
                  </a:lnTo>
                  <a:lnTo>
                    <a:pt x="6345" y="1247"/>
                  </a:lnTo>
                  <a:lnTo>
                    <a:pt x="6352" y="1251"/>
                  </a:lnTo>
                  <a:lnTo>
                    <a:pt x="6360" y="1256"/>
                  </a:lnTo>
                  <a:lnTo>
                    <a:pt x="6365" y="1261"/>
                  </a:lnTo>
                  <a:lnTo>
                    <a:pt x="6371" y="1267"/>
                  </a:lnTo>
                  <a:lnTo>
                    <a:pt x="6379" y="1282"/>
                  </a:lnTo>
                  <a:lnTo>
                    <a:pt x="6387" y="1297"/>
                  </a:lnTo>
                  <a:lnTo>
                    <a:pt x="6392" y="1304"/>
                  </a:lnTo>
                  <a:lnTo>
                    <a:pt x="6396" y="1311"/>
                  </a:lnTo>
                  <a:lnTo>
                    <a:pt x="6402" y="1318"/>
                  </a:lnTo>
                  <a:lnTo>
                    <a:pt x="6407" y="1325"/>
                  </a:lnTo>
                  <a:lnTo>
                    <a:pt x="6415" y="1331"/>
                  </a:lnTo>
                  <a:lnTo>
                    <a:pt x="6422" y="1337"/>
                  </a:lnTo>
                  <a:lnTo>
                    <a:pt x="6432" y="1342"/>
                  </a:lnTo>
                  <a:lnTo>
                    <a:pt x="6444" y="1346"/>
                  </a:lnTo>
                  <a:lnTo>
                    <a:pt x="6452" y="1347"/>
                  </a:lnTo>
                  <a:lnTo>
                    <a:pt x="6464" y="1351"/>
                  </a:lnTo>
                  <a:lnTo>
                    <a:pt x="6471" y="1353"/>
                  </a:lnTo>
                  <a:lnTo>
                    <a:pt x="6476" y="1356"/>
                  </a:lnTo>
                  <a:lnTo>
                    <a:pt x="6481" y="1360"/>
                  </a:lnTo>
                  <a:lnTo>
                    <a:pt x="6484" y="1364"/>
                  </a:lnTo>
                  <a:lnTo>
                    <a:pt x="6491" y="1374"/>
                  </a:lnTo>
                  <a:lnTo>
                    <a:pt x="6497" y="1384"/>
                  </a:lnTo>
                  <a:lnTo>
                    <a:pt x="6506" y="1395"/>
                  </a:lnTo>
                  <a:lnTo>
                    <a:pt x="6515" y="1404"/>
                  </a:lnTo>
                  <a:lnTo>
                    <a:pt x="6525" y="1413"/>
                  </a:lnTo>
                  <a:lnTo>
                    <a:pt x="6533" y="1420"/>
                  </a:lnTo>
                  <a:lnTo>
                    <a:pt x="6538" y="1422"/>
                  </a:lnTo>
                  <a:lnTo>
                    <a:pt x="6542" y="1424"/>
                  </a:lnTo>
                  <a:lnTo>
                    <a:pt x="6547" y="1425"/>
                  </a:lnTo>
                  <a:lnTo>
                    <a:pt x="6551" y="1426"/>
                  </a:lnTo>
                  <a:lnTo>
                    <a:pt x="6554" y="1425"/>
                  </a:lnTo>
                  <a:lnTo>
                    <a:pt x="6558" y="1425"/>
                  </a:lnTo>
                  <a:lnTo>
                    <a:pt x="6561" y="1423"/>
                  </a:lnTo>
                  <a:lnTo>
                    <a:pt x="6564" y="1421"/>
                  </a:lnTo>
                  <a:lnTo>
                    <a:pt x="6570" y="1416"/>
                  </a:lnTo>
                  <a:lnTo>
                    <a:pt x="6575" y="1410"/>
                  </a:lnTo>
                  <a:lnTo>
                    <a:pt x="6578" y="1402"/>
                  </a:lnTo>
                  <a:lnTo>
                    <a:pt x="6582" y="1391"/>
                  </a:lnTo>
                  <a:lnTo>
                    <a:pt x="6583" y="1381"/>
                  </a:lnTo>
                  <a:lnTo>
                    <a:pt x="6584" y="1370"/>
                  </a:lnTo>
                  <a:lnTo>
                    <a:pt x="6583" y="1366"/>
                  </a:lnTo>
                  <a:lnTo>
                    <a:pt x="6582" y="1362"/>
                  </a:lnTo>
                  <a:lnTo>
                    <a:pt x="6579" y="1359"/>
                  </a:lnTo>
                  <a:lnTo>
                    <a:pt x="6576" y="1356"/>
                  </a:lnTo>
                  <a:lnTo>
                    <a:pt x="6570" y="1350"/>
                  </a:lnTo>
                  <a:lnTo>
                    <a:pt x="6561" y="1345"/>
                  </a:lnTo>
                  <a:lnTo>
                    <a:pt x="6552" y="1340"/>
                  </a:lnTo>
                  <a:lnTo>
                    <a:pt x="6544" y="1333"/>
                  </a:lnTo>
                  <a:lnTo>
                    <a:pt x="6542" y="1329"/>
                  </a:lnTo>
                  <a:lnTo>
                    <a:pt x="6539" y="1325"/>
                  </a:lnTo>
                  <a:lnTo>
                    <a:pt x="6538" y="1320"/>
                  </a:lnTo>
                  <a:lnTo>
                    <a:pt x="6538" y="1315"/>
                  </a:lnTo>
                  <a:lnTo>
                    <a:pt x="6539" y="1313"/>
                  </a:lnTo>
                  <a:lnTo>
                    <a:pt x="6542" y="1310"/>
                  </a:lnTo>
                  <a:lnTo>
                    <a:pt x="6547" y="1308"/>
                  </a:lnTo>
                  <a:lnTo>
                    <a:pt x="6552" y="1306"/>
                  </a:lnTo>
                  <a:lnTo>
                    <a:pt x="6565" y="1301"/>
                  </a:lnTo>
                  <a:lnTo>
                    <a:pt x="6577" y="1297"/>
                  </a:lnTo>
                  <a:lnTo>
                    <a:pt x="6569" y="1280"/>
                  </a:lnTo>
                  <a:lnTo>
                    <a:pt x="6560" y="1268"/>
                  </a:lnTo>
                  <a:lnTo>
                    <a:pt x="6550" y="1256"/>
                  </a:lnTo>
                  <a:lnTo>
                    <a:pt x="6538" y="1241"/>
                  </a:lnTo>
                  <a:lnTo>
                    <a:pt x="6540" y="1239"/>
                  </a:lnTo>
                  <a:lnTo>
                    <a:pt x="6544" y="1238"/>
                  </a:lnTo>
                  <a:lnTo>
                    <a:pt x="6550" y="1237"/>
                  </a:lnTo>
                  <a:lnTo>
                    <a:pt x="6556" y="1236"/>
                  </a:lnTo>
                  <a:lnTo>
                    <a:pt x="6572" y="1235"/>
                  </a:lnTo>
                  <a:lnTo>
                    <a:pt x="6590" y="1235"/>
                  </a:lnTo>
                  <a:lnTo>
                    <a:pt x="6583" y="1229"/>
                  </a:lnTo>
                  <a:lnTo>
                    <a:pt x="6572" y="1219"/>
                  </a:lnTo>
                  <a:lnTo>
                    <a:pt x="6566" y="1214"/>
                  </a:lnTo>
                  <a:lnTo>
                    <a:pt x="6562" y="1210"/>
                  </a:lnTo>
                  <a:lnTo>
                    <a:pt x="6559" y="1207"/>
                  </a:lnTo>
                  <a:lnTo>
                    <a:pt x="6558" y="1204"/>
                  </a:lnTo>
                  <a:lnTo>
                    <a:pt x="6550" y="1199"/>
                  </a:lnTo>
                  <a:lnTo>
                    <a:pt x="6544" y="1194"/>
                  </a:lnTo>
                  <a:lnTo>
                    <a:pt x="6540" y="1187"/>
                  </a:lnTo>
                  <a:lnTo>
                    <a:pt x="6537" y="1180"/>
                  </a:lnTo>
                  <a:lnTo>
                    <a:pt x="6533" y="1173"/>
                  </a:lnTo>
                  <a:lnTo>
                    <a:pt x="6532" y="1163"/>
                  </a:lnTo>
                  <a:lnTo>
                    <a:pt x="6531" y="1153"/>
                  </a:lnTo>
                  <a:lnTo>
                    <a:pt x="6531" y="1142"/>
                  </a:lnTo>
                  <a:lnTo>
                    <a:pt x="6536" y="1142"/>
                  </a:lnTo>
                  <a:lnTo>
                    <a:pt x="6540" y="1140"/>
                  </a:lnTo>
                  <a:lnTo>
                    <a:pt x="6545" y="1138"/>
                  </a:lnTo>
                  <a:lnTo>
                    <a:pt x="6549" y="1136"/>
                  </a:lnTo>
                  <a:lnTo>
                    <a:pt x="6552" y="1133"/>
                  </a:lnTo>
                  <a:lnTo>
                    <a:pt x="6555" y="1130"/>
                  </a:lnTo>
                  <a:lnTo>
                    <a:pt x="6556" y="1127"/>
                  </a:lnTo>
                  <a:lnTo>
                    <a:pt x="6558" y="1124"/>
                  </a:lnTo>
                  <a:lnTo>
                    <a:pt x="6539" y="1118"/>
                  </a:lnTo>
                  <a:lnTo>
                    <a:pt x="6522" y="1110"/>
                  </a:lnTo>
                  <a:lnTo>
                    <a:pt x="6508" y="1103"/>
                  </a:lnTo>
                  <a:lnTo>
                    <a:pt x="6496" y="1095"/>
                  </a:lnTo>
                  <a:lnTo>
                    <a:pt x="6476" y="1078"/>
                  </a:lnTo>
                  <a:lnTo>
                    <a:pt x="6460" y="1063"/>
                  </a:lnTo>
                  <a:lnTo>
                    <a:pt x="6452" y="1055"/>
                  </a:lnTo>
                  <a:lnTo>
                    <a:pt x="6444" y="1048"/>
                  </a:lnTo>
                  <a:lnTo>
                    <a:pt x="6437" y="1043"/>
                  </a:lnTo>
                  <a:lnTo>
                    <a:pt x="6427" y="1039"/>
                  </a:lnTo>
                  <a:lnTo>
                    <a:pt x="6417" y="1036"/>
                  </a:lnTo>
                  <a:lnTo>
                    <a:pt x="6406" y="1035"/>
                  </a:lnTo>
                  <a:lnTo>
                    <a:pt x="6393" y="1035"/>
                  </a:lnTo>
                  <a:lnTo>
                    <a:pt x="6377" y="1037"/>
                  </a:lnTo>
                  <a:lnTo>
                    <a:pt x="6375" y="1038"/>
                  </a:lnTo>
                  <a:lnTo>
                    <a:pt x="6373" y="1037"/>
                  </a:lnTo>
                  <a:lnTo>
                    <a:pt x="6372" y="1036"/>
                  </a:lnTo>
                  <a:lnTo>
                    <a:pt x="6370" y="1035"/>
                  </a:lnTo>
                  <a:lnTo>
                    <a:pt x="6368" y="1031"/>
                  </a:lnTo>
                  <a:lnTo>
                    <a:pt x="6365" y="1025"/>
                  </a:lnTo>
                  <a:lnTo>
                    <a:pt x="6363" y="1009"/>
                  </a:lnTo>
                  <a:lnTo>
                    <a:pt x="6360" y="990"/>
                  </a:lnTo>
                  <a:lnTo>
                    <a:pt x="6358" y="981"/>
                  </a:lnTo>
                  <a:lnTo>
                    <a:pt x="6354" y="972"/>
                  </a:lnTo>
                  <a:lnTo>
                    <a:pt x="6351" y="963"/>
                  </a:lnTo>
                  <a:lnTo>
                    <a:pt x="6346" y="956"/>
                  </a:lnTo>
                  <a:lnTo>
                    <a:pt x="6340" y="949"/>
                  </a:lnTo>
                  <a:lnTo>
                    <a:pt x="6332" y="943"/>
                  </a:lnTo>
                  <a:lnTo>
                    <a:pt x="6328" y="941"/>
                  </a:lnTo>
                  <a:lnTo>
                    <a:pt x="6323" y="940"/>
                  </a:lnTo>
                  <a:lnTo>
                    <a:pt x="6317" y="939"/>
                  </a:lnTo>
                  <a:lnTo>
                    <a:pt x="6312" y="939"/>
                  </a:lnTo>
                  <a:lnTo>
                    <a:pt x="6392" y="889"/>
                  </a:lnTo>
                  <a:lnTo>
                    <a:pt x="6396" y="890"/>
                  </a:lnTo>
                  <a:lnTo>
                    <a:pt x="6399" y="894"/>
                  </a:lnTo>
                  <a:lnTo>
                    <a:pt x="6403" y="898"/>
                  </a:lnTo>
                  <a:lnTo>
                    <a:pt x="6405" y="902"/>
                  </a:lnTo>
                  <a:lnTo>
                    <a:pt x="6408" y="907"/>
                  </a:lnTo>
                  <a:lnTo>
                    <a:pt x="6413" y="911"/>
                  </a:lnTo>
                  <a:lnTo>
                    <a:pt x="6415" y="912"/>
                  </a:lnTo>
                  <a:lnTo>
                    <a:pt x="6418" y="913"/>
                  </a:lnTo>
                  <a:lnTo>
                    <a:pt x="6421" y="914"/>
                  </a:lnTo>
                  <a:lnTo>
                    <a:pt x="6425" y="914"/>
                  </a:lnTo>
                  <a:lnTo>
                    <a:pt x="6435" y="913"/>
                  </a:lnTo>
                  <a:lnTo>
                    <a:pt x="6446" y="910"/>
                  </a:lnTo>
                  <a:lnTo>
                    <a:pt x="6458" y="906"/>
                  </a:lnTo>
                  <a:lnTo>
                    <a:pt x="6470" y="901"/>
                  </a:lnTo>
                  <a:lnTo>
                    <a:pt x="6495" y="888"/>
                  </a:lnTo>
                  <a:lnTo>
                    <a:pt x="6525" y="877"/>
                  </a:lnTo>
                  <a:lnTo>
                    <a:pt x="6544" y="877"/>
                  </a:lnTo>
                  <a:lnTo>
                    <a:pt x="6547" y="885"/>
                  </a:lnTo>
                  <a:lnTo>
                    <a:pt x="6551" y="893"/>
                  </a:lnTo>
                  <a:lnTo>
                    <a:pt x="6556" y="899"/>
                  </a:lnTo>
                  <a:lnTo>
                    <a:pt x="6562" y="905"/>
                  </a:lnTo>
                  <a:lnTo>
                    <a:pt x="6576" y="915"/>
                  </a:lnTo>
                  <a:lnTo>
                    <a:pt x="6590" y="927"/>
                  </a:lnTo>
                  <a:lnTo>
                    <a:pt x="6596" y="906"/>
                  </a:lnTo>
                  <a:lnTo>
                    <a:pt x="6601" y="884"/>
                  </a:lnTo>
                  <a:lnTo>
                    <a:pt x="6605" y="873"/>
                  </a:lnTo>
                  <a:lnTo>
                    <a:pt x="6609" y="863"/>
                  </a:lnTo>
                  <a:lnTo>
                    <a:pt x="6614" y="854"/>
                  </a:lnTo>
                  <a:lnTo>
                    <a:pt x="6619" y="845"/>
                  </a:lnTo>
                  <a:lnTo>
                    <a:pt x="6626" y="835"/>
                  </a:lnTo>
                  <a:lnTo>
                    <a:pt x="6633" y="827"/>
                  </a:lnTo>
                  <a:lnTo>
                    <a:pt x="6642" y="821"/>
                  </a:lnTo>
                  <a:lnTo>
                    <a:pt x="6651" y="815"/>
                  </a:lnTo>
                  <a:lnTo>
                    <a:pt x="6662" y="810"/>
                  </a:lnTo>
                  <a:lnTo>
                    <a:pt x="6674" y="806"/>
                  </a:lnTo>
                  <a:lnTo>
                    <a:pt x="6688" y="804"/>
                  </a:lnTo>
                  <a:lnTo>
                    <a:pt x="6704" y="803"/>
                  </a:lnTo>
                  <a:lnTo>
                    <a:pt x="6701" y="799"/>
                  </a:lnTo>
                  <a:lnTo>
                    <a:pt x="6700" y="794"/>
                  </a:lnTo>
                  <a:lnTo>
                    <a:pt x="6700" y="790"/>
                  </a:lnTo>
                  <a:lnTo>
                    <a:pt x="6701" y="785"/>
                  </a:lnTo>
                  <a:lnTo>
                    <a:pt x="6702" y="775"/>
                  </a:lnTo>
                  <a:lnTo>
                    <a:pt x="6704" y="766"/>
                  </a:lnTo>
                  <a:lnTo>
                    <a:pt x="6709" y="770"/>
                  </a:lnTo>
                  <a:lnTo>
                    <a:pt x="6715" y="773"/>
                  </a:lnTo>
                  <a:lnTo>
                    <a:pt x="6721" y="775"/>
                  </a:lnTo>
                  <a:lnTo>
                    <a:pt x="6729" y="777"/>
                  </a:lnTo>
                  <a:lnTo>
                    <a:pt x="6744" y="778"/>
                  </a:lnTo>
                  <a:lnTo>
                    <a:pt x="6763" y="778"/>
                  </a:lnTo>
                  <a:lnTo>
                    <a:pt x="6774" y="781"/>
                  </a:lnTo>
                  <a:lnTo>
                    <a:pt x="6787" y="784"/>
                  </a:lnTo>
                  <a:lnTo>
                    <a:pt x="6795" y="785"/>
                  </a:lnTo>
                  <a:lnTo>
                    <a:pt x="6801" y="784"/>
                  </a:lnTo>
                  <a:lnTo>
                    <a:pt x="6809" y="783"/>
                  </a:lnTo>
                  <a:lnTo>
                    <a:pt x="6817" y="778"/>
                  </a:lnTo>
                  <a:lnTo>
                    <a:pt x="6813" y="767"/>
                  </a:lnTo>
                  <a:lnTo>
                    <a:pt x="6813" y="762"/>
                  </a:lnTo>
                  <a:lnTo>
                    <a:pt x="6816" y="757"/>
                  </a:lnTo>
                  <a:lnTo>
                    <a:pt x="6817" y="742"/>
                  </a:lnTo>
                  <a:lnTo>
                    <a:pt x="6790" y="738"/>
                  </a:lnTo>
                  <a:lnTo>
                    <a:pt x="6766" y="733"/>
                  </a:lnTo>
                  <a:lnTo>
                    <a:pt x="6743" y="727"/>
                  </a:lnTo>
                  <a:lnTo>
                    <a:pt x="6722" y="720"/>
                  </a:lnTo>
                  <a:lnTo>
                    <a:pt x="6685" y="706"/>
                  </a:lnTo>
                  <a:lnTo>
                    <a:pt x="6650" y="692"/>
                  </a:lnTo>
                  <a:lnTo>
                    <a:pt x="6632" y="685"/>
                  </a:lnTo>
                  <a:lnTo>
                    <a:pt x="6616" y="678"/>
                  </a:lnTo>
                  <a:lnTo>
                    <a:pt x="6598" y="672"/>
                  </a:lnTo>
                  <a:lnTo>
                    <a:pt x="6579" y="666"/>
                  </a:lnTo>
                  <a:lnTo>
                    <a:pt x="6561" y="662"/>
                  </a:lnTo>
                  <a:lnTo>
                    <a:pt x="6541" y="658"/>
                  </a:lnTo>
                  <a:lnTo>
                    <a:pt x="6520" y="656"/>
                  </a:lnTo>
                  <a:lnTo>
                    <a:pt x="6497" y="655"/>
                  </a:lnTo>
                  <a:lnTo>
                    <a:pt x="6543" y="659"/>
                  </a:lnTo>
                  <a:lnTo>
                    <a:pt x="6582" y="663"/>
                  </a:lnTo>
                  <a:lnTo>
                    <a:pt x="6592" y="663"/>
                  </a:lnTo>
                  <a:lnTo>
                    <a:pt x="6600" y="663"/>
                  </a:lnTo>
                  <a:lnTo>
                    <a:pt x="6610" y="662"/>
                  </a:lnTo>
                  <a:lnTo>
                    <a:pt x="6619" y="660"/>
                  </a:lnTo>
                  <a:lnTo>
                    <a:pt x="6628" y="658"/>
                  </a:lnTo>
                  <a:lnTo>
                    <a:pt x="6638" y="654"/>
                  </a:lnTo>
                  <a:lnTo>
                    <a:pt x="6648" y="649"/>
                  </a:lnTo>
                  <a:lnTo>
                    <a:pt x="6657" y="643"/>
                  </a:lnTo>
                  <a:lnTo>
                    <a:pt x="6653" y="637"/>
                  </a:lnTo>
                  <a:lnTo>
                    <a:pt x="6649" y="632"/>
                  </a:lnTo>
                  <a:lnTo>
                    <a:pt x="6644" y="627"/>
                  </a:lnTo>
                  <a:lnTo>
                    <a:pt x="6639" y="624"/>
                  </a:lnTo>
                  <a:lnTo>
                    <a:pt x="6628" y="618"/>
                  </a:lnTo>
                  <a:lnTo>
                    <a:pt x="6616" y="612"/>
                  </a:lnTo>
                  <a:lnTo>
                    <a:pt x="6605" y="607"/>
                  </a:lnTo>
                  <a:lnTo>
                    <a:pt x="6593" y="601"/>
                  </a:lnTo>
                  <a:lnTo>
                    <a:pt x="6587" y="598"/>
                  </a:lnTo>
                  <a:lnTo>
                    <a:pt x="6581" y="593"/>
                  </a:lnTo>
                  <a:lnTo>
                    <a:pt x="6576" y="588"/>
                  </a:lnTo>
                  <a:lnTo>
                    <a:pt x="6571" y="582"/>
                  </a:lnTo>
                  <a:lnTo>
                    <a:pt x="6597" y="582"/>
                  </a:lnTo>
                  <a:lnTo>
                    <a:pt x="6600" y="587"/>
                  </a:lnTo>
                  <a:lnTo>
                    <a:pt x="6605" y="592"/>
                  </a:lnTo>
                  <a:lnTo>
                    <a:pt x="6610" y="599"/>
                  </a:lnTo>
                  <a:lnTo>
                    <a:pt x="6617" y="604"/>
                  </a:lnTo>
                  <a:lnTo>
                    <a:pt x="6626" y="610"/>
                  </a:lnTo>
                  <a:lnTo>
                    <a:pt x="6634" y="615"/>
                  </a:lnTo>
                  <a:lnTo>
                    <a:pt x="6640" y="617"/>
                  </a:lnTo>
                  <a:lnTo>
                    <a:pt x="6645" y="618"/>
                  </a:lnTo>
                  <a:lnTo>
                    <a:pt x="6651" y="619"/>
                  </a:lnTo>
                  <a:lnTo>
                    <a:pt x="6657" y="619"/>
                  </a:lnTo>
                  <a:lnTo>
                    <a:pt x="6665" y="618"/>
                  </a:lnTo>
                  <a:lnTo>
                    <a:pt x="6670" y="617"/>
                  </a:lnTo>
                  <a:lnTo>
                    <a:pt x="6673" y="615"/>
                  </a:lnTo>
                  <a:lnTo>
                    <a:pt x="6675" y="612"/>
                  </a:lnTo>
                  <a:lnTo>
                    <a:pt x="6678" y="610"/>
                  </a:lnTo>
                  <a:lnTo>
                    <a:pt x="6683" y="608"/>
                  </a:lnTo>
                  <a:lnTo>
                    <a:pt x="6691" y="606"/>
                  </a:lnTo>
                  <a:lnTo>
                    <a:pt x="6704" y="606"/>
                  </a:lnTo>
                  <a:lnTo>
                    <a:pt x="6718" y="606"/>
                  </a:lnTo>
                  <a:lnTo>
                    <a:pt x="6730" y="607"/>
                  </a:lnTo>
                  <a:lnTo>
                    <a:pt x="6742" y="609"/>
                  </a:lnTo>
                  <a:lnTo>
                    <a:pt x="6752" y="612"/>
                  </a:lnTo>
                  <a:lnTo>
                    <a:pt x="6762" y="616"/>
                  </a:lnTo>
                  <a:lnTo>
                    <a:pt x="6771" y="619"/>
                  </a:lnTo>
                  <a:lnTo>
                    <a:pt x="6778" y="623"/>
                  </a:lnTo>
                  <a:lnTo>
                    <a:pt x="6786" y="627"/>
                  </a:lnTo>
                  <a:lnTo>
                    <a:pt x="6799" y="636"/>
                  </a:lnTo>
                  <a:lnTo>
                    <a:pt x="6812" y="645"/>
                  </a:lnTo>
                  <a:lnTo>
                    <a:pt x="6827" y="654"/>
                  </a:lnTo>
                  <a:lnTo>
                    <a:pt x="6843" y="661"/>
                  </a:lnTo>
                  <a:lnTo>
                    <a:pt x="6943" y="661"/>
                  </a:lnTo>
                  <a:lnTo>
                    <a:pt x="6945" y="667"/>
                  </a:lnTo>
                  <a:lnTo>
                    <a:pt x="6950" y="673"/>
                  </a:lnTo>
                  <a:lnTo>
                    <a:pt x="6955" y="676"/>
                  </a:lnTo>
                  <a:lnTo>
                    <a:pt x="6961" y="678"/>
                  </a:lnTo>
                  <a:lnTo>
                    <a:pt x="6971" y="680"/>
                  </a:lnTo>
                  <a:lnTo>
                    <a:pt x="6982" y="680"/>
                  </a:lnTo>
                  <a:lnTo>
                    <a:pt x="6989" y="680"/>
                  </a:lnTo>
                  <a:lnTo>
                    <a:pt x="7006" y="680"/>
                  </a:lnTo>
                  <a:lnTo>
                    <a:pt x="7027" y="678"/>
                  </a:lnTo>
                  <a:lnTo>
                    <a:pt x="7049" y="674"/>
                  </a:lnTo>
                  <a:lnTo>
                    <a:pt x="7031" y="668"/>
                  </a:lnTo>
                  <a:lnTo>
                    <a:pt x="7011" y="659"/>
                  </a:lnTo>
                  <a:lnTo>
                    <a:pt x="7002" y="654"/>
                  </a:lnTo>
                  <a:lnTo>
                    <a:pt x="6996" y="647"/>
                  </a:lnTo>
                  <a:lnTo>
                    <a:pt x="6993" y="644"/>
                  </a:lnTo>
                  <a:lnTo>
                    <a:pt x="6991" y="640"/>
                  </a:lnTo>
                  <a:lnTo>
                    <a:pt x="6989" y="636"/>
                  </a:lnTo>
                  <a:lnTo>
                    <a:pt x="6989" y="631"/>
                  </a:lnTo>
                  <a:lnTo>
                    <a:pt x="6990" y="621"/>
                  </a:lnTo>
                  <a:lnTo>
                    <a:pt x="6991" y="614"/>
                  </a:lnTo>
                  <a:lnTo>
                    <a:pt x="6992" y="608"/>
                  </a:lnTo>
                  <a:lnTo>
                    <a:pt x="6992" y="602"/>
                  </a:lnTo>
                  <a:lnTo>
                    <a:pt x="6991" y="593"/>
                  </a:lnTo>
                  <a:lnTo>
                    <a:pt x="6989" y="582"/>
                  </a:lnTo>
                  <a:lnTo>
                    <a:pt x="6975" y="581"/>
                  </a:lnTo>
                  <a:lnTo>
                    <a:pt x="6961" y="579"/>
                  </a:lnTo>
                  <a:lnTo>
                    <a:pt x="6947" y="577"/>
                  </a:lnTo>
                  <a:lnTo>
                    <a:pt x="6934" y="573"/>
                  </a:lnTo>
                  <a:lnTo>
                    <a:pt x="6910" y="564"/>
                  </a:lnTo>
                  <a:lnTo>
                    <a:pt x="6886" y="553"/>
                  </a:lnTo>
                  <a:lnTo>
                    <a:pt x="6861" y="543"/>
                  </a:lnTo>
                  <a:lnTo>
                    <a:pt x="6835" y="535"/>
                  </a:lnTo>
                  <a:lnTo>
                    <a:pt x="6821" y="531"/>
                  </a:lnTo>
                  <a:lnTo>
                    <a:pt x="6807" y="529"/>
                  </a:lnTo>
                  <a:lnTo>
                    <a:pt x="6793" y="527"/>
                  </a:lnTo>
                  <a:lnTo>
                    <a:pt x="6776" y="526"/>
                  </a:lnTo>
                  <a:lnTo>
                    <a:pt x="6769" y="527"/>
                  </a:lnTo>
                  <a:lnTo>
                    <a:pt x="6761" y="531"/>
                  </a:lnTo>
                  <a:lnTo>
                    <a:pt x="6756" y="533"/>
                  </a:lnTo>
                  <a:lnTo>
                    <a:pt x="6753" y="536"/>
                  </a:lnTo>
                  <a:lnTo>
                    <a:pt x="6751" y="540"/>
                  </a:lnTo>
                  <a:lnTo>
                    <a:pt x="6750" y="544"/>
                  </a:lnTo>
                  <a:lnTo>
                    <a:pt x="6751" y="547"/>
                  </a:lnTo>
                  <a:lnTo>
                    <a:pt x="6752" y="548"/>
                  </a:lnTo>
                  <a:lnTo>
                    <a:pt x="6754" y="550"/>
                  </a:lnTo>
                  <a:lnTo>
                    <a:pt x="6757" y="552"/>
                  </a:lnTo>
                  <a:lnTo>
                    <a:pt x="6765" y="555"/>
                  </a:lnTo>
                  <a:lnTo>
                    <a:pt x="6775" y="559"/>
                  </a:lnTo>
                  <a:lnTo>
                    <a:pt x="6785" y="563"/>
                  </a:lnTo>
                  <a:lnTo>
                    <a:pt x="6795" y="567"/>
                  </a:lnTo>
                  <a:lnTo>
                    <a:pt x="6799" y="570"/>
                  </a:lnTo>
                  <a:lnTo>
                    <a:pt x="6803" y="574"/>
                  </a:lnTo>
                  <a:lnTo>
                    <a:pt x="6807" y="577"/>
                  </a:lnTo>
                  <a:lnTo>
                    <a:pt x="6810" y="582"/>
                  </a:lnTo>
                  <a:lnTo>
                    <a:pt x="6778" y="567"/>
                  </a:lnTo>
                  <a:lnTo>
                    <a:pt x="6751" y="552"/>
                  </a:lnTo>
                  <a:lnTo>
                    <a:pt x="6728" y="539"/>
                  </a:lnTo>
                  <a:lnTo>
                    <a:pt x="6706" y="528"/>
                  </a:lnTo>
                  <a:lnTo>
                    <a:pt x="6684" y="517"/>
                  </a:lnTo>
                  <a:lnTo>
                    <a:pt x="6660" y="506"/>
                  </a:lnTo>
                  <a:lnTo>
                    <a:pt x="6631" y="494"/>
                  </a:lnTo>
                  <a:lnTo>
                    <a:pt x="6597" y="483"/>
                  </a:lnTo>
                  <a:lnTo>
                    <a:pt x="6573" y="477"/>
                  </a:lnTo>
                  <a:lnTo>
                    <a:pt x="6548" y="471"/>
                  </a:lnTo>
                  <a:lnTo>
                    <a:pt x="6525" y="466"/>
                  </a:lnTo>
                  <a:lnTo>
                    <a:pt x="6500" y="462"/>
                  </a:lnTo>
                  <a:lnTo>
                    <a:pt x="6454" y="455"/>
                  </a:lnTo>
                  <a:lnTo>
                    <a:pt x="6408" y="450"/>
                  </a:lnTo>
                  <a:lnTo>
                    <a:pt x="6363" y="443"/>
                  </a:lnTo>
                  <a:lnTo>
                    <a:pt x="6318" y="436"/>
                  </a:lnTo>
                  <a:lnTo>
                    <a:pt x="6295" y="432"/>
                  </a:lnTo>
                  <a:lnTo>
                    <a:pt x="6272" y="427"/>
                  </a:lnTo>
                  <a:lnTo>
                    <a:pt x="6249" y="422"/>
                  </a:lnTo>
                  <a:lnTo>
                    <a:pt x="6225" y="415"/>
                  </a:lnTo>
                  <a:lnTo>
                    <a:pt x="6146" y="415"/>
                  </a:lnTo>
                  <a:lnTo>
                    <a:pt x="6133" y="407"/>
                  </a:lnTo>
                  <a:lnTo>
                    <a:pt x="6121" y="402"/>
                  </a:lnTo>
                  <a:lnTo>
                    <a:pt x="6114" y="400"/>
                  </a:lnTo>
                  <a:lnTo>
                    <a:pt x="6106" y="398"/>
                  </a:lnTo>
                  <a:lnTo>
                    <a:pt x="6096" y="397"/>
                  </a:lnTo>
                  <a:lnTo>
                    <a:pt x="6085" y="397"/>
                  </a:lnTo>
                  <a:lnTo>
                    <a:pt x="6071" y="398"/>
                  </a:lnTo>
                  <a:lnTo>
                    <a:pt x="6058" y="400"/>
                  </a:lnTo>
                  <a:lnTo>
                    <a:pt x="6045" y="403"/>
                  </a:lnTo>
                  <a:lnTo>
                    <a:pt x="6033" y="406"/>
                  </a:lnTo>
                  <a:lnTo>
                    <a:pt x="6020" y="410"/>
                  </a:lnTo>
                  <a:lnTo>
                    <a:pt x="6007" y="412"/>
                  </a:lnTo>
                  <a:lnTo>
                    <a:pt x="5993" y="415"/>
                  </a:lnTo>
                  <a:lnTo>
                    <a:pt x="5979" y="415"/>
                  </a:lnTo>
                  <a:lnTo>
                    <a:pt x="5971" y="415"/>
                  </a:lnTo>
                  <a:lnTo>
                    <a:pt x="5960" y="412"/>
                  </a:lnTo>
                  <a:lnTo>
                    <a:pt x="5945" y="409"/>
                  </a:lnTo>
                  <a:lnTo>
                    <a:pt x="5929" y="405"/>
                  </a:lnTo>
                  <a:lnTo>
                    <a:pt x="5913" y="400"/>
                  </a:lnTo>
                  <a:lnTo>
                    <a:pt x="5899" y="395"/>
                  </a:lnTo>
                  <a:lnTo>
                    <a:pt x="5887" y="389"/>
                  </a:lnTo>
                  <a:lnTo>
                    <a:pt x="5880" y="384"/>
                  </a:lnTo>
                  <a:lnTo>
                    <a:pt x="5833" y="384"/>
                  </a:lnTo>
                  <a:lnTo>
                    <a:pt x="5835" y="394"/>
                  </a:lnTo>
                  <a:lnTo>
                    <a:pt x="5838" y="402"/>
                  </a:lnTo>
                  <a:lnTo>
                    <a:pt x="5843" y="410"/>
                  </a:lnTo>
                  <a:lnTo>
                    <a:pt x="5847" y="417"/>
                  </a:lnTo>
                  <a:lnTo>
                    <a:pt x="5853" y="423"/>
                  </a:lnTo>
                  <a:lnTo>
                    <a:pt x="5859" y="429"/>
                  </a:lnTo>
                  <a:lnTo>
                    <a:pt x="5866" y="435"/>
                  </a:lnTo>
                  <a:lnTo>
                    <a:pt x="5872" y="439"/>
                  </a:lnTo>
                  <a:lnTo>
                    <a:pt x="5895" y="454"/>
                  </a:lnTo>
                  <a:lnTo>
                    <a:pt x="5906" y="459"/>
                  </a:lnTo>
                  <a:lnTo>
                    <a:pt x="5883" y="448"/>
                  </a:lnTo>
                  <a:lnTo>
                    <a:pt x="5860" y="435"/>
                  </a:lnTo>
                  <a:lnTo>
                    <a:pt x="5848" y="430"/>
                  </a:lnTo>
                  <a:lnTo>
                    <a:pt x="5834" y="425"/>
                  </a:lnTo>
                  <a:lnTo>
                    <a:pt x="5826" y="424"/>
                  </a:lnTo>
                  <a:lnTo>
                    <a:pt x="5819" y="422"/>
                  </a:lnTo>
                  <a:lnTo>
                    <a:pt x="5810" y="422"/>
                  </a:lnTo>
                  <a:lnTo>
                    <a:pt x="5800" y="421"/>
                  </a:lnTo>
                  <a:lnTo>
                    <a:pt x="5804" y="417"/>
                  </a:lnTo>
                  <a:lnTo>
                    <a:pt x="5807" y="412"/>
                  </a:lnTo>
                  <a:lnTo>
                    <a:pt x="5809" y="405"/>
                  </a:lnTo>
                  <a:lnTo>
                    <a:pt x="5813" y="397"/>
                  </a:lnTo>
                  <a:lnTo>
                    <a:pt x="5796" y="397"/>
                  </a:lnTo>
                  <a:lnTo>
                    <a:pt x="5781" y="396"/>
                  </a:lnTo>
                  <a:lnTo>
                    <a:pt x="5767" y="395"/>
                  </a:lnTo>
                  <a:lnTo>
                    <a:pt x="5754" y="390"/>
                  </a:lnTo>
                  <a:lnTo>
                    <a:pt x="5753" y="395"/>
                  </a:lnTo>
                  <a:lnTo>
                    <a:pt x="5752" y="399"/>
                  </a:lnTo>
                  <a:lnTo>
                    <a:pt x="5751" y="402"/>
                  </a:lnTo>
                  <a:lnTo>
                    <a:pt x="5748" y="405"/>
                  </a:lnTo>
                  <a:lnTo>
                    <a:pt x="5745" y="407"/>
                  </a:lnTo>
                  <a:lnTo>
                    <a:pt x="5742" y="409"/>
                  </a:lnTo>
                  <a:lnTo>
                    <a:pt x="5737" y="411"/>
                  </a:lnTo>
                  <a:lnTo>
                    <a:pt x="5733" y="412"/>
                  </a:lnTo>
                  <a:lnTo>
                    <a:pt x="5724" y="414"/>
                  </a:lnTo>
                  <a:lnTo>
                    <a:pt x="5714" y="415"/>
                  </a:lnTo>
                  <a:lnTo>
                    <a:pt x="5703" y="415"/>
                  </a:lnTo>
                  <a:lnTo>
                    <a:pt x="5693" y="415"/>
                  </a:lnTo>
                  <a:lnTo>
                    <a:pt x="5667" y="415"/>
                  </a:lnTo>
                  <a:lnTo>
                    <a:pt x="5643" y="413"/>
                  </a:lnTo>
                  <a:lnTo>
                    <a:pt x="5621" y="411"/>
                  </a:lnTo>
                  <a:lnTo>
                    <a:pt x="5599" y="409"/>
                  </a:lnTo>
                  <a:lnTo>
                    <a:pt x="5578" y="407"/>
                  </a:lnTo>
                  <a:lnTo>
                    <a:pt x="5557" y="408"/>
                  </a:lnTo>
                  <a:lnTo>
                    <a:pt x="5546" y="409"/>
                  </a:lnTo>
                  <a:lnTo>
                    <a:pt x="5536" y="410"/>
                  </a:lnTo>
                  <a:lnTo>
                    <a:pt x="5525" y="412"/>
                  </a:lnTo>
                  <a:lnTo>
                    <a:pt x="5514" y="415"/>
                  </a:lnTo>
                  <a:lnTo>
                    <a:pt x="5528" y="430"/>
                  </a:lnTo>
                  <a:lnTo>
                    <a:pt x="5539" y="439"/>
                  </a:lnTo>
                  <a:lnTo>
                    <a:pt x="5551" y="450"/>
                  </a:lnTo>
                  <a:lnTo>
                    <a:pt x="5567" y="465"/>
                  </a:lnTo>
                  <a:lnTo>
                    <a:pt x="5531" y="450"/>
                  </a:lnTo>
                  <a:lnTo>
                    <a:pt x="5497" y="437"/>
                  </a:lnTo>
                  <a:lnTo>
                    <a:pt x="5465" y="426"/>
                  </a:lnTo>
                  <a:lnTo>
                    <a:pt x="5433" y="414"/>
                  </a:lnTo>
                  <a:lnTo>
                    <a:pt x="5419" y="407"/>
                  </a:lnTo>
                  <a:lnTo>
                    <a:pt x="5404" y="400"/>
                  </a:lnTo>
                  <a:lnTo>
                    <a:pt x="5388" y="392"/>
                  </a:lnTo>
                  <a:lnTo>
                    <a:pt x="5374" y="383"/>
                  </a:lnTo>
                  <a:lnTo>
                    <a:pt x="5360" y="373"/>
                  </a:lnTo>
                  <a:lnTo>
                    <a:pt x="5344" y="362"/>
                  </a:lnTo>
                  <a:lnTo>
                    <a:pt x="5330" y="350"/>
                  </a:lnTo>
                  <a:lnTo>
                    <a:pt x="5315" y="336"/>
                  </a:lnTo>
                  <a:lnTo>
                    <a:pt x="5109" y="336"/>
                  </a:lnTo>
                  <a:lnTo>
                    <a:pt x="5104" y="337"/>
                  </a:lnTo>
                  <a:lnTo>
                    <a:pt x="5099" y="339"/>
                  </a:lnTo>
                  <a:lnTo>
                    <a:pt x="5094" y="343"/>
                  </a:lnTo>
                  <a:lnTo>
                    <a:pt x="5090" y="348"/>
                  </a:lnTo>
                  <a:lnTo>
                    <a:pt x="5009" y="354"/>
                  </a:lnTo>
                  <a:lnTo>
                    <a:pt x="5003" y="353"/>
                  </a:lnTo>
                  <a:lnTo>
                    <a:pt x="4996" y="353"/>
                  </a:lnTo>
                  <a:lnTo>
                    <a:pt x="4991" y="351"/>
                  </a:lnTo>
                  <a:lnTo>
                    <a:pt x="4986" y="349"/>
                  </a:lnTo>
                  <a:lnTo>
                    <a:pt x="4979" y="344"/>
                  </a:lnTo>
                  <a:lnTo>
                    <a:pt x="4972" y="339"/>
                  </a:lnTo>
                  <a:lnTo>
                    <a:pt x="4964" y="332"/>
                  </a:lnTo>
                  <a:lnTo>
                    <a:pt x="4956" y="327"/>
                  </a:lnTo>
                  <a:lnTo>
                    <a:pt x="4951" y="325"/>
                  </a:lnTo>
                  <a:lnTo>
                    <a:pt x="4945" y="324"/>
                  </a:lnTo>
                  <a:lnTo>
                    <a:pt x="4938" y="323"/>
                  </a:lnTo>
                  <a:lnTo>
                    <a:pt x="4929" y="323"/>
                  </a:lnTo>
                  <a:lnTo>
                    <a:pt x="4924" y="323"/>
                  </a:lnTo>
                  <a:lnTo>
                    <a:pt x="4918" y="324"/>
                  </a:lnTo>
                  <a:lnTo>
                    <a:pt x="4916" y="326"/>
                  </a:lnTo>
                  <a:lnTo>
                    <a:pt x="4913" y="329"/>
                  </a:lnTo>
                  <a:lnTo>
                    <a:pt x="4911" y="331"/>
                  </a:lnTo>
                  <a:lnTo>
                    <a:pt x="4907" y="333"/>
                  </a:lnTo>
                  <a:lnTo>
                    <a:pt x="4903" y="334"/>
                  </a:lnTo>
                  <a:lnTo>
                    <a:pt x="4896" y="336"/>
                  </a:lnTo>
                  <a:lnTo>
                    <a:pt x="4884" y="334"/>
                  </a:lnTo>
                  <a:lnTo>
                    <a:pt x="4873" y="332"/>
                  </a:lnTo>
                  <a:lnTo>
                    <a:pt x="4863" y="328"/>
                  </a:lnTo>
                  <a:lnTo>
                    <a:pt x="4853" y="324"/>
                  </a:lnTo>
                  <a:lnTo>
                    <a:pt x="4836" y="314"/>
                  </a:lnTo>
                  <a:lnTo>
                    <a:pt x="4816" y="304"/>
                  </a:lnTo>
                  <a:lnTo>
                    <a:pt x="4830" y="292"/>
                  </a:lnTo>
                  <a:lnTo>
                    <a:pt x="4826" y="290"/>
                  </a:lnTo>
                  <a:lnTo>
                    <a:pt x="4816" y="286"/>
                  </a:lnTo>
                  <a:lnTo>
                    <a:pt x="4808" y="284"/>
                  </a:lnTo>
                  <a:lnTo>
                    <a:pt x="4799" y="282"/>
                  </a:lnTo>
                  <a:lnTo>
                    <a:pt x="4789" y="281"/>
                  </a:lnTo>
                  <a:lnTo>
                    <a:pt x="4777" y="279"/>
                  </a:lnTo>
                  <a:lnTo>
                    <a:pt x="4766" y="281"/>
                  </a:lnTo>
                  <a:lnTo>
                    <a:pt x="4757" y="281"/>
                  </a:lnTo>
                  <a:lnTo>
                    <a:pt x="4748" y="283"/>
                  </a:lnTo>
                  <a:lnTo>
                    <a:pt x="4740" y="285"/>
                  </a:lnTo>
                  <a:lnTo>
                    <a:pt x="4728" y="290"/>
                  </a:lnTo>
                  <a:lnTo>
                    <a:pt x="4717" y="295"/>
                  </a:lnTo>
                  <a:lnTo>
                    <a:pt x="4710" y="301"/>
                  </a:lnTo>
                  <a:lnTo>
                    <a:pt x="4701" y="306"/>
                  </a:lnTo>
                  <a:lnTo>
                    <a:pt x="4698" y="308"/>
                  </a:lnTo>
                  <a:lnTo>
                    <a:pt x="4693" y="309"/>
                  </a:lnTo>
                  <a:lnTo>
                    <a:pt x="4689" y="310"/>
                  </a:lnTo>
                  <a:lnTo>
                    <a:pt x="4683" y="310"/>
                  </a:lnTo>
                  <a:lnTo>
                    <a:pt x="4670" y="310"/>
                  </a:lnTo>
                  <a:lnTo>
                    <a:pt x="4657" y="310"/>
                  </a:lnTo>
                  <a:lnTo>
                    <a:pt x="4657" y="279"/>
                  </a:lnTo>
                  <a:lnTo>
                    <a:pt x="4650" y="275"/>
                  </a:lnTo>
                  <a:lnTo>
                    <a:pt x="4644" y="272"/>
                  </a:lnTo>
                  <a:lnTo>
                    <a:pt x="4638" y="271"/>
                  </a:lnTo>
                  <a:lnTo>
                    <a:pt x="4633" y="270"/>
                  </a:lnTo>
                  <a:lnTo>
                    <a:pt x="4627" y="271"/>
                  </a:lnTo>
                  <a:lnTo>
                    <a:pt x="4621" y="272"/>
                  </a:lnTo>
                  <a:lnTo>
                    <a:pt x="4613" y="275"/>
                  </a:lnTo>
                  <a:lnTo>
                    <a:pt x="4604" y="279"/>
                  </a:lnTo>
                  <a:lnTo>
                    <a:pt x="4603" y="277"/>
                  </a:lnTo>
                  <a:lnTo>
                    <a:pt x="4601" y="275"/>
                  </a:lnTo>
                  <a:lnTo>
                    <a:pt x="4599" y="273"/>
                  </a:lnTo>
                  <a:lnTo>
                    <a:pt x="4597" y="272"/>
                  </a:lnTo>
                  <a:lnTo>
                    <a:pt x="4589" y="270"/>
                  </a:lnTo>
                  <a:lnTo>
                    <a:pt x="4579" y="268"/>
                  </a:lnTo>
                  <a:lnTo>
                    <a:pt x="4557" y="267"/>
                  </a:lnTo>
                  <a:lnTo>
                    <a:pt x="4532" y="267"/>
                  </a:lnTo>
                  <a:lnTo>
                    <a:pt x="4486" y="271"/>
                  </a:lnTo>
                  <a:lnTo>
                    <a:pt x="4465" y="273"/>
                  </a:lnTo>
                  <a:lnTo>
                    <a:pt x="4398" y="273"/>
                  </a:lnTo>
                  <a:lnTo>
                    <a:pt x="4399" y="276"/>
                  </a:lnTo>
                  <a:lnTo>
                    <a:pt x="4400" y="279"/>
                  </a:lnTo>
                  <a:lnTo>
                    <a:pt x="4402" y="283"/>
                  </a:lnTo>
                  <a:lnTo>
                    <a:pt x="4405" y="285"/>
                  </a:lnTo>
                  <a:lnTo>
                    <a:pt x="4409" y="288"/>
                  </a:lnTo>
                  <a:lnTo>
                    <a:pt x="4412" y="290"/>
                  </a:lnTo>
                  <a:lnTo>
                    <a:pt x="4415" y="292"/>
                  </a:lnTo>
                  <a:lnTo>
                    <a:pt x="4418" y="292"/>
                  </a:lnTo>
                  <a:lnTo>
                    <a:pt x="4420" y="299"/>
                  </a:lnTo>
                  <a:lnTo>
                    <a:pt x="4425" y="307"/>
                  </a:lnTo>
                  <a:lnTo>
                    <a:pt x="4432" y="316"/>
                  </a:lnTo>
                  <a:lnTo>
                    <a:pt x="4438" y="323"/>
                  </a:lnTo>
                  <a:lnTo>
                    <a:pt x="4429" y="323"/>
                  </a:lnTo>
                  <a:lnTo>
                    <a:pt x="4420" y="324"/>
                  </a:lnTo>
                  <a:lnTo>
                    <a:pt x="4412" y="326"/>
                  </a:lnTo>
                  <a:lnTo>
                    <a:pt x="4403" y="329"/>
                  </a:lnTo>
                  <a:lnTo>
                    <a:pt x="4394" y="331"/>
                  </a:lnTo>
                  <a:lnTo>
                    <a:pt x="4383" y="333"/>
                  </a:lnTo>
                  <a:lnTo>
                    <a:pt x="4373" y="334"/>
                  </a:lnTo>
                  <a:lnTo>
                    <a:pt x="4358" y="336"/>
                  </a:lnTo>
                  <a:lnTo>
                    <a:pt x="4337" y="334"/>
                  </a:lnTo>
                  <a:lnTo>
                    <a:pt x="4317" y="331"/>
                  </a:lnTo>
                  <a:lnTo>
                    <a:pt x="4295" y="327"/>
                  </a:lnTo>
                  <a:lnTo>
                    <a:pt x="4272" y="323"/>
                  </a:lnTo>
                  <a:lnTo>
                    <a:pt x="4250" y="318"/>
                  </a:lnTo>
                  <a:lnTo>
                    <a:pt x="4228" y="314"/>
                  </a:lnTo>
                  <a:lnTo>
                    <a:pt x="4206" y="311"/>
                  </a:lnTo>
                  <a:lnTo>
                    <a:pt x="4186" y="310"/>
                  </a:lnTo>
                  <a:lnTo>
                    <a:pt x="4176" y="310"/>
                  </a:lnTo>
                  <a:lnTo>
                    <a:pt x="4166" y="310"/>
                  </a:lnTo>
                  <a:lnTo>
                    <a:pt x="4166" y="348"/>
                  </a:lnTo>
                  <a:lnTo>
                    <a:pt x="4139" y="348"/>
                  </a:lnTo>
                  <a:lnTo>
                    <a:pt x="4131" y="345"/>
                  </a:lnTo>
                  <a:lnTo>
                    <a:pt x="4122" y="342"/>
                  </a:lnTo>
                  <a:lnTo>
                    <a:pt x="4113" y="340"/>
                  </a:lnTo>
                  <a:lnTo>
                    <a:pt x="4102" y="338"/>
                  </a:lnTo>
                  <a:lnTo>
                    <a:pt x="4082" y="333"/>
                  </a:lnTo>
                  <a:lnTo>
                    <a:pt x="4060" y="330"/>
                  </a:lnTo>
                  <a:lnTo>
                    <a:pt x="4039" y="326"/>
                  </a:lnTo>
                  <a:lnTo>
                    <a:pt x="4019" y="321"/>
                  </a:lnTo>
                  <a:lnTo>
                    <a:pt x="4009" y="318"/>
                  </a:lnTo>
                  <a:lnTo>
                    <a:pt x="4000" y="314"/>
                  </a:lnTo>
                  <a:lnTo>
                    <a:pt x="3993" y="310"/>
                  </a:lnTo>
                  <a:lnTo>
                    <a:pt x="3986" y="304"/>
                  </a:lnTo>
                  <a:lnTo>
                    <a:pt x="3946" y="304"/>
                  </a:lnTo>
                  <a:lnTo>
                    <a:pt x="3953" y="317"/>
                  </a:lnTo>
                  <a:lnTo>
                    <a:pt x="3960" y="329"/>
                  </a:lnTo>
                  <a:lnTo>
                    <a:pt x="3941" y="318"/>
                  </a:lnTo>
                  <a:lnTo>
                    <a:pt x="3920" y="305"/>
                  </a:lnTo>
                  <a:lnTo>
                    <a:pt x="3898" y="294"/>
                  </a:lnTo>
                  <a:lnTo>
                    <a:pt x="3880" y="286"/>
                  </a:lnTo>
                  <a:lnTo>
                    <a:pt x="3820" y="286"/>
                  </a:lnTo>
                  <a:lnTo>
                    <a:pt x="3820" y="287"/>
                  </a:lnTo>
                  <a:lnTo>
                    <a:pt x="3819" y="288"/>
                  </a:lnTo>
                  <a:lnTo>
                    <a:pt x="3818" y="288"/>
                  </a:lnTo>
                  <a:lnTo>
                    <a:pt x="3816" y="287"/>
                  </a:lnTo>
                  <a:lnTo>
                    <a:pt x="3809" y="286"/>
                  </a:lnTo>
                  <a:lnTo>
                    <a:pt x="3800" y="283"/>
                  </a:lnTo>
                  <a:lnTo>
                    <a:pt x="3777" y="274"/>
                  </a:lnTo>
                  <a:lnTo>
                    <a:pt x="3752" y="265"/>
                  </a:lnTo>
                  <a:lnTo>
                    <a:pt x="3727" y="256"/>
                  </a:lnTo>
                  <a:lnTo>
                    <a:pt x="3706" y="249"/>
                  </a:lnTo>
                  <a:lnTo>
                    <a:pt x="3698" y="247"/>
                  </a:lnTo>
                  <a:lnTo>
                    <a:pt x="3694" y="246"/>
                  </a:lnTo>
                  <a:lnTo>
                    <a:pt x="3693" y="246"/>
                  </a:lnTo>
                  <a:lnTo>
                    <a:pt x="3692" y="247"/>
                  </a:lnTo>
                  <a:lnTo>
                    <a:pt x="3693" y="248"/>
                  </a:lnTo>
                  <a:lnTo>
                    <a:pt x="3694" y="249"/>
                  </a:lnTo>
                  <a:lnTo>
                    <a:pt x="3677" y="249"/>
                  </a:lnTo>
                  <a:lnTo>
                    <a:pt x="3663" y="251"/>
                  </a:lnTo>
                  <a:lnTo>
                    <a:pt x="3650" y="253"/>
                  </a:lnTo>
                  <a:lnTo>
                    <a:pt x="3637" y="255"/>
                  </a:lnTo>
                  <a:lnTo>
                    <a:pt x="3624" y="257"/>
                  </a:lnTo>
                  <a:lnTo>
                    <a:pt x="3608" y="259"/>
                  </a:lnTo>
                  <a:lnTo>
                    <a:pt x="3593" y="261"/>
                  </a:lnTo>
                  <a:lnTo>
                    <a:pt x="3574" y="261"/>
                  </a:lnTo>
                  <a:lnTo>
                    <a:pt x="3559" y="261"/>
                  </a:lnTo>
                  <a:lnTo>
                    <a:pt x="3544" y="260"/>
                  </a:lnTo>
                  <a:lnTo>
                    <a:pt x="3528" y="258"/>
                  </a:lnTo>
                  <a:lnTo>
                    <a:pt x="3515" y="256"/>
                  </a:lnTo>
                  <a:lnTo>
                    <a:pt x="3488" y="252"/>
                  </a:lnTo>
                  <a:lnTo>
                    <a:pt x="3461" y="246"/>
                  </a:lnTo>
                  <a:lnTo>
                    <a:pt x="3435" y="240"/>
                  </a:lnTo>
                  <a:lnTo>
                    <a:pt x="3408" y="236"/>
                  </a:lnTo>
                  <a:lnTo>
                    <a:pt x="3394" y="234"/>
                  </a:lnTo>
                  <a:lnTo>
                    <a:pt x="3379" y="232"/>
                  </a:lnTo>
                  <a:lnTo>
                    <a:pt x="3365" y="231"/>
                  </a:lnTo>
                  <a:lnTo>
                    <a:pt x="3348" y="231"/>
                  </a:lnTo>
                  <a:lnTo>
                    <a:pt x="3334" y="227"/>
                  </a:lnTo>
                  <a:lnTo>
                    <a:pt x="3313" y="219"/>
                  </a:lnTo>
                  <a:lnTo>
                    <a:pt x="3304" y="216"/>
                  </a:lnTo>
                  <a:lnTo>
                    <a:pt x="3296" y="214"/>
                  </a:lnTo>
                  <a:lnTo>
                    <a:pt x="3293" y="214"/>
                  </a:lnTo>
                  <a:lnTo>
                    <a:pt x="3291" y="215"/>
                  </a:lnTo>
                  <a:lnTo>
                    <a:pt x="3289" y="216"/>
                  </a:lnTo>
                  <a:lnTo>
                    <a:pt x="3289" y="218"/>
                  </a:lnTo>
                  <a:lnTo>
                    <a:pt x="3289" y="221"/>
                  </a:lnTo>
                  <a:lnTo>
                    <a:pt x="3290" y="226"/>
                  </a:lnTo>
                  <a:lnTo>
                    <a:pt x="3292" y="229"/>
                  </a:lnTo>
                  <a:lnTo>
                    <a:pt x="3295" y="233"/>
                  </a:lnTo>
                  <a:lnTo>
                    <a:pt x="3302" y="240"/>
                  </a:lnTo>
                  <a:lnTo>
                    <a:pt x="3310" y="247"/>
                  </a:lnTo>
                  <a:lnTo>
                    <a:pt x="3320" y="252"/>
                  </a:lnTo>
                  <a:lnTo>
                    <a:pt x="3328" y="257"/>
                  </a:lnTo>
                  <a:lnTo>
                    <a:pt x="3336" y="260"/>
                  </a:lnTo>
                  <a:lnTo>
                    <a:pt x="3341" y="261"/>
                  </a:lnTo>
                  <a:lnTo>
                    <a:pt x="3332" y="260"/>
                  </a:lnTo>
                  <a:lnTo>
                    <a:pt x="3323" y="257"/>
                  </a:lnTo>
                  <a:lnTo>
                    <a:pt x="3314" y="255"/>
                  </a:lnTo>
                  <a:lnTo>
                    <a:pt x="3305" y="251"/>
                  </a:lnTo>
                  <a:lnTo>
                    <a:pt x="3290" y="244"/>
                  </a:lnTo>
                  <a:lnTo>
                    <a:pt x="3273" y="235"/>
                  </a:lnTo>
                  <a:lnTo>
                    <a:pt x="3257" y="225"/>
                  </a:lnTo>
                  <a:lnTo>
                    <a:pt x="3239" y="213"/>
                  </a:lnTo>
                  <a:lnTo>
                    <a:pt x="3219" y="203"/>
                  </a:lnTo>
                  <a:lnTo>
                    <a:pt x="3195" y="193"/>
                  </a:lnTo>
                  <a:lnTo>
                    <a:pt x="3198" y="192"/>
                  </a:lnTo>
                  <a:lnTo>
                    <a:pt x="3200" y="190"/>
                  </a:lnTo>
                  <a:lnTo>
                    <a:pt x="3201" y="186"/>
                  </a:lnTo>
                  <a:lnTo>
                    <a:pt x="3201" y="181"/>
                  </a:lnTo>
                  <a:lnTo>
                    <a:pt x="3202" y="173"/>
                  </a:lnTo>
                  <a:lnTo>
                    <a:pt x="3202" y="169"/>
                  </a:lnTo>
                  <a:lnTo>
                    <a:pt x="3169" y="169"/>
                  </a:lnTo>
                  <a:lnTo>
                    <a:pt x="3164" y="170"/>
                  </a:lnTo>
                  <a:lnTo>
                    <a:pt x="3159" y="173"/>
                  </a:lnTo>
                  <a:lnTo>
                    <a:pt x="3154" y="177"/>
                  </a:lnTo>
                  <a:lnTo>
                    <a:pt x="3149" y="181"/>
                  </a:lnTo>
                  <a:lnTo>
                    <a:pt x="3153" y="187"/>
                  </a:lnTo>
                  <a:lnTo>
                    <a:pt x="3156" y="193"/>
                  </a:lnTo>
                  <a:lnTo>
                    <a:pt x="3144" y="196"/>
                  </a:lnTo>
                  <a:lnTo>
                    <a:pt x="3133" y="199"/>
                  </a:lnTo>
                  <a:lnTo>
                    <a:pt x="3122" y="203"/>
                  </a:lnTo>
                  <a:lnTo>
                    <a:pt x="3112" y="206"/>
                  </a:lnTo>
                  <a:lnTo>
                    <a:pt x="3093" y="215"/>
                  </a:lnTo>
                  <a:lnTo>
                    <a:pt x="3076" y="225"/>
                  </a:lnTo>
                  <a:lnTo>
                    <a:pt x="3058" y="235"/>
                  </a:lnTo>
                  <a:lnTo>
                    <a:pt x="3040" y="245"/>
                  </a:lnTo>
                  <a:lnTo>
                    <a:pt x="3030" y="249"/>
                  </a:lnTo>
                  <a:lnTo>
                    <a:pt x="3020" y="253"/>
                  </a:lnTo>
                  <a:lnTo>
                    <a:pt x="3008" y="257"/>
                  </a:lnTo>
                  <a:lnTo>
                    <a:pt x="2997" y="261"/>
                  </a:lnTo>
                  <a:lnTo>
                    <a:pt x="2997" y="257"/>
                  </a:lnTo>
                  <a:lnTo>
                    <a:pt x="2998" y="252"/>
                  </a:lnTo>
                  <a:lnTo>
                    <a:pt x="2999" y="248"/>
                  </a:lnTo>
                  <a:lnTo>
                    <a:pt x="3002" y="243"/>
                  </a:lnTo>
                  <a:lnTo>
                    <a:pt x="3008" y="235"/>
                  </a:lnTo>
                  <a:lnTo>
                    <a:pt x="3016" y="226"/>
                  </a:lnTo>
                  <a:lnTo>
                    <a:pt x="3026" y="217"/>
                  </a:lnTo>
                  <a:lnTo>
                    <a:pt x="3038" y="209"/>
                  </a:lnTo>
                  <a:lnTo>
                    <a:pt x="3052" y="201"/>
                  </a:lnTo>
                  <a:lnTo>
                    <a:pt x="3065" y="193"/>
                  </a:lnTo>
                  <a:lnTo>
                    <a:pt x="3093" y="179"/>
                  </a:lnTo>
                  <a:lnTo>
                    <a:pt x="3122" y="165"/>
                  </a:lnTo>
                  <a:lnTo>
                    <a:pt x="3148" y="154"/>
                  </a:lnTo>
                  <a:lnTo>
                    <a:pt x="3169" y="144"/>
                  </a:lnTo>
                  <a:lnTo>
                    <a:pt x="3157" y="136"/>
                  </a:lnTo>
                  <a:lnTo>
                    <a:pt x="3144" y="129"/>
                  </a:lnTo>
                  <a:lnTo>
                    <a:pt x="3130" y="122"/>
                  </a:lnTo>
                  <a:lnTo>
                    <a:pt x="3114" y="115"/>
                  </a:lnTo>
                  <a:lnTo>
                    <a:pt x="3098" y="107"/>
                  </a:lnTo>
                  <a:lnTo>
                    <a:pt x="3080" y="102"/>
                  </a:lnTo>
                  <a:lnTo>
                    <a:pt x="3063" y="96"/>
                  </a:lnTo>
                  <a:lnTo>
                    <a:pt x="3044" y="91"/>
                  </a:lnTo>
                  <a:lnTo>
                    <a:pt x="3024" y="86"/>
                  </a:lnTo>
                  <a:lnTo>
                    <a:pt x="3004" y="82"/>
                  </a:lnTo>
                  <a:lnTo>
                    <a:pt x="2985" y="79"/>
                  </a:lnTo>
                  <a:lnTo>
                    <a:pt x="2965" y="76"/>
                  </a:lnTo>
                  <a:lnTo>
                    <a:pt x="2944" y="74"/>
                  </a:lnTo>
                  <a:lnTo>
                    <a:pt x="2923" y="72"/>
                  </a:lnTo>
                  <a:lnTo>
                    <a:pt x="2903" y="71"/>
                  </a:lnTo>
                  <a:lnTo>
                    <a:pt x="2884" y="70"/>
                  </a:lnTo>
                  <a:lnTo>
                    <a:pt x="2875" y="71"/>
                  </a:lnTo>
                  <a:lnTo>
                    <a:pt x="2867" y="72"/>
                  </a:lnTo>
                  <a:lnTo>
                    <a:pt x="2862" y="74"/>
                  </a:lnTo>
                  <a:lnTo>
                    <a:pt x="2856" y="76"/>
                  </a:lnTo>
                  <a:lnTo>
                    <a:pt x="2850" y="79"/>
                  </a:lnTo>
                  <a:lnTo>
                    <a:pt x="2843" y="81"/>
                  </a:lnTo>
                  <a:lnTo>
                    <a:pt x="2834" y="82"/>
                  </a:lnTo>
                  <a:lnTo>
                    <a:pt x="2823" y="83"/>
                  </a:lnTo>
                  <a:lnTo>
                    <a:pt x="2723" y="64"/>
                  </a:lnTo>
                  <a:lnTo>
                    <a:pt x="2724" y="58"/>
                  </a:lnTo>
                  <a:lnTo>
                    <a:pt x="2726" y="52"/>
                  </a:lnTo>
                  <a:lnTo>
                    <a:pt x="2729" y="47"/>
                  </a:lnTo>
                  <a:lnTo>
                    <a:pt x="2731" y="42"/>
                  </a:lnTo>
                  <a:lnTo>
                    <a:pt x="2738" y="33"/>
                  </a:lnTo>
                  <a:lnTo>
                    <a:pt x="2744" y="21"/>
                  </a:lnTo>
                  <a:lnTo>
                    <a:pt x="2743" y="19"/>
                  </a:lnTo>
                  <a:lnTo>
                    <a:pt x="2742" y="17"/>
                  </a:lnTo>
                  <a:lnTo>
                    <a:pt x="2739" y="15"/>
                  </a:lnTo>
                  <a:lnTo>
                    <a:pt x="2735" y="13"/>
                  </a:lnTo>
                  <a:lnTo>
                    <a:pt x="2727" y="10"/>
                  </a:lnTo>
                  <a:lnTo>
                    <a:pt x="2717" y="9"/>
                  </a:lnTo>
                  <a:lnTo>
                    <a:pt x="2712" y="5"/>
                  </a:lnTo>
                  <a:lnTo>
                    <a:pt x="2707" y="1"/>
                  </a:lnTo>
                  <a:lnTo>
                    <a:pt x="2701" y="0"/>
                  </a:lnTo>
                  <a:lnTo>
                    <a:pt x="2696" y="0"/>
                  </a:lnTo>
                  <a:lnTo>
                    <a:pt x="2691" y="3"/>
                  </a:lnTo>
                  <a:lnTo>
                    <a:pt x="2687" y="7"/>
                  </a:lnTo>
                  <a:lnTo>
                    <a:pt x="2685" y="13"/>
                  </a:lnTo>
                  <a:lnTo>
                    <a:pt x="2684" y="21"/>
                  </a:lnTo>
                  <a:lnTo>
                    <a:pt x="2667" y="24"/>
                  </a:lnTo>
                  <a:lnTo>
                    <a:pt x="2653" y="29"/>
                  </a:lnTo>
                  <a:lnTo>
                    <a:pt x="2641" y="34"/>
                  </a:lnTo>
                  <a:lnTo>
                    <a:pt x="2630" y="40"/>
                  </a:lnTo>
                  <a:lnTo>
                    <a:pt x="2610" y="53"/>
                  </a:lnTo>
                  <a:lnTo>
                    <a:pt x="2590" y="64"/>
                  </a:lnTo>
                  <a:lnTo>
                    <a:pt x="2618" y="83"/>
                  </a:lnTo>
                  <a:lnTo>
                    <a:pt x="2611" y="83"/>
                  </a:lnTo>
                  <a:lnTo>
                    <a:pt x="2597" y="83"/>
                  </a:lnTo>
                  <a:lnTo>
                    <a:pt x="2575" y="83"/>
                  </a:lnTo>
                  <a:lnTo>
                    <a:pt x="2551" y="83"/>
                  </a:lnTo>
                  <a:lnTo>
                    <a:pt x="2567" y="97"/>
                  </a:lnTo>
                  <a:lnTo>
                    <a:pt x="2587" y="118"/>
                  </a:lnTo>
                  <a:lnTo>
                    <a:pt x="2598" y="128"/>
                  </a:lnTo>
                  <a:lnTo>
                    <a:pt x="2610" y="136"/>
                  </a:lnTo>
                  <a:lnTo>
                    <a:pt x="2617" y="140"/>
                  </a:lnTo>
                  <a:lnTo>
                    <a:pt x="2623" y="142"/>
                  </a:lnTo>
                  <a:lnTo>
                    <a:pt x="2630" y="144"/>
                  </a:lnTo>
                  <a:lnTo>
                    <a:pt x="2638" y="144"/>
                  </a:lnTo>
                  <a:lnTo>
                    <a:pt x="2630" y="144"/>
                  </a:lnTo>
                  <a:lnTo>
                    <a:pt x="2623" y="142"/>
                  </a:lnTo>
                  <a:lnTo>
                    <a:pt x="2618" y="140"/>
                  </a:lnTo>
                  <a:lnTo>
                    <a:pt x="2611" y="137"/>
                  </a:lnTo>
                  <a:lnTo>
                    <a:pt x="2600" y="130"/>
                  </a:lnTo>
                  <a:lnTo>
                    <a:pt x="2590" y="121"/>
                  </a:lnTo>
                  <a:lnTo>
                    <a:pt x="2579" y="110"/>
                  </a:lnTo>
                  <a:lnTo>
                    <a:pt x="2567" y="100"/>
                  </a:lnTo>
                  <a:lnTo>
                    <a:pt x="2561" y="95"/>
                  </a:lnTo>
                  <a:lnTo>
                    <a:pt x="2554" y="90"/>
                  </a:lnTo>
                  <a:lnTo>
                    <a:pt x="2547" y="86"/>
                  </a:lnTo>
                  <a:lnTo>
                    <a:pt x="2538" y="83"/>
                  </a:lnTo>
                  <a:lnTo>
                    <a:pt x="2465" y="114"/>
                  </a:lnTo>
                  <a:lnTo>
                    <a:pt x="2462" y="110"/>
                  </a:lnTo>
                  <a:lnTo>
                    <a:pt x="2455" y="104"/>
                  </a:lnTo>
                  <a:lnTo>
                    <a:pt x="2451" y="100"/>
                  </a:lnTo>
                  <a:lnTo>
                    <a:pt x="2446" y="98"/>
                  </a:lnTo>
                  <a:lnTo>
                    <a:pt x="2439" y="95"/>
                  </a:lnTo>
                  <a:lnTo>
                    <a:pt x="2431" y="95"/>
                  </a:lnTo>
                  <a:lnTo>
                    <a:pt x="2410" y="95"/>
                  </a:lnTo>
                  <a:lnTo>
                    <a:pt x="2391" y="98"/>
                  </a:lnTo>
                  <a:lnTo>
                    <a:pt x="2372" y="101"/>
                  </a:lnTo>
                  <a:lnTo>
                    <a:pt x="2354" y="105"/>
                  </a:lnTo>
                  <a:lnTo>
                    <a:pt x="2319" y="117"/>
                  </a:lnTo>
                  <a:lnTo>
                    <a:pt x="2284" y="129"/>
                  </a:lnTo>
                  <a:lnTo>
                    <a:pt x="2250" y="141"/>
                  </a:lnTo>
                  <a:lnTo>
                    <a:pt x="2214" y="152"/>
                  </a:lnTo>
                  <a:lnTo>
                    <a:pt x="2195" y="156"/>
                  </a:lnTo>
                  <a:lnTo>
                    <a:pt x="2175" y="159"/>
                  </a:lnTo>
                  <a:lnTo>
                    <a:pt x="2155" y="161"/>
                  </a:lnTo>
                  <a:lnTo>
                    <a:pt x="2133" y="162"/>
                  </a:lnTo>
                  <a:lnTo>
                    <a:pt x="2134" y="167"/>
                  </a:lnTo>
                  <a:lnTo>
                    <a:pt x="2137" y="173"/>
                  </a:lnTo>
                  <a:lnTo>
                    <a:pt x="2142" y="178"/>
                  </a:lnTo>
                  <a:lnTo>
                    <a:pt x="2149" y="183"/>
                  </a:lnTo>
                  <a:lnTo>
                    <a:pt x="2157" y="187"/>
                  </a:lnTo>
                  <a:lnTo>
                    <a:pt x="2167" y="190"/>
                  </a:lnTo>
                  <a:lnTo>
                    <a:pt x="2175" y="193"/>
                  </a:lnTo>
                  <a:lnTo>
                    <a:pt x="2185" y="193"/>
                  </a:lnTo>
                  <a:lnTo>
                    <a:pt x="2186" y="198"/>
                  </a:lnTo>
                  <a:lnTo>
                    <a:pt x="2187" y="203"/>
                  </a:lnTo>
                  <a:lnTo>
                    <a:pt x="2190" y="208"/>
                  </a:lnTo>
                  <a:lnTo>
                    <a:pt x="2192" y="213"/>
                  </a:lnTo>
                  <a:lnTo>
                    <a:pt x="2198" y="225"/>
                  </a:lnTo>
                  <a:lnTo>
                    <a:pt x="2207" y="235"/>
                  </a:lnTo>
                  <a:lnTo>
                    <a:pt x="2216" y="244"/>
                  </a:lnTo>
                  <a:lnTo>
                    <a:pt x="2225" y="251"/>
                  </a:lnTo>
                  <a:lnTo>
                    <a:pt x="2233" y="257"/>
                  </a:lnTo>
                  <a:lnTo>
                    <a:pt x="2239" y="261"/>
                  </a:lnTo>
                  <a:lnTo>
                    <a:pt x="2233" y="261"/>
                  </a:lnTo>
                  <a:lnTo>
                    <a:pt x="2227" y="260"/>
                  </a:lnTo>
                  <a:lnTo>
                    <a:pt x="2223" y="259"/>
                  </a:lnTo>
                  <a:lnTo>
                    <a:pt x="2217" y="257"/>
                  </a:lnTo>
                  <a:lnTo>
                    <a:pt x="2214" y="254"/>
                  </a:lnTo>
                  <a:lnTo>
                    <a:pt x="2209" y="251"/>
                  </a:lnTo>
                  <a:lnTo>
                    <a:pt x="2206" y="248"/>
                  </a:lnTo>
                  <a:lnTo>
                    <a:pt x="2203" y="244"/>
                  </a:lnTo>
                  <a:lnTo>
                    <a:pt x="2198" y="236"/>
                  </a:lnTo>
                  <a:lnTo>
                    <a:pt x="2195" y="225"/>
                  </a:lnTo>
                  <a:lnTo>
                    <a:pt x="2193" y="213"/>
                  </a:lnTo>
                  <a:lnTo>
                    <a:pt x="2192" y="200"/>
                  </a:lnTo>
                  <a:lnTo>
                    <a:pt x="2190" y="201"/>
                  </a:lnTo>
                  <a:lnTo>
                    <a:pt x="2186" y="202"/>
                  </a:lnTo>
                  <a:lnTo>
                    <a:pt x="2182" y="202"/>
                  </a:lnTo>
                  <a:lnTo>
                    <a:pt x="2179" y="202"/>
                  </a:lnTo>
                  <a:lnTo>
                    <a:pt x="2169" y="200"/>
                  </a:lnTo>
                  <a:lnTo>
                    <a:pt x="2159" y="200"/>
                  </a:lnTo>
                  <a:lnTo>
                    <a:pt x="2150" y="200"/>
                  </a:lnTo>
                  <a:lnTo>
                    <a:pt x="2141" y="202"/>
                  </a:lnTo>
                  <a:lnTo>
                    <a:pt x="2134" y="205"/>
                  </a:lnTo>
                  <a:lnTo>
                    <a:pt x="2126" y="209"/>
                  </a:lnTo>
                  <a:lnTo>
                    <a:pt x="2118" y="212"/>
                  </a:lnTo>
                  <a:lnTo>
                    <a:pt x="2111" y="215"/>
                  </a:lnTo>
                  <a:lnTo>
                    <a:pt x="2102" y="217"/>
                  </a:lnTo>
                  <a:lnTo>
                    <a:pt x="2093" y="218"/>
                  </a:lnTo>
                  <a:lnTo>
                    <a:pt x="2083" y="217"/>
                  </a:lnTo>
                  <a:lnTo>
                    <a:pt x="2073" y="214"/>
                  </a:lnTo>
                  <a:lnTo>
                    <a:pt x="2066" y="210"/>
                  </a:lnTo>
                  <a:lnTo>
                    <a:pt x="2059" y="206"/>
                  </a:lnTo>
                  <a:lnTo>
                    <a:pt x="2020" y="218"/>
                  </a:lnTo>
                  <a:lnTo>
                    <a:pt x="2013" y="218"/>
                  </a:lnTo>
                  <a:lnTo>
                    <a:pt x="2000" y="219"/>
                  </a:lnTo>
                  <a:lnTo>
                    <a:pt x="1992" y="221"/>
                  </a:lnTo>
                  <a:lnTo>
                    <a:pt x="1985" y="223"/>
                  </a:lnTo>
                  <a:lnTo>
                    <a:pt x="1983" y="225"/>
                  </a:lnTo>
                  <a:lnTo>
                    <a:pt x="1981" y="227"/>
                  </a:lnTo>
                  <a:lnTo>
                    <a:pt x="1980" y="229"/>
                  </a:lnTo>
                  <a:lnTo>
                    <a:pt x="1980" y="231"/>
                  </a:lnTo>
                  <a:lnTo>
                    <a:pt x="1980" y="234"/>
                  </a:lnTo>
                  <a:lnTo>
                    <a:pt x="1982" y="238"/>
                  </a:lnTo>
                  <a:lnTo>
                    <a:pt x="1984" y="242"/>
                  </a:lnTo>
                  <a:lnTo>
                    <a:pt x="1988" y="245"/>
                  </a:lnTo>
                  <a:lnTo>
                    <a:pt x="1996" y="253"/>
                  </a:lnTo>
                  <a:lnTo>
                    <a:pt x="2009" y="261"/>
                  </a:lnTo>
                  <a:lnTo>
                    <a:pt x="2023" y="270"/>
                  </a:lnTo>
                  <a:lnTo>
                    <a:pt x="2038" y="278"/>
                  </a:lnTo>
                  <a:lnTo>
                    <a:pt x="2056" y="287"/>
                  </a:lnTo>
                  <a:lnTo>
                    <a:pt x="2074" y="295"/>
                  </a:lnTo>
                  <a:lnTo>
                    <a:pt x="2112" y="311"/>
                  </a:lnTo>
                  <a:lnTo>
                    <a:pt x="2148" y="324"/>
                  </a:lnTo>
                  <a:lnTo>
                    <a:pt x="2178" y="334"/>
                  </a:lnTo>
                  <a:lnTo>
                    <a:pt x="2198" y="342"/>
                  </a:lnTo>
                  <a:lnTo>
                    <a:pt x="2200" y="352"/>
                  </a:lnTo>
                  <a:lnTo>
                    <a:pt x="2202" y="361"/>
                  </a:lnTo>
                  <a:lnTo>
                    <a:pt x="2204" y="369"/>
                  </a:lnTo>
                  <a:lnTo>
                    <a:pt x="2207" y="376"/>
                  </a:lnTo>
                  <a:lnTo>
                    <a:pt x="2216" y="389"/>
                  </a:lnTo>
                  <a:lnTo>
                    <a:pt x="2226" y="403"/>
                  </a:lnTo>
                  <a:lnTo>
                    <a:pt x="2214" y="405"/>
                  </a:lnTo>
                  <a:lnTo>
                    <a:pt x="2203" y="404"/>
                  </a:lnTo>
                  <a:lnTo>
                    <a:pt x="2193" y="402"/>
                  </a:lnTo>
                  <a:lnTo>
                    <a:pt x="2184" y="399"/>
                  </a:lnTo>
                  <a:lnTo>
                    <a:pt x="2177" y="394"/>
                  </a:lnTo>
                  <a:lnTo>
                    <a:pt x="2169" y="387"/>
                  </a:lnTo>
                  <a:lnTo>
                    <a:pt x="2161" y="381"/>
                  </a:lnTo>
                  <a:lnTo>
                    <a:pt x="2155" y="374"/>
                  </a:lnTo>
                  <a:lnTo>
                    <a:pt x="2142" y="360"/>
                  </a:lnTo>
                  <a:lnTo>
                    <a:pt x="2129" y="345"/>
                  </a:lnTo>
                  <a:lnTo>
                    <a:pt x="2123" y="339"/>
                  </a:lnTo>
                  <a:lnTo>
                    <a:pt x="2115" y="332"/>
                  </a:lnTo>
                  <a:lnTo>
                    <a:pt x="2107" y="327"/>
                  </a:lnTo>
                  <a:lnTo>
                    <a:pt x="2100" y="323"/>
                  </a:lnTo>
                  <a:lnTo>
                    <a:pt x="2065" y="315"/>
                  </a:lnTo>
                  <a:lnTo>
                    <a:pt x="2020" y="305"/>
                  </a:lnTo>
                  <a:lnTo>
                    <a:pt x="2009" y="302"/>
                  </a:lnTo>
                  <a:lnTo>
                    <a:pt x="1999" y="298"/>
                  </a:lnTo>
                  <a:lnTo>
                    <a:pt x="1989" y="293"/>
                  </a:lnTo>
                  <a:lnTo>
                    <a:pt x="1980" y="288"/>
                  </a:lnTo>
                  <a:lnTo>
                    <a:pt x="1972" y="281"/>
                  </a:lnTo>
                  <a:lnTo>
                    <a:pt x="1967" y="273"/>
                  </a:lnTo>
                  <a:lnTo>
                    <a:pt x="1964" y="269"/>
                  </a:lnTo>
                  <a:lnTo>
                    <a:pt x="1962" y="265"/>
                  </a:lnTo>
                  <a:lnTo>
                    <a:pt x="1960" y="260"/>
                  </a:lnTo>
                  <a:lnTo>
                    <a:pt x="1960" y="255"/>
                  </a:lnTo>
                  <a:lnTo>
                    <a:pt x="1947" y="255"/>
                  </a:lnTo>
                  <a:lnTo>
                    <a:pt x="1940" y="255"/>
                  </a:lnTo>
                  <a:lnTo>
                    <a:pt x="1933" y="256"/>
                  </a:lnTo>
                  <a:lnTo>
                    <a:pt x="1927" y="258"/>
                  </a:lnTo>
                  <a:lnTo>
                    <a:pt x="1922" y="261"/>
                  </a:lnTo>
                  <a:lnTo>
                    <a:pt x="1916" y="264"/>
                  </a:lnTo>
                  <a:lnTo>
                    <a:pt x="1910" y="267"/>
                  </a:lnTo>
                  <a:lnTo>
                    <a:pt x="1903" y="270"/>
                  </a:lnTo>
                  <a:lnTo>
                    <a:pt x="1895" y="272"/>
                  </a:lnTo>
                  <a:lnTo>
                    <a:pt x="1887" y="273"/>
                  </a:lnTo>
                  <a:lnTo>
                    <a:pt x="1882" y="287"/>
                  </a:lnTo>
                  <a:lnTo>
                    <a:pt x="1879" y="297"/>
                  </a:lnTo>
                  <a:lnTo>
                    <a:pt x="1877" y="301"/>
                  </a:lnTo>
                  <a:lnTo>
                    <a:pt x="1875" y="305"/>
                  </a:lnTo>
                  <a:lnTo>
                    <a:pt x="1871" y="308"/>
                  </a:lnTo>
                  <a:lnTo>
                    <a:pt x="1867" y="310"/>
                  </a:lnTo>
                  <a:lnTo>
                    <a:pt x="1871" y="316"/>
                  </a:lnTo>
                  <a:lnTo>
                    <a:pt x="1876" y="320"/>
                  </a:lnTo>
                  <a:lnTo>
                    <a:pt x="1882" y="325"/>
                  </a:lnTo>
                  <a:lnTo>
                    <a:pt x="1889" y="328"/>
                  </a:lnTo>
                  <a:lnTo>
                    <a:pt x="1903" y="334"/>
                  </a:lnTo>
                  <a:lnTo>
                    <a:pt x="1921" y="340"/>
                  </a:lnTo>
                  <a:lnTo>
                    <a:pt x="1959" y="349"/>
                  </a:lnTo>
                  <a:lnTo>
                    <a:pt x="2000" y="360"/>
                  </a:lnTo>
                  <a:lnTo>
                    <a:pt x="1954" y="360"/>
                  </a:lnTo>
                  <a:lnTo>
                    <a:pt x="1929" y="354"/>
                  </a:lnTo>
                  <a:lnTo>
                    <a:pt x="1906" y="349"/>
                  </a:lnTo>
                  <a:lnTo>
                    <a:pt x="1886" y="344"/>
                  </a:lnTo>
                  <a:lnTo>
                    <a:pt x="1866" y="338"/>
                  </a:lnTo>
                  <a:lnTo>
                    <a:pt x="1857" y="333"/>
                  </a:lnTo>
                  <a:lnTo>
                    <a:pt x="1849" y="328"/>
                  </a:lnTo>
                  <a:lnTo>
                    <a:pt x="1842" y="322"/>
                  </a:lnTo>
                  <a:lnTo>
                    <a:pt x="1835" y="315"/>
                  </a:lnTo>
                  <a:lnTo>
                    <a:pt x="1828" y="307"/>
                  </a:lnTo>
                  <a:lnTo>
                    <a:pt x="1823" y="298"/>
                  </a:lnTo>
                  <a:lnTo>
                    <a:pt x="1817" y="287"/>
                  </a:lnTo>
                  <a:lnTo>
                    <a:pt x="1814" y="273"/>
                  </a:lnTo>
                  <a:lnTo>
                    <a:pt x="1787" y="273"/>
                  </a:lnTo>
                  <a:lnTo>
                    <a:pt x="1787" y="282"/>
                  </a:lnTo>
                  <a:lnTo>
                    <a:pt x="1786" y="288"/>
                  </a:lnTo>
                  <a:lnTo>
                    <a:pt x="1785" y="293"/>
                  </a:lnTo>
                  <a:lnTo>
                    <a:pt x="1782" y="298"/>
                  </a:lnTo>
                  <a:lnTo>
                    <a:pt x="1776" y="306"/>
                  </a:lnTo>
                  <a:lnTo>
                    <a:pt x="1767" y="316"/>
                  </a:lnTo>
                  <a:lnTo>
                    <a:pt x="1771" y="323"/>
                  </a:lnTo>
                  <a:lnTo>
                    <a:pt x="1775" y="328"/>
                  </a:lnTo>
                  <a:lnTo>
                    <a:pt x="1779" y="332"/>
                  </a:lnTo>
                  <a:lnTo>
                    <a:pt x="1785" y="336"/>
                  </a:lnTo>
                  <a:lnTo>
                    <a:pt x="1793" y="342"/>
                  </a:lnTo>
                  <a:lnTo>
                    <a:pt x="1803" y="346"/>
                  </a:lnTo>
                  <a:lnTo>
                    <a:pt x="1813" y="351"/>
                  </a:lnTo>
                  <a:lnTo>
                    <a:pt x="1823" y="358"/>
                  </a:lnTo>
                  <a:lnTo>
                    <a:pt x="1827" y="363"/>
                  </a:lnTo>
                  <a:lnTo>
                    <a:pt x="1832" y="369"/>
                  </a:lnTo>
                  <a:lnTo>
                    <a:pt x="1836" y="376"/>
                  </a:lnTo>
                  <a:lnTo>
                    <a:pt x="1841" y="384"/>
                  </a:lnTo>
                  <a:lnTo>
                    <a:pt x="1842" y="389"/>
                  </a:lnTo>
                  <a:lnTo>
                    <a:pt x="1843" y="396"/>
                  </a:lnTo>
                  <a:lnTo>
                    <a:pt x="1844" y="402"/>
                  </a:lnTo>
                  <a:lnTo>
                    <a:pt x="1844" y="409"/>
                  </a:lnTo>
                  <a:lnTo>
                    <a:pt x="1844" y="415"/>
                  </a:lnTo>
                  <a:lnTo>
                    <a:pt x="1844" y="420"/>
                  </a:lnTo>
                  <a:lnTo>
                    <a:pt x="1845" y="424"/>
                  </a:lnTo>
                  <a:lnTo>
                    <a:pt x="1847" y="427"/>
                  </a:lnTo>
                  <a:lnTo>
                    <a:pt x="1859" y="436"/>
                  </a:lnTo>
                  <a:lnTo>
                    <a:pt x="1868" y="444"/>
                  </a:lnTo>
                  <a:lnTo>
                    <a:pt x="1872" y="448"/>
                  </a:lnTo>
                  <a:lnTo>
                    <a:pt x="1878" y="451"/>
                  </a:lnTo>
                  <a:lnTo>
                    <a:pt x="1884" y="452"/>
                  </a:lnTo>
                  <a:lnTo>
                    <a:pt x="1893" y="453"/>
                  </a:lnTo>
                  <a:lnTo>
                    <a:pt x="1902" y="452"/>
                  </a:lnTo>
                  <a:lnTo>
                    <a:pt x="1910" y="450"/>
                  </a:lnTo>
                  <a:lnTo>
                    <a:pt x="1917" y="446"/>
                  </a:lnTo>
                  <a:lnTo>
                    <a:pt x="1923" y="443"/>
                  </a:lnTo>
                  <a:lnTo>
                    <a:pt x="1929" y="439"/>
                  </a:lnTo>
                  <a:lnTo>
                    <a:pt x="1936" y="436"/>
                  </a:lnTo>
                  <a:lnTo>
                    <a:pt x="1944" y="434"/>
                  </a:lnTo>
                  <a:lnTo>
                    <a:pt x="1954" y="433"/>
                  </a:lnTo>
                  <a:lnTo>
                    <a:pt x="1961" y="434"/>
                  </a:lnTo>
                  <a:lnTo>
                    <a:pt x="1970" y="435"/>
                  </a:lnTo>
                  <a:lnTo>
                    <a:pt x="1978" y="437"/>
                  </a:lnTo>
                  <a:lnTo>
                    <a:pt x="1985" y="439"/>
                  </a:lnTo>
                  <a:lnTo>
                    <a:pt x="1999" y="445"/>
                  </a:lnTo>
                  <a:lnTo>
                    <a:pt x="2013" y="453"/>
                  </a:lnTo>
                  <a:lnTo>
                    <a:pt x="2027" y="459"/>
                  </a:lnTo>
                  <a:lnTo>
                    <a:pt x="2041" y="465"/>
                  </a:lnTo>
                  <a:lnTo>
                    <a:pt x="2048" y="467"/>
                  </a:lnTo>
                  <a:lnTo>
                    <a:pt x="2056" y="469"/>
                  </a:lnTo>
                  <a:lnTo>
                    <a:pt x="2065" y="470"/>
                  </a:lnTo>
                  <a:lnTo>
                    <a:pt x="2073" y="471"/>
                  </a:lnTo>
                  <a:lnTo>
                    <a:pt x="2076" y="482"/>
                  </a:lnTo>
                  <a:lnTo>
                    <a:pt x="2078" y="492"/>
                  </a:lnTo>
                  <a:lnTo>
                    <a:pt x="2082" y="503"/>
                  </a:lnTo>
                  <a:lnTo>
                    <a:pt x="2086" y="511"/>
                  </a:lnTo>
                  <a:lnTo>
                    <a:pt x="2090" y="515"/>
                  </a:lnTo>
                  <a:lnTo>
                    <a:pt x="2093" y="518"/>
                  </a:lnTo>
                  <a:lnTo>
                    <a:pt x="2097" y="522"/>
                  </a:lnTo>
                  <a:lnTo>
                    <a:pt x="2102" y="525"/>
                  </a:lnTo>
                  <a:lnTo>
                    <a:pt x="2106" y="527"/>
                  </a:lnTo>
                  <a:lnTo>
                    <a:pt x="2113" y="529"/>
                  </a:lnTo>
                  <a:lnTo>
                    <a:pt x="2118" y="531"/>
                  </a:lnTo>
                  <a:lnTo>
                    <a:pt x="2126" y="532"/>
                  </a:lnTo>
                  <a:lnTo>
                    <a:pt x="2111" y="532"/>
                  </a:lnTo>
                  <a:lnTo>
                    <a:pt x="2100" y="532"/>
                  </a:lnTo>
                  <a:lnTo>
                    <a:pt x="2093" y="532"/>
                  </a:lnTo>
                  <a:lnTo>
                    <a:pt x="2086" y="531"/>
                  </a:lnTo>
                  <a:lnTo>
                    <a:pt x="2081" y="530"/>
                  </a:lnTo>
                  <a:lnTo>
                    <a:pt x="2076" y="529"/>
                  </a:lnTo>
                  <a:lnTo>
                    <a:pt x="2067" y="524"/>
                  </a:lnTo>
                  <a:lnTo>
                    <a:pt x="2059" y="519"/>
                  </a:lnTo>
                  <a:lnTo>
                    <a:pt x="2052" y="513"/>
                  </a:lnTo>
                  <a:lnTo>
                    <a:pt x="2046" y="506"/>
                  </a:lnTo>
                  <a:lnTo>
                    <a:pt x="2040" y="497"/>
                  </a:lnTo>
                  <a:lnTo>
                    <a:pt x="2035" y="489"/>
                  </a:lnTo>
                  <a:lnTo>
                    <a:pt x="2030" y="481"/>
                  </a:lnTo>
                  <a:lnTo>
                    <a:pt x="2024" y="473"/>
                  </a:lnTo>
                  <a:lnTo>
                    <a:pt x="2017" y="466"/>
                  </a:lnTo>
                  <a:lnTo>
                    <a:pt x="2011" y="460"/>
                  </a:lnTo>
                  <a:lnTo>
                    <a:pt x="2002" y="454"/>
                  </a:lnTo>
                  <a:lnTo>
                    <a:pt x="1992" y="450"/>
                  </a:lnTo>
                  <a:lnTo>
                    <a:pt x="1980" y="448"/>
                  </a:lnTo>
                  <a:lnTo>
                    <a:pt x="1967" y="446"/>
                  </a:lnTo>
                  <a:lnTo>
                    <a:pt x="1959" y="446"/>
                  </a:lnTo>
                  <a:lnTo>
                    <a:pt x="1953" y="449"/>
                  </a:lnTo>
                  <a:lnTo>
                    <a:pt x="1946" y="451"/>
                  </a:lnTo>
                  <a:lnTo>
                    <a:pt x="1939" y="453"/>
                  </a:lnTo>
                  <a:lnTo>
                    <a:pt x="1927" y="459"/>
                  </a:lnTo>
                  <a:lnTo>
                    <a:pt x="1913" y="465"/>
                  </a:lnTo>
                  <a:lnTo>
                    <a:pt x="1918" y="477"/>
                  </a:lnTo>
                  <a:lnTo>
                    <a:pt x="1932" y="499"/>
                  </a:lnTo>
                  <a:lnTo>
                    <a:pt x="1939" y="512"/>
                  </a:lnTo>
                  <a:lnTo>
                    <a:pt x="1947" y="523"/>
                  </a:lnTo>
                  <a:lnTo>
                    <a:pt x="1954" y="532"/>
                  </a:lnTo>
                  <a:lnTo>
                    <a:pt x="1960" y="538"/>
                  </a:lnTo>
                  <a:lnTo>
                    <a:pt x="1945" y="554"/>
                  </a:lnTo>
                  <a:lnTo>
                    <a:pt x="1929" y="573"/>
                  </a:lnTo>
                  <a:lnTo>
                    <a:pt x="1924" y="578"/>
                  </a:lnTo>
                  <a:lnTo>
                    <a:pt x="1918" y="581"/>
                  </a:lnTo>
                  <a:lnTo>
                    <a:pt x="1913" y="585"/>
                  </a:lnTo>
                  <a:lnTo>
                    <a:pt x="1906" y="588"/>
                  </a:lnTo>
                  <a:lnTo>
                    <a:pt x="1900" y="590"/>
                  </a:lnTo>
                  <a:lnTo>
                    <a:pt x="1892" y="592"/>
                  </a:lnTo>
                  <a:lnTo>
                    <a:pt x="1883" y="593"/>
                  </a:lnTo>
                  <a:lnTo>
                    <a:pt x="1873" y="594"/>
                  </a:lnTo>
                  <a:lnTo>
                    <a:pt x="1855" y="595"/>
                  </a:lnTo>
                  <a:lnTo>
                    <a:pt x="1838" y="597"/>
                  </a:lnTo>
                  <a:lnTo>
                    <a:pt x="1823" y="600"/>
                  </a:lnTo>
                  <a:lnTo>
                    <a:pt x="1810" y="603"/>
                  </a:lnTo>
                  <a:lnTo>
                    <a:pt x="1797" y="604"/>
                  </a:lnTo>
                  <a:lnTo>
                    <a:pt x="1785" y="604"/>
                  </a:lnTo>
                  <a:lnTo>
                    <a:pt x="1779" y="603"/>
                  </a:lnTo>
                  <a:lnTo>
                    <a:pt x="1772" y="601"/>
                  </a:lnTo>
                  <a:lnTo>
                    <a:pt x="1767" y="598"/>
                  </a:lnTo>
                  <a:lnTo>
                    <a:pt x="1760" y="594"/>
                  </a:lnTo>
                  <a:lnTo>
                    <a:pt x="1778" y="593"/>
                  </a:lnTo>
                  <a:lnTo>
                    <a:pt x="1793" y="591"/>
                  </a:lnTo>
                  <a:lnTo>
                    <a:pt x="1806" y="589"/>
                  </a:lnTo>
                  <a:lnTo>
                    <a:pt x="1821" y="588"/>
                  </a:lnTo>
                  <a:lnTo>
                    <a:pt x="1826" y="587"/>
                  </a:lnTo>
                  <a:lnTo>
                    <a:pt x="1832" y="586"/>
                  </a:lnTo>
                  <a:lnTo>
                    <a:pt x="1837" y="585"/>
                  </a:lnTo>
                  <a:lnTo>
                    <a:pt x="1843" y="583"/>
                  </a:lnTo>
                  <a:lnTo>
                    <a:pt x="1847" y="580"/>
                  </a:lnTo>
                  <a:lnTo>
                    <a:pt x="1852" y="577"/>
                  </a:lnTo>
                  <a:lnTo>
                    <a:pt x="1856" y="573"/>
                  </a:lnTo>
                  <a:lnTo>
                    <a:pt x="1859" y="569"/>
                  </a:lnTo>
                  <a:lnTo>
                    <a:pt x="1866" y="560"/>
                  </a:lnTo>
                  <a:lnTo>
                    <a:pt x="1870" y="548"/>
                  </a:lnTo>
                  <a:lnTo>
                    <a:pt x="1872" y="538"/>
                  </a:lnTo>
                  <a:lnTo>
                    <a:pt x="1873" y="526"/>
                  </a:lnTo>
                  <a:lnTo>
                    <a:pt x="1873" y="520"/>
                  </a:lnTo>
                  <a:lnTo>
                    <a:pt x="1873" y="512"/>
                  </a:lnTo>
                  <a:lnTo>
                    <a:pt x="1873" y="499"/>
                  </a:lnTo>
                  <a:lnTo>
                    <a:pt x="1873" y="483"/>
                  </a:lnTo>
                  <a:lnTo>
                    <a:pt x="1860" y="480"/>
                  </a:lnTo>
                  <a:lnTo>
                    <a:pt x="1849" y="476"/>
                  </a:lnTo>
                  <a:lnTo>
                    <a:pt x="1839" y="470"/>
                  </a:lnTo>
                  <a:lnTo>
                    <a:pt x="1832" y="464"/>
                  </a:lnTo>
                  <a:lnTo>
                    <a:pt x="1824" y="457"/>
                  </a:lnTo>
                  <a:lnTo>
                    <a:pt x="1817" y="449"/>
                  </a:lnTo>
                  <a:lnTo>
                    <a:pt x="1812" y="440"/>
                  </a:lnTo>
                  <a:lnTo>
                    <a:pt x="1806" y="431"/>
                  </a:lnTo>
                  <a:lnTo>
                    <a:pt x="1796" y="413"/>
                  </a:lnTo>
                  <a:lnTo>
                    <a:pt x="1785" y="396"/>
                  </a:lnTo>
                  <a:lnTo>
                    <a:pt x="1778" y="387"/>
                  </a:lnTo>
                  <a:lnTo>
                    <a:pt x="1771" y="379"/>
                  </a:lnTo>
                  <a:lnTo>
                    <a:pt x="1764" y="372"/>
                  </a:lnTo>
                  <a:lnTo>
                    <a:pt x="1754" y="366"/>
                  </a:lnTo>
                  <a:lnTo>
                    <a:pt x="1708" y="348"/>
                  </a:lnTo>
                  <a:lnTo>
                    <a:pt x="1705" y="342"/>
                  </a:lnTo>
                  <a:lnTo>
                    <a:pt x="1707" y="333"/>
                  </a:lnTo>
                  <a:lnTo>
                    <a:pt x="1708" y="324"/>
                  </a:lnTo>
                  <a:lnTo>
                    <a:pt x="1709" y="313"/>
                  </a:lnTo>
                  <a:lnTo>
                    <a:pt x="1710" y="303"/>
                  </a:lnTo>
                  <a:lnTo>
                    <a:pt x="1709" y="294"/>
                  </a:lnTo>
                  <a:lnTo>
                    <a:pt x="1708" y="290"/>
                  </a:lnTo>
                  <a:lnTo>
                    <a:pt x="1707" y="286"/>
                  </a:lnTo>
                  <a:lnTo>
                    <a:pt x="1704" y="283"/>
                  </a:lnTo>
                  <a:lnTo>
                    <a:pt x="1701" y="279"/>
                  </a:lnTo>
                  <a:lnTo>
                    <a:pt x="1698" y="276"/>
                  </a:lnTo>
                  <a:lnTo>
                    <a:pt x="1693" y="273"/>
                  </a:lnTo>
                  <a:lnTo>
                    <a:pt x="1689" y="271"/>
                  </a:lnTo>
                  <a:lnTo>
                    <a:pt x="1682" y="269"/>
                  </a:lnTo>
                  <a:lnTo>
                    <a:pt x="1669" y="266"/>
                  </a:lnTo>
                  <a:lnTo>
                    <a:pt x="1654" y="263"/>
                  </a:lnTo>
                  <a:lnTo>
                    <a:pt x="1618" y="261"/>
                  </a:lnTo>
                  <a:lnTo>
                    <a:pt x="1581" y="261"/>
                  </a:lnTo>
                  <a:lnTo>
                    <a:pt x="1596" y="257"/>
                  </a:lnTo>
                  <a:lnTo>
                    <a:pt x="1609" y="253"/>
                  </a:lnTo>
                  <a:lnTo>
                    <a:pt x="1613" y="249"/>
                  </a:lnTo>
                  <a:lnTo>
                    <a:pt x="1618" y="245"/>
                  </a:lnTo>
                  <a:lnTo>
                    <a:pt x="1620" y="239"/>
                  </a:lnTo>
                  <a:lnTo>
                    <a:pt x="1621" y="231"/>
                  </a:lnTo>
                  <a:lnTo>
                    <a:pt x="1608" y="231"/>
                  </a:lnTo>
                  <a:lnTo>
                    <a:pt x="1596" y="231"/>
                  </a:lnTo>
                  <a:lnTo>
                    <a:pt x="1581" y="231"/>
                  </a:lnTo>
                  <a:lnTo>
                    <a:pt x="1562" y="231"/>
                  </a:lnTo>
                  <a:lnTo>
                    <a:pt x="1559" y="246"/>
                  </a:lnTo>
                  <a:lnTo>
                    <a:pt x="1555" y="263"/>
                  </a:lnTo>
                  <a:lnTo>
                    <a:pt x="1550" y="279"/>
                  </a:lnTo>
                  <a:lnTo>
                    <a:pt x="1548" y="292"/>
                  </a:lnTo>
                  <a:lnTo>
                    <a:pt x="1548" y="294"/>
                  </a:lnTo>
                  <a:lnTo>
                    <a:pt x="1550" y="295"/>
                  </a:lnTo>
                  <a:lnTo>
                    <a:pt x="1552" y="295"/>
                  </a:lnTo>
                  <a:lnTo>
                    <a:pt x="1555" y="295"/>
                  </a:lnTo>
                  <a:lnTo>
                    <a:pt x="1559" y="293"/>
                  </a:lnTo>
                  <a:lnTo>
                    <a:pt x="1562" y="292"/>
                  </a:lnTo>
                  <a:lnTo>
                    <a:pt x="1562" y="323"/>
                  </a:lnTo>
                  <a:lnTo>
                    <a:pt x="1552" y="327"/>
                  </a:lnTo>
                  <a:lnTo>
                    <a:pt x="1543" y="331"/>
                  </a:lnTo>
                  <a:lnTo>
                    <a:pt x="1537" y="332"/>
                  </a:lnTo>
                  <a:lnTo>
                    <a:pt x="1531" y="334"/>
                  </a:lnTo>
                  <a:lnTo>
                    <a:pt x="1524" y="334"/>
                  </a:lnTo>
                  <a:lnTo>
                    <a:pt x="1514" y="336"/>
                  </a:lnTo>
                  <a:lnTo>
                    <a:pt x="1514" y="345"/>
                  </a:lnTo>
                  <a:lnTo>
                    <a:pt x="1514" y="354"/>
                  </a:lnTo>
                  <a:lnTo>
                    <a:pt x="1532" y="375"/>
                  </a:lnTo>
                  <a:lnTo>
                    <a:pt x="1555" y="404"/>
                  </a:lnTo>
                  <a:lnTo>
                    <a:pt x="1562" y="411"/>
                  </a:lnTo>
                  <a:lnTo>
                    <a:pt x="1569" y="418"/>
                  </a:lnTo>
                  <a:lnTo>
                    <a:pt x="1577" y="424"/>
                  </a:lnTo>
                  <a:lnTo>
                    <a:pt x="1585" y="429"/>
                  </a:lnTo>
                  <a:lnTo>
                    <a:pt x="1593" y="433"/>
                  </a:lnTo>
                  <a:lnTo>
                    <a:pt x="1602" y="437"/>
                  </a:lnTo>
                  <a:lnTo>
                    <a:pt x="1611" y="439"/>
                  </a:lnTo>
                  <a:lnTo>
                    <a:pt x="1621" y="439"/>
                  </a:lnTo>
                  <a:lnTo>
                    <a:pt x="1622" y="445"/>
                  </a:lnTo>
                  <a:lnTo>
                    <a:pt x="1623" y="451"/>
                  </a:lnTo>
                  <a:lnTo>
                    <a:pt x="1625" y="455"/>
                  </a:lnTo>
                  <a:lnTo>
                    <a:pt x="1629" y="458"/>
                  </a:lnTo>
                  <a:lnTo>
                    <a:pt x="1636" y="465"/>
                  </a:lnTo>
                  <a:lnTo>
                    <a:pt x="1645" y="471"/>
                  </a:lnTo>
                  <a:lnTo>
                    <a:pt x="1654" y="477"/>
                  </a:lnTo>
                  <a:lnTo>
                    <a:pt x="1663" y="483"/>
                  </a:lnTo>
                  <a:lnTo>
                    <a:pt x="1667" y="487"/>
                  </a:lnTo>
                  <a:lnTo>
                    <a:pt x="1670" y="491"/>
                  </a:lnTo>
                  <a:lnTo>
                    <a:pt x="1673" y="496"/>
                  </a:lnTo>
                  <a:lnTo>
                    <a:pt x="1674" y="501"/>
                  </a:lnTo>
                  <a:lnTo>
                    <a:pt x="1667" y="501"/>
                  </a:lnTo>
                  <a:lnTo>
                    <a:pt x="1654" y="501"/>
                  </a:lnTo>
                  <a:lnTo>
                    <a:pt x="1645" y="499"/>
                  </a:lnTo>
                  <a:lnTo>
                    <a:pt x="1625" y="494"/>
                  </a:lnTo>
                  <a:lnTo>
                    <a:pt x="1599" y="487"/>
                  </a:lnTo>
                  <a:lnTo>
                    <a:pt x="1568" y="478"/>
                  </a:lnTo>
                  <a:lnTo>
                    <a:pt x="1539" y="468"/>
                  </a:lnTo>
                  <a:lnTo>
                    <a:pt x="1513" y="458"/>
                  </a:lnTo>
                  <a:lnTo>
                    <a:pt x="1502" y="453"/>
                  </a:lnTo>
                  <a:lnTo>
                    <a:pt x="1495" y="448"/>
                  </a:lnTo>
                  <a:lnTo>
                    <a:pt x="1492" y="445"/>
                  </a:lnTo>
                  <a:lnTo>
                    <a:pt x="1490" y="443"/>
                  </a:lnTo>
                  <a:lnTo>
                    <a:pt x="1488" y="441"/>
                  </a:lnTo>
                  <a:lnTo>
                    <a:pt x="1488" y="439"/>
                  </a:lnTo>
                  <a:lnTo>
                    <a:pt x="1467" y="439"/>
                  </a:lnTo>
                  <a:lnTo>
                    <a:pt x="1432" y="436"/>
                  </a:lnTo>
                  <a:lnTo>
                    <a:pt x="1389" y="432"/>
                  </a:lnTo>
                  <a:lnTo>
                    <a:pt x="1343" y="425"/>
                  </a:lnTo>
                  <a:lnTo>
                    <a:pt x="1320" y="421"/>
                  </a:lnTo>
                  <a:lnTo>
                    <a:pt x="1298" y="417"/>
                  </a:lnTo>
                  <a:lnTo>
                    <a:pt x="1277" y="412"/>
                  </a:lnTo>
                  <a:lnTo>
                    <a:pt x="1260" y="406"/>
                  </a:lnTo>
                  <a:lnTo>
                    <a:pt x="1251" y="403"/>
                  </a:lnTo>
                  <a:lnTo>
                    <a:pt x="1244" y="400"/>
                  </a:lnTo>
                  <a:lnTo>
                    <a:pt x="1238" y="397"/>
                  </a:lnTo>
                  <a:lnTo>
                    <a:pt x="1232" y="394"/>
                  </a:lnTo>
                  <a:lnTo>
                    <a:pt x="1228" y="389"/>
                  </a:lnTo>
                  <a:lnTo>
                    <a:pt x="1225" y="386"/>
                  </a:lnTo>
                  <a:lnTo>
                    <a:pt x="1223" y="382"/>
                  </a:lnTo>
                  <a:lnTo>
                    <a:pt x="1222" y="378"/>
                  </a:lnTo>
                  <a:lnTo>
                    <a:pt x="1210" y="381"/>
                  </a:lnTo>
                  <a:lnTo>
                    <a:pt x="1203" y="384"/>
                  </a:lnTo>
                  <a:lnTo>
                    <a:pt x="1203" y="389"/>
                  </a:lnTo>
                  <a:lnTo>
                    <a:pt x="1204" y="395"/>
                  </a:lnTo>
                  <a:lnTo>
                    <a:pt x="1205" y="399"/>
                  </a:lnTo>
                  <a:lnTo>
                    <a:pt x="1207" y="403"/>
                  </a:lnTo>
                  <a:lnTo>
                    <a:pt x="1211" y="410"/>
                  </a:lnTo>
                  <a:lnTo>
                    <a:pt x="1218" y="416"/>
                  </a:lnTo>
                  <a:lnTo>
                    <a:pt x="1225" y="421"/>
                  </a:lnTo>
                  <a:lnTo>
                    <a:pt x="1233" y="425"/>
                  </a:lnTo>
                  <a:lnTo>
                    <a:pt x="1243" y="429"/>
                  </a:lnTo>
                  <a:lnTo>
                    <a:pt x="1253" y="433"/>
                  </a:lnTo>
                  <a:lnTo>
                    <a:pt x="1274" y="442"/>
                  </a:lnTo>
                  <a:lnTo>
                    <a:pt x="1295" y="452"/>
                  </a:lnTo>
                  <a:lnTo>
                    <a:pt x="1305" y="458"/>
                  </a:lnTo>
                  <a:lnTo>
                    <a:pt x="1313" y="465"/>
                  </a:lnTo>
                  <a:lnTo>
                    <a:pt x="1322" y="473"/>
                  </a:lnTo>
                  <a:lnTo>
                    <a:pt x="1329" y="483"/>
                  </a:lnTo>
                  <a:lnTo>
                    <a:pt x="1319" y="483"/>
                  </a:lnTo>
                  <a:lnTo>
                    <a:pt x="1309" y="483"/>
                  </a:lnTo>
                  <a:lnTo>
                    <a:pt x="1297" y="481"/>
                  </a:lnTo>
                  <a:lnTo>
                    <a:pt x="1281" y="477"/>
                  </a:lnTo>
                  <a:lnTo>
                    <a:pt x="1272" y="475"/>
                  </a:lnTo>
                  <a:lnTo>
                    <a:pt x="1262" y="473"/>
                  </a:lnTo>
                  <a:lnTo>
                    <a:pt x="1252" y="471"/>
                  </a:lnTo>
                  <a:lnTo>
                    <a:pt x="1242" y="471"/>
                  </a:lnTo>
                  <a:lnTo>
                    <a:pt x="1232" y="471"/>
                  </a:lnTo>
                  <a:lnTo>
                    <a:pt x="1221" y="473"/>
                  </a:lnTo>
                  <a:lnTo>
                    <a:pt x="1210" y="475"/>
                  </a:lnTo>
                  <a:lnTo>
                    <a:pt x="1198" y="477"/>
                  </a:lnTo>
                  <a:lnTo>
                    <a:pt x="1174" y="484"/>
                  </a:lnTo>
                  <a:lnTo>
                    <a:pt x="1149" y="492"/>
                  </a:lnTo>
                  <a:lnTo>
                    <a:pt x="1122" y="500"/>
                  </a:lnTo>
                  <a:lnTo>
                    <a:pt x="1097" y="508"/>
                  </a:lnTo>
                  <a:lnTo>
                    <a:pt x="1085" y="510"/>
                  </a:lnTo>
                  <a:lnTo>
                    <a:pt x="1073" y="512"/>
                  </a:lnTo>
                  <a:lnTo>
                    <a:pt x="1061" y="514"/>
                  </a:lnTo>
                  <a:lnTo>
                    <a:pt x="1050" y="514"/>
                  </a:lnTo>
                  <a:lnTo>
                    <a:pt x="1046" y="513"/>
                  </a:lnTo>
                  <a:lnTo>
                    <a:pt x="1042" y="511"/>
                  </a:lnTo>
                  <a:lnTo>
                    <a:pt x="1040" y="507"/>
                  </a:lnTo>
                  <a:lnTo>
                    <a:pt x="1040" y="503"/>
                  </a:lnTo>
                  <a:lnTo>
                    <a:pt x="1040" y="496"/>
                  </a:lnTo>
                  <a:lnTo>
                    <a:pt x="1042" y="490"/>
                  </a:lnTo>
                  <a:lnTo>
                    <a:pt x="1046" y="484"/>
                  </a:lnTo>
                  <a:lnTo>
                    <a:pt x="1050" y="477"/>
                  </a:lnTo>
                  <a:lnTo>
                    <a:pt x="1040" y="473"/>
                  </a:lnTo>
                  <a:lnTo>
                    <a:pt x="1030" y="472"/>
                  </a:lnTo>
                  <a:lnTo>
                    <a:pt x="1019" y="471"/>
                  </a:lnTo>
                  <a:lnTo>
                    <a:pt x="1009" y="471"/>
                  </a:lnTo>
                  <a:lnTo>
                    <a:pt x="1007" y="475"/>
                  </a:lnTo>
                  <a:lnTo>
                    <a:pt x="1004" y="477"/>
                  </a:lnTo>
                  <a:lnTo>
                    <a:pt x="999" y="479"/>
                  </a:lnTo>
                  <a:lnTo>
                    <a:pt x="994" y="480"/>
                  </a:lnTo>
                  <a:lnTo>
                    <a:pt x="984" y="480"/>
                  </a:lnTo>
                  <a:lnTo>
                    <a:pt x="972" y="479"/>
                  </a:lnTo>
                  <a:lnTo>
                    <a:pt x="961" y="477"/>
                  </a:lnTo>
                  <a:lnTo>
                    <a:pt x="949" y="477"/>
                  </a:lnTo>
                  <a:lnTo>
                    <a:pt x="943" y="477"/>
                  </a:lnTo>
                  <a:lnTo>
                    <a:pt x="939" y="478"/>
                  </a:lnTo>
                  <a:lnTo>
                    <a:pt x="934" y="480"/>
                  </a:lnTo>
                  <a:lnTo>
                    <a:pt x="930" y="483"/>
                  </a:lnTo>
                  <a:lnTo>
                    <a:pt x="924" y="489"/>
                  </a:lnTo>
                  <a:lnTo>
                    <a:pt x="916" y="495"/>
                  </a:lnTo>
                  <a:lnTo>
                    <a:pt x="908" y="500"/>
                  </a:lnTo>
                  <a:lnTo>
                    <a:pt x="900" y="505"/>
                  </a:lnTo>
                  <a:lnTo>
                    <a:pt x="882" y="513"/>
                  </a:lnTo>
                  <a:lnTo>
                    <a:pt x="864" y="522"/>
                  </a:lnTo>
                  <a:lnTo>
                    <a:pt x="857" y="526"/>
                  </a:lnTo>
                  <a:lnTo>
                    <a:pt x="849" y="532"/>
                  </a:lnTo>
                  <a:lnTo>
                    <a:pt x="841" y="538"/>
                  </a:lnTo>
                  <a:lnTo>
                    <a:pt x="836" y="545"/>
                  </a:lnTo>
                  <a:lnTo>
                    <a:pt x="830" y="553"/>
                  </a:lnTo>
                  <a:lnTo>
                    <a:pt x="827" y="564"/>
                  </a:lnTo>
                  <a:lnTo>
                    <a:pt x="825" y="575"/>
                  </a:lnTo>
                  <a:lnTo>
                    <a:pt x="824" y="588"/>
                  </a:lnTo>
                  <a:lnTo>
                    <a:pt x="810" y="584"/>
                  </a:lnTo>
                  <a:lnTo>
                    <a:pt x="797" y="581"/>
                  </a:lnTo>
                  <a:lnTo>
                    <a:pt x="791" y="581"/>
                  </a:lnTo>
                  <a:lnTo>
                    <a:pt x="784" y="582"/>
                  </a:lnTo>
                  <a:lnTo>
                    <a:pt x="778" y="584"/>
                  </a:lnTo>
                  <a:lnTo>
                    <a:pt x="771" y="588"/>
                  </a:lnTo>
                  <a:lnTo>
                    <a:pt x="758" y="582"/>
                  </a:lnTo>
                  <a:lnTo>
                    <a:pt x="740" y="575"/>
                  </a:lnTo>
                  <a:lnTo>
                    <a:pt x="732" y="571"/>
                  </a:lnTo>
                  <a:lnTo>
                    <a:pt x="724" y="566"/>
                  </a:lnTo>
                  <a:lnTo>
                    <a:pt x="716" y="562"/>
                  </a:lnTo>
                  <a:lnTo>
                    <a:pt x="711" y="556"/>
                  </a:lnTo>
                  <a:lnTo>
                    <a:pt x="711" y="526"/>
                  </a:lnTo>
                  <a:lnTo>
                    <a:pt x="721" y="526"/>
                  </a:lnTo>
                  <a:lnTo>
                    <a:pt x="730" y="526"/>
                  </a:lnTo>
                  <a:lnTo>
                    <a:pt x="738" y="526"/>
                  </a:lnTo>
                  <a:lnTo>
                    <a:pt x="744" y="526"/>
                  </a:lnTo>
                  <a:lnTo>
                    <a:pt x="740" y="516"/>
                  </a:lnTo>
                  <a:lnTo>
                    <a:pt x="736" y="507"/>
                  </a:lnTo>
                  <a:lnTo>
                    <a:pt x="730" y="499"/>
                  </a:lnTo>
                  <a:lnTo>
                    <a:pt x="723" y="493"/>
                  </a:lnTo>
                  <a:lnTo>
                    <a:pt x="714" y="488"/>
                  </a:lnTo>
                  <a:lnTo>
                    <a:pt x="704" y="485"/>
                  </a:lnTo>
                  <a:lnTo>
                    <a:pt x="692" y="483"/>
                  </a:lnTo>
                  <a:lnTo>
                    <a:pt x="678" y="483"/>
                  </a:lnTo>
                  <a:lnTo>
                    <a:pt x="668" y="483"/>
                  </a:lnTo>
                  <a:lnTo>
                    <a:pt x="656" y="483"/>
                  </a:lnTo>
                  <a:lnTo>
                    <a:pt x="643" y="483"/>
                  </a:lnTo>
                  <a:lnTo>
                    <a:pt x="624" y="483"/>
                  </a:lnTo>
                  <a:lnTo>
                    <a:pt x="627" y="487"/>
                  </a:lnTo>
                  <a:lnTo>
                    <a:pt x="632" y="491"/>
                  </a:lnTo>
                  <a:lnTo>
                    <a:pt x="636" y="495"/>
                  </a:lnTo>
                  <a:lnTo>
                    <a:pt x="640" y="498"/>
                  </a:lnTo>
                  <a:lnTo>
                    <a:pt x="645" y="501"/>
                  </a:lnTo>
                  <a:lnTo>
                    <a:pt x="648" y="506"/>
                  </a:lnTo>
                  <a:lnTo>
                    <a:pt x="650" y="510"/>
                  </a:lnTo>
                  <a:lnTo>
                    <a:pt x="651" y="514"/>
                  </a:lnTo>
                  <a:lnTo>
                    <a:pt x="650" y="519"/>
                  </a:lnTo>
                  <a:lnTo>
                    <a:pt x="649" y="523"/>
                  </a:lnTo>
                  <a:lnTo>
                    <a:pt x="648" y="525"/>
                  </a:lnTo>
                  <a:lnTo>
                    <a:pt x="646" y="528"/>
                  </a:lnTo>
                  <a:lnTo>
                    <a:pt x="643" y="530"/>
                  </a:lnTo>
                  <a:lnTo>
                    <a:pt x="638" y="532"/>
                  </a:lnTo>
                  <a:lnTo>
                    <a:pt x="647" y="541"/>
                  </a:lnTo>
                  <a:lnTo>
                    <a:pt x="656" y="550"/>
                  </a:lnTo>
                  <a:lnTo>
                    <a:pt x="661" y="554"/>
                  </a:lnTo>
                  <a:lnTo>
                    <a:pt x="668" y="557"/>
                  </a:lnTo>
                  <a:lnTo>
                    <a:pt x="676" y="561"/>
                  </a:lnTo>
                  <a:lnTo>
                    <a:pt x="684" y="564"/>
                  </a:lnTo>
                  <a:lnTo>
                    <a:pt x="684" y="619"/>
                  </a:lnTo>
                  <a:lnTo>
                    <a:pt x="677" y="619"/>
                  </a:lnTo>
                  <a:lnTo>
                    <a:pt x="665" y="619"/>
                  </a:lnTo>
                  <a:lnTo>
                    <a:pt x="659" y="610"/>
                  </a:lnTo>
                  <a:lnTo>
                    <a:pt x="654" y="604"/>
                  </a:lnTo>
                  <a:lnTo>
                    <a:pt x="647" y="599"/>
                  </a:lnTo>
                  <a:lnTo>
                    <a:pt x="639" y="595"/>
                  </a:lnTo>
                  <a:lnTo>
                    <a:pt x="623" y="589"/>
                  </a:lnTo>
                  <a:lnTo>
                    <a:pt x="604" y="582"/>
                  </a:lnTo>
                  <a:lnTo>
                    <a:pt x="602" y="585"/>
                  </a:lnTo>
                  <a:lnTo>
                    <a:pt x="599" y="589"/>
                  </a:lnTo>
                  <a:lnTo>
                    <a:pt x="594" y="593"/>
                  </a:lnTo>
                  <a:lnTo>
                    <a:pt x="588" y="597"/>
                  </a:lnTo>
                  <a:lnTo>
                    <a:pt x="575" y="606"/>
                  </a:lnTo>
                  <a:lnTo>
                    <a:pt x="559" y="615"/>
                  </a:lnTo>
                  <a:lnTo>
                    <a:pt x="544" y="624"/>
                  </a:lnTo>
                  <a:lnTo>
                    <a:pt x="531" y="631"/>
                  </a:lnTo>
                  <a:lnTo>
                    <a:pt x="525" y="635"/>
                  </a:lnTo>
                  <a:lnTo>
                    <a:pt x="522" y="638"/>
                  </a:lnTo>
                  <a:lnTo>
                    <a:pt x="519" y="641"/>
                  </a:lnTo>
                  <a:lnTo>
                    <a:pt x="519" y="643"/>
                  </a:lnTo>
                  <a:lnTo>
                    <a:pt x="519" y="647"/>
                  </a:lnTo>
                  <a:lnTo>
                    <a:pt x="520" y="651"/>
                  </a:lnTo>
                  <a:lnTo>
                    <a:pt x="521" y="655"/>
                  </a:lnTo>
                  <a:lnTo>
                    <a:pt x="523" y="658"/>
                  </a:lnTo>
                  <a:lnTo>
                    <a:pt x="528" y="663"/>
                  </a:lnTo>
                  <a:lnTo>
                    <a:pt x="536" y="667"/>
                  </a:lnTo>
                  <a:lnTo>
                    <a:pt x="543" y="673"/>
                  </a:lnTo>
                  <a:lnTo>
                    <a:pt x="549" y="678"/>
                  </a:lnTo>
                  <a:lnTo>
                    <a:pt x="551" y="681"/>
                  </a:lnTo>
                  <a:lnTo>
                    <a:pt x="555" y="685"/>
                  </a:lnTo>
                  <a:lnTo>
                    <a:pt x="557" y="688"/>
                  </a:lnTo>
                  <a:lnTo>
                    <a:pt x="558" y="693"/>
                  </a:lnTo>
                  <a:lnTo>
                    <a:pt x="471" y="693"/>
                  </a:lnTo>
                  <a:lnTo>
                    <a:pt x="467" y="705"/>
                  </a:lnTo>
                  <a:lnTo>
                    <a:pt x="464" y="721"/>
                  </a:lnTo>
                  <a:lnTo>
                    <a:pt x="460" y="730"/>
                  </a:lnTo>
                  <a:lnTo>
                    <a:pt x="457" y="736"/>
                  </a:lnTo>
                  <a:lnTo>
                    <a:pt x="454" y="739"/>
                  </a:lnTo>
                  <a:lnTo>
                    <a:pt x="452" y="740"/>
                  </a:lnTo>
                  <a:lnTo>
                    <a:pt x="448" y="742"/>
                  </a:lnTo>
                  <a:lnTo>
                    <a:pt x="445" y="742"/>
                  </a:lnTo>
                  <a:lnTo>
                    <a:pt x="433" y="742"/>
                  </a:lnTo>
                  <a:lnTo>
                    <a:pt x="420" y="741"/>
                  </a:lnTo>
                  <a:lnTo>
                    <a:pt x="407" y="739"/>
                  </a:lnTo>
                  <a:lnTo>
                    <a:pt x="393" y="736"/>
                  </a:lnTo>
                  <a:lnTo>
                    <a:pt x="380" y="733"/>
                  </a:lnTo>
                  <a:lnTo>
                    <a:pt x="367" y="729"/>
                  </a:lnTo>
                  <a:lnTo>
                    <a:pt x="355" y="723"/>
                  </a:lnTo>
                  <a:lnTo>
                    <a:pt x="344" y="718"/>
                  </a:lnTo>
                  <a:lnTo>
                    <a:pt x="333" y="711"/>
                  </a:lnTo>
                  <a:lnTo>
                    <a:pt x="323" y="704"/>
                  </a:lnTo>
                  <a:lnTo>
                    <a:pt x="314" y="696"/>
                  </a:lnTo>
                  <a:lnTo>
                    <a:pt x="307" y="687"/>
                  </a:lnTo>
                  <a:lnTo>
                    <a:pt x="301" y="678"/>
                  </a:lnTo>
                  <a:lnTo>
                    <a:pt x="296" y="666"/>
                  </a:lnTo>
                  <a:lnTo>
                    <a:pt x="293" y="655"/>
                  </a:lnTo>
                  <a:lnTo>
                    <a:pt x="292" y="643"/>
                  </a:lnTo>
                  <a:lnTo>
                    <a:pt x="289" y="636"/>
                  </a:lnTo>
                  <a:lnTo>
                    <a:pt x="286" y="625"/>
                  </a:lnTo>
                  <a:lnTo>
                    <a:pt x="273" y="622"/>
                  </a:lnTo>
                  <a:lnTo>
                    <a:pt x="254" y="616"/>
                  </a:lnTo>
                  <a:lnTo>
                    <a:pt x="232" y="609"/>
                  </a:lnTo>
                  <a:lnTo>
                    <a:pt x="209" y="601"/>
                  </a:lnTo>
                  <a:lnTo>
                    <a:pt x="188" y="592"/>
                  </a:lnTo>
                  <a:lnTo>
                    <a:pt x="169" y="582"/>
                  </a:lnTo>
                  <a:lnTo>
                    <a:pt x="163" y="578"/>
                  </a:lnTo>
                  <a:lnTo>
                    <a:pt x="157" y="573"/>
                  </a:lnTo>
                  <a:lnTo>
                    <a:pt x="154" y="568"/>
                  </a:lnTo>
                  <a:lnTo>
                    <a:pt x="153" y="564"/>
                  </a:lnTo>
                  <a:lnTo>
                    <a:pt x="162" y="567"/>
                  </a:lnTo>
                  <a:lnTo>
                    <a:pt x="183" y="574"/>
                  </a:lnTo>
                  <a:lnTo>
                    <a:pt x="211" y="582"/>
                  </a:lnTo>
                  <a:lnTo>
                    <a:pt x="244" y="590"/>
                  </a:lnTo>
                  <a:lnTo>
                    <a:pt x="277" y="598"/>
                  </a:lnTo>
                  <a:lnTo>
                    <a:pt x="308" y="605"/>
                  </a:lnTo>
                  <a:lnTo>
                    <a:pt x="332" y="610"/>
                  </a:lnTo>
                  <a:lnTo>
                    <a:pt x="345" y="612"/>
                  </a:lnTo>
                  <a:lnTo>
                    <a:pt x="368" y="612"/>
                  </a:lnTo>
                  <a:lnTo>
                    <a:pt x="390" y="612"/>
                  </a:lnTo>
                  <a:lnTo>
                    <a:pt x="414" y="612"/>
                  </a:lnTo>
                  <a:lnTo>
                    <a:pt x="445" y="612"/>
                  </a:lnTo>
                  <a:lnTo>
                    <a:pt x="454" y="612"/>
                  </a:lnTo>
                  <a:lnTo>
                    <a:pt x="461" y="611"/>
                  </a:lnTo>
                  <a:lnTo>
                    <a:pt x="469" y="609"/>
                  </a:lnTo>
                  <a:lnTo>
                    <a:pt x="477" y="607"/>
                  </a:lnTo>
                  <a:lnTo>
                    <a:pt x="490" y="601"/>
                  </a:lnTo>
                  <a:lnTo>
                    <a:pt x="502" y="594"/>
                  </a:lnTo>
                  <a:lnTo>
                    <a:pt x="514" y="585"/>
                  </a:lnTo>
                  <a:lnTo>
                    <a:pt x="524" y="576"/>
                  </a:lnTo>
                  <a:lnTo>
                    <a:pt x="535" y="567"/>
                  </a:lnTo>
                  <a:lnTo>
                    <a:pt x="545" y="556"/>
                  </a:lnTo>
                  <a:lnTo>
                    <a:pt x="536" y="547"/>
                  </a:lnTo>
                  <a:lnTo>
                    <a:pt x="527" y="536"/>
                  </a:lnTo>
                  <a:lnTo>
                    <a:pt x="523" y="531"/>
                  </a:lnTo>
                  <a:lnTo>
                    <a:pt x="517" y="527"/>
                  </a:lnTo>
                  <a:lnTo>
                    <a:pt x="512" y="523"/>
                  </a:lnTo>
                  <a:lnTo>
                    <a:pt x="505" y="520"/>
                  </a:lnTo>
                  <a:lnTo>
                    <a:pt x="500" y="518"/>
                  </a:lnTo>
                  <a:lnTo>
                    <a:pt x="484" y="511"/>
                  </a:lnTo>
                  <a:lnTo>
                    <a:pt x="459" y="499"/>
                  </a:lnTo>
                  <a:lnTo>
                    <a:pt x="424" y="487"/>
                  </a:lnTo>
                  <a:lnTo>
                    <a:pt x="403" y="481"/>
                  </a:lnTo>
                  <a:lnTo>
                    <a:pt x="379" y="475"/>
                  </a:lnTo>
                  <a:lnTo>
                    <a:pt x="352" y="469"/>
                  </a:lnTo>
                  <a:lnTo>
                    <a:pt x="323" y="463"/>
                  </a:lnTo>
                  <a:lnTo>
                    <a:pt x="291" y="458"/>
                  </a:lnTo>
                  <a:lnTo>
                    <a:pt x="256" y="453"/>
                  </a:lnTo>
                  <a:lnTo>
                    <a:pt x="219" y="449"/>
                  </a:lnTo>
                  <a:lnTo>
                    <a:pt x="179" y="446"/>
                  </a:lnTo>
                  <a:lnTo>
                    <a:pt x="172" y="446"/>
                  </a:lnTo>
                  <a:lnTo>
                    <a:pt x="165" y="445"/>
                  </a:lnTo>
                  <a:lnTo>
                    <a:pt x="158" y="444"/>
                  </a:lnTo>
                  <a:lnTo>
                    <a:pt x="152" y="442"/>
                  </a:lnTo>
                  <a:lnTo>
                    <a:pt x="150" y="440"/>
                  </a:lnTo>
                  <a:lnTo>
                    <a:pt x="146" y="438"/>
                  </a:lnTo>
                  <a:lnTo>
                    <a:pt x="144" y="436"/>
                  </a:lnTo>
                  <a:lnTo>
                    <a:pt x="143" y="433"/>
                  </a:lnTo>
                  <a:lnTo>
                    <a:pt x="141" y="425"/>
                  </a:lnTo>
                  <a:lnTo>
                    <a:pt x="140" y="415"/>
                  </a:lnTo>
                  <a:lnTo>
                    <a:pt x="120" y="420"/>
                  </a:lnTo>
                  <a:lnTo>
                    <a:pt x="99" y="425"/>
                  </a:lnTo>
                  <a:lnTo>
                    <a:pt x="77" y="431"/>
                  </a:lnTo>
                  <a:lnTo>
                    <a:pt x="53" y="439"/>
                  </a:lnTo>
                  <a:lnTo>
                    <a:pt x="50" y="441"/>
                  </a:lnTo>
                  <a:lnTo>
                    <a:pt x="43" y="445"/>
                  </a:lnTo>
                  <a:lnTo>
                    <a:pt x="40" y="446"/>
                  </a:lnTo>
                  <a:lnTo>
                    <a:pt x="37" y="448"/>
                  </a:lnTo>
                  <a:lnTo>
                    <a:pt x="34" y="448"/>
                  </a:lnTo>
                  <a:lnTo>
                    <a:pt x="33" y="446"/>
                  </a:lnTo>
                  <a:lnTo>
                    <a:pt x="0" y="483"/>
                  </a:lnTo>
                  <a:lnTo>
                    <a:pt x="4" y="488"/>
                  </a:lnTo>
                  <a:lnTo>
                    <a:pt x="8" y="493"/>
                  </a:lnTo>
                  <a:lnTo>
                    <a:pt x="13" y="498"/>
                  </a:lnTo>
                  <a:lnTo>
                    <a:pt x="18" y="503"/>
                  </a:lnTo>
                  <a:lnTo>
                    <a:pt x="29" y="509"/>
                  </a:lnTo>
                  <a:lnTo>
                    <a:pt x="40" y="515"/>
                  </a:lnTo>
                  <a:lnTo>
                    <a:pt x="62" y="524"/>
                  </a:lnTo>
                  <a:lnTo>
                    <a:pt x="79" y="532"/>
                  </a:lnTo>
                  <a:lnTo>
                    <a:pt x="77" y="540"/>
                  </a:lnTo>
                  <a:lnTo>
                    <a:pt x="74" y="547"/>
                  </a:lnTo>
                  <a:lnTo>
                    <a:pt x="71" y="552"/>
                  </a:lnTo>
                  <a:lnTo>
                    <a:pt x="67" y="556"/>
                  </a:lnTo>
                  <a:lnTo>
                    <a:pt x="64" y="562"/>
                  </a:lnTo>
                  <a:lnTo>
                    <a:pt x="62" y="567"/>
                  </a:lnTo>
                  <a:lnTo>
                    <a:pt x="61" y="574"/>
                  </a:lnTo>
                  <a:lnTo>
                    <a:pt x="60" y="582"/>
                  </a:lnTo>
                  <a:lnTo>
                    <a:pt x="61" y="589"/>
                  </a:lnTo>
                  <a:lnTo>
                    <a:pt x="65" y="597"/>
                  </a:lnTo>
                  <a:lnTo>
                    <a:pt x="71" y="605"/>
                  </a:lnTo>
                  <a:lnTo>
                    <a:pt x="77" y="614"/>
                  </a:lnTo>
                  <a:lnTo>
                    <a:pt x="84" y="621"/>
                  </a:lnTo>
                  <a:lnTo>
                    <a:pt x="90" y="626"/>
                  </a:lnTo>
                  <a:lnTo>
                    <a:pt x="96" y="630"/>
                  </a:lnTo>
                  <a:lnTo>
                    <a:pt x="99" y="631"/>
                  </a:lnTo>
                  <a:lnTo>
                    <a:pt x="100" y="647"/>
                  </a:lnTo>
                  <a:lnTo>
                    <a:pt x="102" y="662"/>
                  </a:lnTo>
                  <a:lnTo>
                    <a:pt x="106" y="677"/>
                  </a:lnTo>
                  <a:lnTo>
                    <a:pt x="111" y="689"/>
                  </a:lnTo>
                  <a:lnTo>
                    <a:pt x="117" y="700"/>
                  </a:lnTo>
                  <a:lnTo>
                    <a:pt x="123" y="710"/>
                  </a:lnTo>
                  <a:lnTo>
                    <a:pt x="131" y="719"/>
                  </a:lnTo>
                  <a:lnTo>
                    <a:pt x="140" y="728"/>
                  </a:lnTo>
                  <a:lnTo>
                    <a:pt x="149" y="736"/>
                  </a:lnTo>
                  <a:lnTo>
                    <a:pt x="158" y="743"/>
                  </a:lnTo>
                  <a:lnTo>
                    <a:pt x="168" y="750"/>
                  </a:lnTo>
                  <a:lnTo>
                    <a:pt x="178" y="756"/>
                  </a:lnTo>
                  <a:lnTo>
                    <a:pt x="199" y="767"/>
                  </a:lnTo>
                  <a:lnTo>
                    <a:pt x="219" y="778"/>
                  </a:lnTo>
                  <a:lnTo>
                    <a:pt x="184" y="815"/>
                  </a:lnTo>
                  <a:lnTo>
                    <a:pt x="146" y="856"/>
                  </a:lnTo>
                  <a:lnTo>
                    <a:pt x="128" y="875"/>
                  </a:lnTo>
                  <a:lnTo>
                    <a:pt x="109" y="892"/>
                  </a:lnTo>
                  <a:lnTo>
                    <a:pt x="100" y="899"/>
                  </a:lnTo>
                  <a:lnTo>
                    <a:pt x="90" y="905"/>
                  </a:lnTo>
                  <a:lnTo>
                    <a:pt x="82" y="910"/>
                  </a:lnTo>
                  <a:lnTo>
                    <a:pt x="73" y="914"/>
                  </a:lnTo>
                  <a:lnTo>
                    <a:pt x="74" y="917"/>
                  </a:lnTo>
                  <a:lnTo>
                    <a:pt x="75" y="920"/>
                  </a:lnTo>
                  <a:lnTo>
                    <a:pt x="77" y="923"/>
                  </a:lnTo>
                  <a:lnTo>
                    <a:pt x="80" y="926"/>
                  </a:lnTo>
                  <a:lnTo>
                    <a:pt x="88" y="934"/>
                  </a:lnTo>
                  <a:lnTo>
                    <a:pt x="96" y="942"/>
                  </a:lnTo>
                  <a:lnTo>
                    <a:pt x="105" y="951"/>
                  </a:lnTo>
                  <a:lnTo>
                    <a:pt x="112" y="958"/>
                  </a:lnTo>
                  <a:lnTo>
                    <a:pt x="118" y="965"/>
                  </a:lnTo>
                  <a:lnTo>
                    <a:pt x="120" y="970"/>
                  </a:lnTo>
                  <a:lnTo>
                    <a:pt x="116" y="976"/>
                  </a:lnTo>
                  <a:lnTo>
                    <a:pt x="112" y="981"/>
                  </a:lnTo>
                  <a:lnTo>
                    <a:pt x="110" y="987"/>
                  </a:lnTo>
                  <a:lnTo>
                    <a:pt x="109" y="993"/>
                  </a:lnTo>
                  <a:lnTo>
                    <a:pt x="109" y="1005"/>
                  </a:lnTo>
                  <a:lnTo>
                    <a:pt x="111" y="1017"/>
                  </a:lnTo>
                  <a:lnTo>
                    <a:pt x="113" y="1029"/>
                  </a:lnTo>
                  <a:lnTo>
                    <a:pt x="116" y="1042"/>
                  </a:lnTo>
                  <a:lnTo>
                    <a:pt x="117" y="1048"/>
                  </a:lnTo>
                  <a:lnTo>
                    <a:pt x="116" y="1054"/>
                  </a:lnTo>
                  <a:lnTo>
                    <a:pt x="114" y="1062"/>
                  </a:lnTo>
                  <a:lnTo>
                    <a:pt x="113" y="1069"/>
                  </a:lnTo>
                  <a:lnTo>
                    <a:pt x="120" y="1090"/>
                  </a:lnTo>
                  <a:lnTo>
                    <a:pt x="130" y="1115"/>
                  </a:lnTo>
                  <a:lnTo>
                    <a:pt x="142" y="1139"/>
                  </a:lnTo>
                  <a:lnTo>
                    <a:pt x="153" y="1160"/>
                  </a:lnTo>
                  <a:lnTo>
                    <a:pt x="192" y="1180"/>
                  </a:lnTo>
                  <a:lnTo>
                    <a:pt x="232" y="1180"/>
                  </a:lnTo>
                  <a:lnTo>
                    <a:pt x="240" y="1204"/>
                  </a:lnTo>
                  <a:lnTo>
                    <a:pt x="279" y="1192"/>
                  </a:lnTo>
                  <a:lnTo>
                    <a:pt x="312" y="1204"/>
                  </a:lnTo>
                  <a:lnTo>
                    <a:pt x="319" y="1253"/>
                  </a:lnTo>
                  <a:lnTo>
                    <a:pt x="365" y="1291"/>
                  </a:lnTo>
                  <a:lnTo>
                    <a:pt x="399" y="1309"/>
                  </a:lnTo>
                  <a:lnTo>
                    <a:pt x="425" y="1327"/>
                  </a:lnTo>
                  <a:lnTo>
                    <a:pt x="399" y="1346"/>
                  </a:lnTo>
                  <a:lnTo>
                    <a:pt x="352" y="1333"/>
                  </a:lnTo>
                  <a:lnTo>
                    <a:pt x="358" y="1358"/>
                  </a:lnTo>
                  <a:lnTo>
                    <a:pt x="373" y="1370"/>
                  </a:lnTo>
                  <a:lnTo>
                    <a:pt x="373" y="1401"/>
                  </a:lnTo>
                  <a:lnTo>
                    <a:pt x="365" y="1401"/>
                  </a:lnTo>
                </a:path>
              </a:pathLst>
            </a:custGeom>
            <a:solidFill>
              <a:srgbClr val="92D050"/>
            </a:solidFill>
            <a:ln w="9525" cap="flat" cmpd="sng">
              <a:solidFill>
                <a:srgbClr val="FFFFFF"/>
              </a:solidFill>
              <a:prstDash val="solid"/>
              <a:round/>
              <a:headEnd type="none" w="med" len="med"/>
              <a:tailEnd type="none" w="med" len="med"/>
            </a:ln>
          </p:spPr>
          <p:txBody>
            <a:bodyPr/>
            <a:lstStyle/>
            <a:p>
              <a:pPr>
                <a:defRPr/>
              </a:pPr>
              <a:endParaRPr lang="de-AT"/>
            </a:p>
          </p:txBody>
        </p:sp>
        <p:sp>
          <p:nvSpPr>
            <p:cNvPr id="22" name="Freeform 30"/>
            <p:cNvSpPr>
              <a:spLocks/>
            </p:cNvSpPr>
            <p:nvPr>
              <p:custDataLst>
                <p:tags r:id="rId2"/>
              </p:custDataLst>
            </p:nvPr>
          </p:nvSpPr>
          <p:spPr bwMode="auto">
            <a:xfrm>
              <a:off x="1870180" y="3698571"/>
              <a:ext cx="2408855" cy="1703897"/>
            </a:xfrm>
            <a:custGeom>
              <a:avLst/>
              <a:gdLst>
                <a:gd name="T0" fmla="*/ 433 w 2006"/>
                <a:gd name="T1" fmla="*/ 765 h 863"/>
                <a:gd name="T2" fmla="*/ 412 w 2006"/>
                <a:gd name="T3" fmla="*/ 764 h 863"/>
                <a:gd name="T4" fmla="*/ 390 w 2006"/>
                <a:gd name="T5" fmla="*/ 794 h 863"/>
                <a:gd name="T6" fmla="*/ 375 w 2006"/>
                <a:gd name="T7" fmla="*/ 792 h 863"/>
                <a:gd name="T8" fmla="*/ 370 w 2006"/>
                <a:gd name="T9" fmla="*/ 751 h 863"/>
                <a:gd name="T10" fmla="*/ 324 w 2006"/>
                <a:gd name="T11" fmla="*/ 724 h 863"/>
                <a:gd name="T12" fmla="*/ 312 w 2006"/>
                <a:gd name="T13" fmla="*/ 708 h 863"/>
                <a:gd name="T14" fmla="*/ 288 w 2006"/>
                <a:gd name="T15" fmla="*/ 692 h 863"/>
                <a:gd name="T16" fmla="*/ 251 w 2006"/>
                <a:gd name="T17" fmla="*/ 641 h 863"/>
                <a:gd name="T18" fmla="*/ 232 w 2006"/>
                <a:gd name="T19" fmla="*/ 610 h 863"/>
                <a:gd name="T20" fmla="*/ 253 w 2006"/>
                <a:gd name="T21" fmla="*/ 594 h 863"/>
                <a:gd name="T22" fmla="*/ 279 w 2006"/>
                <a:gd name="T23" fmla="*/ 573 h 863"/>
                <a:gd name="T24" fmla="*/ 338 w 2006"/>
                <a:gd name="T25" fmla="*/ 544 h 863"/>
                <a:gd name="T26" fmla="*/ 319 w 2006"/>
                <a:gd name="T27" fmla="*/ 487 h 863"/>
                <a:gd name="T28" fmla="*/ 258 w 2006"/>
                <a:gd name="T29" fmla="*/ 475 h 863"/>
                <a:gd name="T30" fmla="*/ 209 w 2006"/>
                <a:gd name="T31" fmla="*/ 470 h 863"/>
                <a:gd name="T32" fmla="*/ 157 w 2006"/>
                <a:gd name="T33" fmla="*/ 495 h 863"/>
                <a:gd name="T34" fmla="*/ 106 w 2006"/>
                <a:gd name="T35" fmla="*/ 505 h 863"/>
                <a:gd name="T36" fmla="*/ 27 w 2006"/>
                <a:gd name="T37" fmla="*/ 413 h 863"/>
                <a:gd name="T38" fmla="*/ 20 w 2006"/>
                <a:gd name="T39" fmla="*/ 283 h 863"/>
                <a:gd name="T40" fmla="*/ 113 w 2006"/>
                <a:gd name="T41" fmla="*/ 259 h 863"/>
                <a:gd name="T42" fmla="*/ 292 w 2006"/>
                <a:gd name="T43" fmla="*/ 222 h 863"/>
                <a:gd name="T44" fmla="*/ 498 w 2006"/>
                <a:gd name="T45" fmla="*/ 253 h 863"/>
                <a:gd name="T46" fmla="*/ 717 w 2006"/>
                <a:gd name="T47" fmla="*/ 253 h 863"/>
                <a:gd name="T48" fmla="*/ 658 w 2006"/>
                <a:gd name="T49" fmla="*/ 185 h 863"/>
                <a:gd name="T50" fmla="*/ 830 w 2006"/>
                <a:gd name="T51" fmla="*/ 68 h 863"/>
                <a:gd name="T52" fmla="*/ 1050 w 2006"/>
                <a:gd name="T53" fmla="*/ 13 h 863"/>
                <a:gd name="T54" fmla="*/ 1176 w 2006"/>
                <a:gd name="T55" fmla="*/ 61 h 863"/>
                <a:gd name="T56" fmla="*/ 1296 w 2006"/>
                <a:gd name="T57" fmla="*/ 111 h 863"/>
                <a:gd name="T58" fmla="*/ 1442 w 2006"/>
                <a:gd name="T59" fmla="*/ 99 h 863"/>
                <a:gd name="T60" fmla="*/ 1647 w 2006"/>
                <a:gd name="T61" fmla="*/ 271 h 863"/>
                <a:gd name="T62" fmla="*/ 1793 w 2006"/>
                <a:gd name="T63" fmla="*/ 265 h 863"/>
                <a:gd name="T64" fmla="*/ 2000 w 2006"/>
                <a:gd name="T65" fmla="*/ 339 h 863"/>
                <a:gd name="T66" fmla="*/ 2002 w 2006"/>
                <a:gd name="T67" fmla="*/ 381 h 863"/>
                <a:gd name="T68" fmla="*/ 1981 w 2006"/>
                <a:gd name="T69" fmla="*/ 399 h 863"/>
                <a:gd name="T70" fmla="*/ 1960 w 2006"/>
                <a:gd name="T71" fmla="*/ 404 h 863"/>
                <a:gd name="T72" fmla="*/ 1963 w 2006"/>
                <a:gd name="T73" fmla="*/ 425 h 863"/>
                <a:gd name="T74" fmla="*/ 1985 w 2006"/>
                <a:gd name="T75" fmla="*/ 466 h 863"/>
                <a:gd name="T76" fmla="*/ 1979 w 2006"/>
                <a:gd name="T77" fmla="*/ 478 h 863"/>
                <a:gd name="T78" fmla="*/ 1939 w 2006"/>
                <a:gd name="T79" fmla="*/ 481 h 863"/>
                <a:gd name="T80" fmla="*/ 1893 w 2006"/>
                <a:gd name="T81" fmla="*/ 474 h 863"/>
                <a:gd name="T82" fmla="*/ 1864 w 2006"/>
                <a:gd name="T83" fmla="*/ 474 h 863"/>
                <a:gd name="T84" fmla="*/ 1878 w 2006"/>
                <a:gd name="T85" fmla="*/ 548 h 863"/>
                <a:gd name="T86" fmla="*/ 1880 w 2006"/>
                <a:gd name="T87" fmla="*/ 586 h 863"/>
                <a:gd name="T88" fmla="*/ 1789 w 2006"/>
                <a:gd name="T89" fmla="*/ 588 h 863"/>
                <a:gd name="T90" fmla="*/ 1768 w 2006"/>
                <a:gd name="T91" fmla="*/ 604 h 863"/>
                <a:gd name="T92" fmla="*/ 1795 w 2006"/>
                <a:gd name="T93" fmla="*/ 619 h 863"/>
                <a:gd name="T94" fmla="*/ 1814 w 2006"/>
                <a:gd name="T95" fmla="*/ 650 h 863"/>
                <a:gd name="T96" fmla="*/ 1834 w 2006"/>
                <a:gd name="T97" fmla="*/ 689 h 863"/>
                <a:gd name="T98" fmla="*/ 1837 w 2006"/>
                <a:gd name="T99" fmla="*/ 706 h 863"/>
                <a:gd name="T100" fmla="*/ 1837 w 2006"/>
                <a:gd name="T101" fmla="*/ 754 h 863"/>
                <a:gd name="T102" fmla="*/ 1741 w 2006"/>
                <a:gd name="T103" fmla="*/ 740 h 863"/>
                <a:gd name="T104" fmla="*/ 1475 w 2006"/>
                <a:gd name="T105" fmla="*/ 764 h 863"/>
                <a:gd name="T106" fmla="*/ 1316 w 2006"/>
                <a:gd name="T107" fmla="*/ 795 h 863"/>
                <a:gd name="T108" fmla="*/ 1142 w 2006"/>
                <a:gd name="T109" fmla="*/ 838 h 863"/>
                <a:gd name="T110" fmla="*/ 963 w 2006"/>
                <a:gd name="T111" fmla="*/ 697 h 863"/>
                <a:gd name="T112" fmla="*/ 684 w 2006"/>
                <a:gd name="T113" fmla="*/ 586 h 863"/>
                <a:gd name="T114" fmla="*/ 584 w 2006"/>
                <a:gd name="T115" fmla="*/ 832 h 86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006"/>
                <a:gd name="T175" fmla="*/ 0 h 863"/>
                <a:gd name="T176" fmla="*/ 2006 w 2006"/>
                <a:gd name="T177" fmla="*/ 863 h 863"/>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006" h="863">
                  <a:moveTo>
                    <a:pt x="571" y="826"/>
                  </a:moveTo>
                  <a:lnTo>
                    <a:pt x="538" y="826"/>
                  </a:lnTo>
                  <a:lnTo>
                    <a:pt x="512" y="789"/>
                  </a:lnTo>
                  <a:lnTo>
                    <a:pt x="438" y="764"/>
                  </a:lnTo>
                  <a:lnTo>
                    <a:pt x="433" y="765"/>
                  </a:lnTo>
                  <a:lnTo>
                    <a:pt x="427" y="766"/>
                  </a:lnTo>
                  <a:lnTo>
                    <a:pt x="424" y="767"/>
                  </a:lnTo>
                  <a:lnTo>
                    <a:pt x="421" y="767"/>
                  </a:lnTo>
                  <a:lnTo>
                    <a:pt x="416" y="766"/>
                  </a:lnTo>
                  <a:lnTo>
                    <a:pt x="412" y="764"/>
                  </a:lnTo>
                  <a:lnTo>
                    <a:pt x="405" y="772"/>
                  </a:lnTo>
                  <a:lnTo>
                    <a:pt x="397" y="778"/>
                  </a:lnTo>
                  <a:lnTo>
                    <a:pt x="393" y="782"/>
                  </a:lnTo>
                  <a:lnTo>
                    <a:pt x="391" y="786"/>
                  </a:lnTo>
                  <a:lnTo>
                    <a:pt x="390" y="794"/>
                  </a:lnTo>
                  <a:lnTo>
                    <a:pt x="392" y="802"/>
                  </a:lnTo>
                  <a:lnTo>
                    <a:pt x="386" y="800"/>
                  </a:lnTo>
                  <a:lnTo>
                    <a:pt x="381" y="798"/>
                  </a:lnTo>
                  <a:lnTo>
                    <a:pt x="378" y="795"/>
                  </a:lnTo>
                  <a:lnTo>
                    <a:pt x="375" y="792"/>
                  </a:lnTo>
                  <a:lnTo>
                    <a:pt x="372" y="787"/>
                  </a:lnTo>
                  <a:lnTo>
                    <a:pt x="371" y="783"/>
                  </a:lnTo>
                  <a:lnTo>
                    <a:pt x="370" y="778"/>
                  </a:lnTo>
                  <a:lnTo>
                    <a:pt x="369" y="773"/>
                  </a:lnTo>
                  <a:lnTo>
                    <a:pt x="370" y="751"/>
                  </a:lnTo>
                  <a:lnTo>
                    <a:pt x="372" y="727"/>
                  </a:lnTo>
                  <a:lnTo>
                    <a:pt x="352" y="727"/>
                  </a:lnTo>
                  <a:lnTo>
                    <a:pt x="332" y="726"/>
                  </a:lnTo>
                  <a:lnTo>
                    <a:pt x="327" y="725"/>
                  </a:lnTo>
                  <a:lnTo>
                    <a:pt x="324" y="724"/>
                  </a:lnTo>
                  <a:lnTo>
                    <a:pt x="321" y="722"/>
                  </a:lnTo>
                  <a:lnTo>
                    <a:pt x="318" y="719"/>
                  </a:lnTo>
                  <a:lnTo>
                    <a:pt x="315" y="716"/>
                  </a:lnTo>
                  <a:lnTo>
                    <a:pt x="313" y="712"/>
                  </a:lnTo>
                  <a:lnTo>
                    <a:pt x="312" y="708"/>
                  </a:lnTo>
                  <a:lnTo>
                    <a:pt x="312" y="703"/>
                  </a:lnTo>
                  <a:lnTo>
                    <a:pt x="305" y="702"/>
                  </a:lnTo>
                  <a:lnTo>
                    <a:pt x="299" y="700"/>
                  </a:lnTo>
                  <a:lnTo>
                    <a:pt x="293" y="697"/>
                  </a:lnTo>
                  <a:lnTo>
                    <a:pt x="288" y="692"/>
                  </a:lnTo>
                  <a:lnTo>
                    <a:pt x="280" y="682"/>
                  </a:lnTo>
                  <a:lnTo>
                    <a:pt x="273" y="668"/>
                  </a:lnTo>
                  <a:lnTo>
                    <a:pt x="265" y="656"/>
                  </a:lnTo>
                  <a:lnTo>
                    <a:pt x="256" y="646"/>
                  </a:lnTo>
                  <a:lnTo>
                    <a:pt x="251" y="641"/>
                  </a:lnTo>
                  <a:lnTo>
                    <a:pt x="245" y="638"/>
                  </a:lnTo>
                  <a:lnTo>
                    <a:pt x="240" y="636"/>
                  </a:lnTo>
                  <a:lnTo>
                    <a:pt x="232" y="635"/>
                  </a:lnTo>
                  <a:lnTo>
                    <a:pt x="232" y="623"/>
                  </a:lnTo>
                  <a:lnTo>
                    <a:pt x="232" y="610"/>
                  </a:lnTo>
                  <a:lnTo>
                    <a:pt x="239" y="608"/>
                  </a:lnTo>
                  <a:lnTo>
                    <a:pt x="245" y="604"/>
                  </a:lnTo>
                  <a:lnTo>
                    <a:pt x="251" y="600"/>
                  </a:lnTo>
                  <a:lnTo>
                    <a:pt x="253" y="598"/>
                  </a:lnTo>
                  <a:lnTo>
                    <a:pt x="253" y="594"/>
                  </a:lnTo>
                  <a:lnTo>
                    <a:pt x="254" y="591"/>
                  </a:lnTo>
                  <a:lnTo>
                    <a:pt x="256" y="588"/>
                  </a:lnTo>
                  <a:lnTo>
                    <a:pt x="259" y="585"/>
                  </a:lnTo>
                  <a:lnTo>
                    <a:pt x="268" y="578"/>
                  </a:lnTo>
                  <a:lnTo>
                    <a:pt x="279" y="573"/>
                  </a:lnTo>
                  <a:lnTo>
                    <a:pt x="292" y="568"/>
                  </a:lnTo>
                  <a:lnTo>
                    <a:pt x="309" y="564"/>
                  </a:lnTo>
                  <a:lnTo>
                    <a:pt x="326" y="561"/>
                  </a:lnTo>
                  <a:lnTo>
                    <a:pt x="345" y="561"/>
                  </a:lnTo>
                  <a:lnTo>
                    <a:pt x="338" y="544"/>
                  </a:lnTo>
                  <a:lnTo>
                    <a:pt x="330" y="529"/>
                  </a:lnTo>
                  <a:lnTo>
                    <a:pt x="325" y="520"/>
                  </a:lnTo>
                  <a:lnTo>
                    <a:pt x="322" y="511"/>
                  </a:lnTo>
                  <a:lnTo>
                    <a:pt x="320" y="499"/>
                  </a:lnTo>
                  <a:lnTo>
                    <a:pt x="319" y="487"/>
                  </a:lnTo>
                  <a:lnTo>
                    <a:pt x="307" y="486"/>
                  </a:lnTo>
                  <a:lnTo>
                    <a:pt x="293" y="484"/>
                  </a:lnTo>
                  <a:lnTo>
                    <a:pt x="281" y="481"/>
                  </a:lnTo>
                  <a:lnTo>
                    <a:pt x="269" y="478"/>
                  </a:lnTo>
                  <a:lnTo>
                    <a:pt x="258" y="475"/>
                  </a:lnTo>
                  <a:lnTo>
                    <a:pt x="247" y="472"/>
                  </a:lnTo>
                  <a:lnTo>
                    <a:pt x="236" y="470"/>
                  </a:lnTo>
                  <a:lnTo>
                    <a:pt x="225" y="469"/>
                  </a:lnTo>
                  <a:lnTo>
                    <a:pt x="218" y="469"/>
                  </a:lnTo>
                  <a:lnTo>
                    <a:pt x="209" y="470"/>
                  </a:lnTo>
                  <a:lnTo>
                    <a:pt x="201" y="472"/>
                  </a:lnTo>
                  <a:lnTo>
                    <a:pt x="195" y="474"/>
                  </a:lnTo>
                  <a:lnTo>
                    <a:pt x="180" y="480"/>
                  </a:lnTo>
                  <a:lnTo>
                    <a:pt x="168" y="487"/>
                  </a:lnTo>
                  <a:lnTo>
                    <a:pt x="157" y="495"/>
                  </a:lnTo>
                  <a:lnTo>
                    <a:pt x="146" y="505"/>
                  </a:lnTo>
                  <a:lnTo>
                    <a:pt x="136" y="515"/>
                  </a:lnTo>
                  <a:lnTo>
                    <a:pt x="127" y="524"/>
                  </a:lnTo>
                  <a:lnTo>
                    <a:pt x="133" y="512"/>
                  </a:lnTo>
                  <a:lnTo>
                    <a:pt x="106" y="505"/>
                  </a:lnTo>
                  <a:lnTo>
                    <a:pt x="133" y="487"/>
                  </a:lnTo>
                  <a:lnTo>
                    <a:pt x="106" y="463"/>
                  </a:lnTo>
                  <a:lnTo>
                    <a:pt x="79" y="438"/>
                  </a:lnTo>
                  <a:lnTo>
                    <a:pt x="40" y="438"/>
                  </a:lnTo>
                  <a:lnTo>
                    <a:pt x="27" y="413"/>
                  </a:lnTo>
                  <a:lnTo>
                    <a:pt x="7" y="401"/>
                  </a:lnTo>
                  <a:lnTo>
                    <a:pt x="0" y="370"/>
                  </a:lnTo>
                  <a:lnTo>
                    <a:pt x="0" y="333"/>
                  </a:lnTo>
                  <a:lnTo>
                    <a:pt x="13" y="308"/>
                  </a:lnTo>
                  <a:lnTo>
                    <a:pt x="20" y="283"/>
                  </a:lnTo>
                  <a:lnTo>
                    <a:pt x="53" y="302"/>
                  </a:lnTo>
                  <a:lnTo>
                    <a:pt x="86" y="314"/>
                  </a:lnTo>
                  <a:lnTo>
                    <a:pt x="106" y="308"/>
                  </a:lnTo>
                  <a:lnTo>
                    <a:pt x="79" y="277"/>
                  </a:lnTo>
                  <a:lnTo>
                    <a:pt x="113" y="259"/>
                  </a:lnTo>
                  <a:lnTo>
                    <a:pt x="146" y="228"/>
                  </a:lnTo>
                  <a:lnTo>
                    <a:pt x="179" y="222"/>
                  </a:lnTo>
                  <a:lnTo>
                    <a:pt x="219" y="222"/>
                  </a:lnTo>
                  <a:lnTo>
                    <a:pt x="246" y="210"/>
                  </a:lnTo>
                  <a:lnTo>
                    <a:pt x="292" y="222"/>
                  </a:lnTo>
                  <a:lnTo>
                    <a:pt x="338" y="241"/>
                  </a:lnTo>
                  <a:lnTo>
                    <a:pt x="379" y="277"/>
                  </a:lnTo>
                  <a:lnTo>
                    <a:pt x="425" y="271"/>
                  </a:lnTo>
                  <a:lnTo>
                    <a:pt x="465" y="253"/>
                  </a:lnTo>
                  <a:lnTo>
                    <a:pt x="498" y="253"/>
                  </a:lnTo>
                  <a:lnTo>
                    <a:pt x="538" y="247"/>
                  </a:lnTo>
                  <a:lnTo>
                    <a:pt x="578" y="265"/>
                  </a:lnTo>
                  <a:lnTo>
                    <a:pt x="624" y="277"/>
                  </a:lnTo>
                  <a:lnTo>
                    <a:pt x="671" y="271"/>
                  </a:lnTo>
                  <a:lnTo>
                    <a:pt x="717" y="253"/>
                  </a:lnTo>
                  <a:lnTo>
                    <a:pt x="717" y="228"/>
                  </a:lnTo>
                  <a:lnTo>
                    <a:pt x="684" y="222"/>
                  </a:lnTo>
                  <a:lnTo>
                    <a:pt x="645" y="210"/>
                  </a:lnTo>
                  <a:lnTo>
                    <a:pt x="617" y="198"/>
                  </a:lnTo>
                  <a:lnTo>
                    <a:pt x="658" y="185"/>
                  </a:lnTo>
                  <a:lnTo>
                    <a:pt x="651" y="148"/>
                  </a:lnTo>
                  <a:lnTo>
                    <a:pt x="704" y="142"/>
                  </a:lnTo>
                  <a:lnTo>
                    <a:pt x="638" y="93"/>
                  </a:lnTo>
                  <a:lnTo>
                    <a:pt x="744" y="75"/>
                  </a:lnTo>
                  <a:lnTo>
                    <a:pt x="830" y="68"/>
                  </a:lnTo>
                  <a:lnTo>
                    <a:pt x="844" y="43"/>
                  </a:lnTo>
                  <a:lnTo>
                    <a:pt x="904" y="37"/>
                  </a:lnTo>
                  <a:lnTo>
                    <a:pt x="963" y="25"/>
                  </a:lnTo>
                  <a:lnTo>
                    <a:pt x="983" y="0"/>
                  </a:lnTo>
                  <a:lnTo>
                    <a:pt x="1050" y="13"/>
                  </a:lnTo>
                  <a:lnTo>
                    <a:pt x="1089" y="6"/>
                  </a:lnTo>
                  <a:lnTo>
                    <a:pt x="1116" y="25"/>
                  </a:lnTo>
                  <a:lnTo>
                    <a:pt x="1122" y="75"/>
                  </a:lnTo>
                  <a:lnTo>
                    <a:pt x="1163" y="75"/>
                  </a:lnTo>
                  <a:lnTo>
                    <a:pt x="1176" y="61"/>
                  </a:lnTo>
                  <a:lnTo>
                    <a:pt x="1196" y="75"/>
                  </a:lnTo>
                  <a:lnTo>
                    <a:pt x="1235" y="81"/>
                  </a:lnTo>
                  <a:lnTo>
                    <a:pt x="1255" y="81"/>
                  </a:lnTo>
                  <a:lnTo>
                    <a:pt x="1255" y="117"/>
                  </a:lnTo>
                  <a:lnTo>
                    <a:pt x="1296" y="111"/>
                  </a:lnTo>
                  <a:lnTo>
                    <a:pt x="1335" y="93"/>
                  </a:lnTo>
                  <a:lnTo>
                    <a:pt x="1375" y="61"/>
                  </a:lnTo>
                  <a:lnTo>
                    <a:pt x="1401" y="49"/>
                  </a:lnTo>
                  <a:lnTo>
                    <a:pt x="1401" y="81"/>
                  </a:lnTo>
                  <a:lnTo>
                    <a:pt x="1442" y="99"/>
                  </a:lnTo>
                  <a:lnTo>
                    <a:pt x="1488" y="117"/>
                  </a:lnTo>
                  <a:lnTo>
                    <a:pt x="1528" y="160"/>
                  </a:lnTo>
                  <a:lnTo>
                    <a:pt x="1581" y="204"/>
                  </a:lnTo>
                  <a:lnTo>
                    <a:pt x="1627" y="241"/>
                  </a:lnTo>
                  <a:lnTo>
                    <a:pt x="1647" y="271"/>
                  </a:lnTo>
                  <a:lnTo>
                    <a:pt x="1660" y="241"/>
                  </a:lnTo>
                  <a:lnTo>
                    <a:pt x="1688" y="235"/>
                  </a:lnTo>
                  <a:lnTo>
                    <a:pt x="1708" y="259"/>
                  </a:lnTo>
                  <a:lnTo>
                    <a:pt x="1747" y="271"/>
                  </a:lnTo>
                  <a:lnTo>
                    <a:pt x="1793" y="265"/>
                  </a:lnTo>
                  <a:lnTo>
                    <a:pt x="1821" y="253"/>
                  </a:lnTo>
                  <a:lnTo>
                    <a:pt x="1860" y="283"/>
                  </a:lnTo>
                  <a:lnTo>
                    <a:pt x="1906" y="308"/>
                  </a:lnTo>
                  <a:lnTo>
                    <a:pt x="1947" y="333"/>
                  </a:lnTo>
                  <a:lnTo>
                    <a:pt x="2000" y="339"/>
                  </a:lnTo>
                  <a:lnTo>
                    <a:pt x="2006" y="346"/>
                  </a:lnTo>
                  <a:lnTo>
                    <a:pt x="2005" y="358"/>
                  </a:lnTo>
                  <a:lnTo>
                    <a:pt x="2004" y="373"/>
                  </a:lnTo>
                  <a:lnTo>
                    <a:pt x="2004" y="377"/>
                  </a:lnTo>
                  <a:lnTo>
                    <a:pt x="2002" y="381"/>
                  </a:lnTo>
                  <a:lnTo>
                    <a:pt x="2000" y="385"/>
                  </a:lnTo>
                  <a:lnTo>
                    <a:pt x="1996" y="388"/>
                  </a:lnTo>
                  <a:lnTo>
                    <a:pt x="1993" y="392"/>
                  </a:lnTo>
                  <a:lnTo>
                    <a:pt x="1988" y="395"/>
                  </a:lnTo>
                  <a:lnTo>
                    <a:pt x="1981" y="399"/>
                  </a:lnTo>
                  <a:lnTo>
                    <a:pt x="1973" y="401"/>
                  </a:lnTo>
                  <a:lnTo>
                    <a:pt x="1969" y="401"/>
                  </a:lnTo>
                  <a:lnTo>
                    <a:pt x="1965" y="402"/>
                  </a:lnTo>
                  <a:lnTo>
                    <a:pt x="1962" y="403"/>
                  </a:lnTo>
                  <a:lnTo>
                    <a:pt x="1960" y="404"/>
                  </a:lnTo>
                  <a:lnTo>
                    <a:pt x="1959" y="406"/>
                  </a:lnTo>
                  <a:lnTo>
                    <a:pt x="1958" y="408"/>
                  </a:lnTo>
                  <a:lnTo>
                    <a:pt x="1958" y="410"/>
                  </a:lnTo>
                  <a:lnTo>
                    <a:pt x="1958" y="413"/>
                  </a:lnTo>
                  <a:lnTo>
                    <a:pt x="1963" y="425"/>
                  </a:lnTo>
                  <a:lnTo>
                    <a:pt x="1972" y="438"/>
                  </a:lnTo>
                  <a:lnTo>
                    <a:pt x="1977" y="445"/>
                  </a:lnTo>
                  <a:lnTo>
                    <a:pt x="1981" y="452"/>
                  </a:lnTo>
                  <a:lnTo>
                    <a:pt x="1983" y="460"/>
                  </a:lnTo>
                  <a:lnTo>
                    <a:pt x="1985" y="466"/>
                  </a:lnTo>
                  <a:lnTo>
                    <a:pt x="1985" y="469"/>
                  </a:lnTo>
                  <a:lnTo>
                    <a:pt x="1984" y="471"/>
                  </a:lnTo>
                  <a:lnTo>
                    <a:pt x="1983" y="474"/>
                  </a:lnTo>
                  <a:lnTo>
                    <a:pt x="1982" y="476"/>
                  </a:lnTo>
                  <a:lnTo>
                    <a:pt x="1979" y="478"/>
                  </a:lnTo>
                  <a:lnTo>
                    <a:pt x="1976" y="479"/>
                  </a:lnTo>
                  <a:lnTo>
                    <a:pt x="1971" y="480"/>
                  </a:lnTo>
                  <a:lnTo>
                    <a:pt x="1967" y="481"/>
                  </a:lnTo>
                  <a:lnTo>
                    <a:pt x="1954" y="481"/>
                  </a:lnTo>
                  <a:lnTo>
                    <a:pt x="1939" y="481"/>
                  </a:lnTo>
                  <a:lnTo>
                    <a:pt x="1932" y="481"/>
                  </a:lnTo>
                  <a:lnTo>
                    <a:pt x="1923" y="480"/>
                  </a:lnTo>
                  <a:lnTo>
                    <a:pt x="1913" y="478"/>
                  </a:lnTo>
                  <a:lnTo>
                    <a:pt x="1903" y="476"/>
                  </a:lnTo>
                  <a:lnTo>
                    <a:pt x="1893" y="474"/>
                  </a:lnTo>
                  <a:lnTo>
                    <a:pt x="1883" y="471"/>
                  </a:lnTo>
                  <a:lnTo>
                    <a:pt x="1875" y="467"/>
                  </a:lnTo>
                  <a:lnTo>
                    <a:pt x="1867" y="463"/>
                  </a:lnTo>
                  <a:lnTo>
                    <a:pt x="1865" y="468"/>
                  </a:lnTo>
                  <a:lnTo>
                    <a:pt x="1864" y="474"/>
                  </a:lnTo>
                  <a:lnTo>
                    <a:pt x="1865" y="482"/>
                  </a:lnTo>
                  <a:lnTo>
                    <a:pt x="1865" y="490"/>
                  </a:lnTo>
                  <a:lnTo>
                    <a:pt x="1869" y="508"/>
                  </a:lnTo>
                  <a:lnTo>
                    <a:pt x="1873" y="529"/>
                  </a:lnTo>
                  <a:lnTo>
                    <a:pt x="1878" y="548"/>
                  </a:lnTo>
                  <a:lnTo>
                    <a:pt x="1882" y="564"/>
                  </a:lnTo>
                  <a:lnTo>
                    <a:pt x="1882" y="572"/>
                  </a:lnTo>
                  <a:lnTo>
                    <a:pt x="1882" y="578"/>
                  </a:lnTo>
                  <a:lnTo>
                    <a:pt x="1882" y="583"/>
                  </a:lnTo>
                  <a:lnTo>
                    <a:pt x="1880" y="586"/>
                  </a:lnTo>
                  <a:lnTo>
                    <a:pt x="1854" y="584"/>
                  </a:lnTo>
                  <a:lnTo>
                    <a:pt x="1816" y="584"/>
                  </a:lnTo>
                  <a:lnTo>
                    <a:pt x="1806" y="585"/>
                  </a:lnTo>
                  <a:lnTo>
                    <a:pt x="1798" y="586"/>
                  </a:lnTo>
                  <a:lnTo>
                    <a:pt x="1789" y="588"/>
                  </a:lnTo>
                  <a:lnTo>
                    <a:pt x="1782" y="591"/>
                  </a:lnTo>
                  <a:lnTo>
                    <a:pt x="1776" y="594"/>
                  </a:lnTo>
                  <a:lnTo>
                    <a:pt x="1771" y="598"/>
                  </a:lnTo>
                  <a:lnTo>
                    <a:pt x="1769" y="601"/>
                  </a:lnTo>
                  <a:lnTo>
                    <a:pt x="1768" y="604"/>
                  </a:lnTo>
                  <a:lnTo>
                    <a:pt x="1767" y="607"/>
                  </a:lnTo>
                  <a:lnTo>
                    <a:pt x="1767" y="610"/>
                  </a:lnTo>
                  <a:lnTo>
                    <a:pt x="1778" y="612"/>
                  </a:lnTo>
                  <a:lnTo>
                    <a:pt x="1788" y="615"/>
                  </a:lnTo>
                  <a:lnTo>
                    <a:pt x="1795" y="619"/>
                  </a:lnTo>
                  <a:lnTo>
                    <a:pt x="1801" y="625"/>
                  </a:lnTo>
                  <a:lnTo>
                    <a:pt x="1805" y="631"/>
                  </a:lnTo>
                  <a:lnTo>
                    <a:pt x="1809" y="637"/>
                  </a:lnTo>
                  <a:lnTo>
                    <a:pt x="1812" y="644"/>
                  </a:lnTo>
                  <a:lnTo>
                    <a:pt x="1814" y="650"/>
                  </a:lnTo>
                  <a:lnTo>
                    <a:pt x="1817" y="664"/>
                  </a:lnTo>
                  <a:lnTo>
                    <a:pt x="1822" y="676"/>
                  </a:lnTo>
                  <a:lnTo>
                    <a:pt x="1824" y="682"/>
                  </a:lnTo>
                  <a:lnTo>
                    <a:pt x="1828" y="686"/>
                  </a:lnTo>
                  <a:lnTo>
                    <a:pt x="1834" y="689"/>
                  </a:lnTo>
                  <a:lnTo>
                    <a:pt x="1840" y="691"/>
                  </a:lnTo>
                  <a:lnTo>
                    <a:pt x="1838" y="695"/>
                  </a:lnTo>
                  <a:lnTo>
                    <a:pt x="1837" y="699"/>
                  </a:lnTo>
                  <a:lnTo>
                    <a:pt x="1837" y="702"/>
                  </a:lnTo>
                  <a:lnTo>
                    <a:pt x="1837" y="706"/>
                  </a:lnTo>
                  <a:lnTo>
                    <a:pt x="1839" y="713"/>
                  </a:lnTo>
                  <a:lnTo>
                    <a:pt x="1840" y="721"/>
                  </a:lnTo>
                  <a:lnTo>
                    <a:pt x="1840" y="735"/>
                  </a:lnTo>
                  <a:lnTo>
                    <a:pt x="1838" y="748"/>
                  </a:lnTo>
                  <a:lnTo>
                    <a:pt x="1837" y="754"/>
                  </a:lnTo>
                  <a:lnTo>
                    <a:pt x="1835" y="760"/>
                  </a:lnTo>
                  <a:lnTo>
                    <a:pt x="1832" y="765"/>
                  </a:lnTo>
                  <a:lnTo>
                    <a:pt x="1827" y="770"/>
                  </a:lnTo>
                  <a:lnTo>
                    <a:pt x="1814" y="764"/>
                  </a:lnTo>
                  <a:lnTo>
                    <a:pt x="1741" y="740"/>
                  </a:lnTo>
                  <a:lnTo>
                    <a:pt x="1674" y="740"/>
                  </a:lnTo>
                  <a:lnTo>
                    <a:pt x="1614" y="734"/>
                  </a:lnTo>
                  <a:lnTo>
                    <a:pt x="1534" y="727"/>
                  </a:lnTo>
                  <a:lnTo>
                    <a:pt x="1488" y="715"/>
                  </a:lnTo>
                  <a:lnTo>
                    <a:pt x="1475" y="764"/>
                  </a:lnTo>
                  <a:lnTo>
                    <a:pt x="1414" y="740"/>
                  </a:lnTo>
                  <a:lnTo>
                    <a:pt x="1368" y="734"/>
                  </a:lnTo>
                  <a:lnTo>
                    <a:pt x="1342" y="758"/>
                  </a:lnTo>
                  <a:lnTo>
                    <a:pt x="1342" y="770"/>
                  </a:lnTo>
                  <a:lnTo>
                    <a:pt x="1316" y="795"/>
                  </a:lnTo>
                  <a:lnTo>
                    <a:pt x="1282" y="808"/>
                  </a:lnTo>
                  <a:lnTo>
                    <a:pt x="1255" y="838"/>
                  </a:lnTo>
                  <a:lnTo>
                    <a:pt x="1235" y="863"/>
                  </a:lnTo>
                  <a:lnTo>
                    <a:pt x="1196" y="832"/>
                  </a:lnTo>
                  <a:lnTo>
                    <a:pt x="1142" y="838"/>
                  </a:lnTo>
                  <a:lnTo>
                    <a:pt x="1122" y="808"/>
                  </a:lnTo>
                  <a:lnTo>
                    <a:pt x="1083" y="746"/>
                  </a:lnTo>
                  <a:lnTo>
                    <a:pt x="1050" y="715"/>
                  </a:lnTo>
                  <a:lnTo>
                    <a:pt x="1003" y="685"/>
                  </a:lnTo>
                  <a:lnTo>
                    <a:pt x="963" y="697"/>
                  </a:lnTo>
                  <a:lnTo>
                    <a:pt x="917" y="691"/>
                  </a:lnTo>
                  <a:lnTo>
                    <a:pt x="857" y="697"/>
                  </a:lnTo>
                  <a:lnTo>
                    <a:pt x="730" y="616"/>
                  </a:lnTo>
                  <a:lnTo>
                    <a:pt x="682" y="595"/>
                  </a:lnTo>
                  <a:lnTo>
                    <a:pt x="684" y="586"/>
                  </a:lnTo>
                  <a:lnTo>
                    <a:pt x="638" y="548"/>
                  </a:lnTo>
                  <a:lnTo>
                    <a:pt x="610" y="580"/>
                  </a:lnTo>
                  <a:lnTo>
                    <a:pt x="525" y="604"/>
                  </a:lnTo>
                  <a:lnTo>
                    <a:pt x="565" y="826"/>
                  </a:lnTo>
                  <a:lnTo>
                    <a:pt x="584" y="832"/>
                  </a:lnTo>
                  <a:lnTo>
                    <a:pt x="571" y="826"/>
                  </a:lnTo>
                </a:path>
              </a:pathLst>
            </a:custGeom>
            <a:solidFill>
              <a:schemeClr val="accent5">
                <a:lumMod val="75000"/>
              </a:schemeClr>
            </a:solidFill>
            <a:ln w="9525" cmpd="sng">
              <a:solidFill>
                <a:srgbClr val="FFFFFF"/>
              </a:solidFill>
              <a:prstDash val="solid"/>
              <a:round/>
              <a:headEnd/>
              <a:tailEnd/>
            </a:ln>
          </p:spPr>
          <p:txBody>
            <a:bodyPr/>
            <a:lstStyle/>
            <a:p>
              <a:pPr>
                <a:defRPr/>
              </a:pPr>
              <a:endParaRPr lang="de-AT"/>
            </a:p>
          </p:txBody>
        </p:sp>
        <p:sp>
          <p:nvSpPr>
            <p:cNvPr id="23" name="Freeform 31"/>
            <p:cNvSpPr>
              <a:spLocks/>
            </p:cNvSpPr>
            <p:nvPr>
              <p:custDataLst>
                <p:tags r:id="rId3"/>
              </p:custDataLst>
            </p:nvPr>
          </p:nvSpPr>
          <p:spPr bwMode="auto">
            <a:xfrm>
              <a:off x="2504090" y="4840480"/>
              <a:ext cx="1127921" cy="938641"/>
            </a:xfrm>
            <a:custGeom>
              <a:avLst/>
              <a:gdLst>
                <a:gd name="T0" fmla="*/ 638 w 950"/>
                <a:gd name="T1" fmla="*/ 443 h 468"/>
                <a:gd name="T2" fmla="*/ 558 w 950"/>
                <a:gd name="T3" fmla="*/ 418 h 468"/>
                <a:gd name="T4" fmla="*/ 471 w 950"/>
                <a:gd name="T5" fmla="*/ 376 h 468"/>
                <a:gd name="T6" fmla="*/ 392 w 950"/>
                <a:gd name="T7" fmla="*/ 307 h 468"/>
                <a:gd name="T8" fmla="*/ 305 w 950"/>
                <a:gd name="T9" fmla="*/ 258 h 468"/>
                <a:gd name="T10" fmla="*/ 253 w 950"/>
                <a:gd name="T11" fmla="*/ 209 h 468"/>
                <a:gd name="T12" fmla="*/ 186 w 950"/>
                <a:gd name="T13" fmla="*/ 172 h 468"/>
                <a:gd name="T14" fmla="*/ 133 w 950"/>
                <a:gd name="T15" fmla="*/ 190 h 468"/>
                <a:gd name="T16" fmla="*/ 99 w 950"/>
                <a:gd name="T17" fmla="*/ 240 h 468"/>
                <a:gd name="T18" fmla="*/ 40 w 950"/>
                <a:gd name="T19" fmla="*/ 246 h 468"/>
                <a:gd name="T20" fmla="*/ 0 w 950"/>
                <a:gd name="T21" fmla="*/ 24 h 468"/>
                <a:gd name="T22" fmla="*/ 79 w 950"/>
                <a:gd name="T23" fmla="*/ 6 h 468"/>
                <a:gd name="T24" fmla="*/ 133 w 950"/>
                <a:gd name="T25" fmla="*/ 55 h 468"/>
                <a:gd name="T26" fmla="*/ 157 w 950"/>
                <a:gd name="T27" fmla="*/ 15 h 468"/>
                <a:gd name="T28" fmla="*/ 332 w 950"/>
                <a:gd name="T29" fmla="*/ 117 h 468"/>
                <a:gd name="T30" fmla="*/ 438 w 950"/>
                <a:gd name="T31" fmla="*/ 117 h 468"/>
                <a:gd name="T32" fmla="*/ 525 w 950"/>
                <a:gd name="T33" fmla="*/ 135 h 468"/>
                <a:gd name="T34" fmla="*/ 597 w 950"/>
                <a:gd name="T35" fmla="*/ 228 h 468"/>
                <a:gd name="T36" fmla="*/ 671 w 950"/>
                <a:gd name="T37" fmla="*/ 252 h 468"/>
                <a:gd name="T38" fmla="*/ 730 w 950"/>
                <a:gd name="T39" fmla="*/ 258 h 468"/>
                <a:gd name="T40" fmla="*/ 791 w 950"/>
                <a:gd name="T41" fmla="*/ 215 h 468"/>
                <a:gd name="T42" fmla="*/ 843 w 950"/>
                <a:gd name="T43" fmla="*/ 196 h 468"/>
                <a:gd name="T44" fmla="*/ 824 w 950"/>
                <a:gd name="T45" fmla="*/ 252 h 468"/>
                <a:gd name="T46" fmla="*/ 870 w 950"/>
                <a:gd name="T47" fmla="*/ 240 h 468"/>
                <a:gd name="T48" fmla="*/ 950 w 950"/>
                <a:gd name="T49" fmla="*/ 283 h 468"/>
                <a:gd name="T50" fmla="*/ 883 w 950"/>
                <a:gd name="T51" fmla="*/ 320 h 468"/>
                <a:gd name="T52" fmla="*/ 824 w 950"/>
                <a:gd name="T53" fmla="*/ 283 h 468"/>
                <a:gd name="T54" fmla="*/ 764 w 950"/>
                <a:gd name="T55" fmla="*/ 277 h 468"/>
                <a:gd name="T56" fmla="*/ 737 w 950"/>
                <a:gd name="T57" fmla="*/ 320 h 468"/>
                <a:gd name="T58" fmla="*/ 684 w 950"/>
                <a:gd name="T59" fmla="*/ 357 h 468"/>
                <a:gd name="T60" fmla="*/ 710 w 950"/>
                <a:gd name="T61" fmla="*/ 388 h 468"/>
                <a:gd name="T62" fmla="*/ 743 w 950"/>
                <a:gd name="T63" fmla="*/ 437 h 468"/>
                <a:gd name="T64" fmla="*/ 717 w 950"/>
                <a:gd name="T65" fmla="*/ 468 h 468"/>
                <a:gd name="T66" fmla="*/ 703 w 950"/>
                <a:gd name="T67" fmla="*/ 465 h 468"/>
                <a:gd name="T68" fmla="*/ 684 w 950"/>
                <a:gd name="T69" fmla="*/ 461 h 468"/>
                <a:gd name="T70" fmla="*/ 658 w 950"/>
                <a:gd name="T71" fmla="*/ 461 h 46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50"/>
                <a:gd name="T109" fmla="*/ 0 h 468"/>
                <a:gd name="T110" fmla="*/ 950 w 950"/>
                <a:gd name="T111" fmla="*/ 468 h 468"/>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50" h="468">
                  <a:moveTo>
                    <a:pt x="664" y="455"/>
                  </a:moveTo>
                  <a:lnTo>
                    <a:pt x="638" y="443"/>
                  </a:lnTo>
                  <a:lnTo>
                    <a:pt x="604" y="431"/>
                  </a:lnTo>
                  <a:lnTo>
                    <a:pt x="558" y="418"/>
                  </a:lnTo>
                  <a:lnTo>
                    <a:pt x="512" y="388"/>
                  </a:lnTo>
                  <a:lnTo>
                    <a:pt x="471" y="376"/>
                  </a:lnTo>
                  <a:lnTo>
                    <a:pt x="425" y="345"/>
                  </a:lnTo>
                  <a:lnTo>
                    <a:pt x="392" y="307"/>
                  </a:lnTo>
                  <a:lnTo>
                    <a:pt x="345" y="258"/>
                  </a:lnTo>
                  <a:lnTo>
                    <a:pt x="305" y="258"/>
                  </a:lnTo>
                  <a:lnTo>
                    <a:pt x="266" y="246"/>
                  </a:lnTo>
                  <a:lnTo>
                    <a:pt x="253" y="209"/>
                  </a:lnTo>
                  <a:lnTo>
                    <a:pt x="219" y="190"/>
                  </a:lnTo>
                  <a:lnTo>
                    <a:pt x="186" y="172"/>
                  </a:lnTo>
                  <a:lnTo>
                    <a:pt x="153" y="166"/>
                  </a:lnTo>
                  <a:lnTo>
                    <a:pt x="133" y="190"/>
                  </a:lnTo>
                  <a:lnTo>
                    <a:pt x="92" y="209"/>
                  </a:lnTo>
                  <a:lnTo>
                    <a:pt x="99" y="240"/>
                  </a:lnTo>
                  <a:lnTo>
                    <a:pt x="59" y="252"/>
                  </a:lnTo>
                  <a:lnTo>
                    <a:pt x="40" y="246"/>
                  </a:lnTo>
                  <a:lnTo>
                    <a:pt x="46" y="240"/>
                  </a:lnTo>
                  <a:lnTo>
                    <a:pt x="0" y="24"/>
                  </a:lnTo>
                  <a:lnTo>
                    <a:pt x="85" y="0"/>
                  </a:lnTo>
                  <a:lnTo>
                    <a:pt x="79" y="6"/>
                  </a:lnTo>
                  <a:lnTo>
                    <a:pt x="86" y="55"/>
                  </a:lnTo>
                  <a:lnTo>
                    <a:pt x="133" y="55"/>
                  </a:lnTo>
                  <a:lnTo>
                    <a:pt x="153" y="30"/>
                  </a:lnTo>
                  <a:lnTo>
                    <a:pt x="157" y="15"/>
                  </a:lnTo>
                  <a:lnTo>
                    <a:pt x="205" y="36"/>
                  </a:lnTo>
                  <a:lnTo>
                    <a:pt x="332" y="117"/>
                  </a:lnTo>
                  <a:lnTo>
                    <a:pt x="392" y="111"/>
                  </a:lnTo>
                  <a:lnTo>
                    <a:pt x="438" y="117"/>
                  </a:lnTo>
                  <a:lnTo>
                    <a:pt x="478" y="105"/>
                  </a:lnTo>
                  <a:lnTo>
                    <a:pt x="525" y="135"/>
                  </a:lnTo>
                  <a:lnTo>
                    <a:pt x="558" y="166"/>
                  </a:lnTo>
                  <a:lnTo>
                    <a:pt x="597" y="228"/>
                  </a:lnTo>
                  <a:lnTo>
                    <a:pt x="617" y="258"/>
                  </a:lnTo>
                  <a:lnTo>
                    <a:pt x="671" y="252"/>
                  </a:lnTo>
                  <a:lnTo>
                    <a:pt x="710" y="283"/>
                  </a:lnTo>
                  <a:lnTo>
                    <a:pt x="730" y="258"/>
                  </a:lnTo>
                  <a:lnTo>
                    <a:pt x="757" y="228"/>
                  </a:lnTo>
                  <a:lnTo>
                    <a:pt x="791" y="215"/>
                  </a:lnTo>
                  <a:lnTo>
                    <a:pt x="817" y="190"/>
                  </a:lnTo>
                  <a:lnTo>
                    <a:pt x="843" y="196"/>
                  </a:lnTo>
                  <a:lnTo>
                    <a:pt x="810" y="228"/>
                  </a:lnTo>
                  <a:lnTo>
                    <a:pt x="824" y="252"/>
                  </a:lnTo>
                  <a:lnTo>
                    <a:pt x="850" y="258"/>
                  </a:lnTo>
                  <a:lnTo>
                    <a:pt x="870" y="240"/>
                  </a:lnTo>
                  <a:lnTo>
                    <a:pt x="910" y="258"/>
                  </a:lnTo>
                  <a:lnTo>
                    <a:pt x="950" y="283"/>
                  </a:lnTo>
                  <a:lnTo>
                    <a:pt x="917" y="313"/>
                  </a:lnTo>
                  <a:lnTo>
                    <a:pt x="883" y="320"/>
                  </a:lnTo>
                  <a:lnTo>
                    <a:pt x="837" y="313"/>
                  </a:lnTo>
                  <a:lnTo>
                    <a:pt x="824" y="283"/>
                  </a:lnTo>
                  <a:lnTo>
                    <a:pt x="804" y="271"/>
                  </a:lnTo>
                  <a:lnTo>
                    <a:pt x="764" y="277"/>
                  </a:lnTo>
                  <a:lnTo>
                    <a:pt x="757" y="301"/>
                  </a:lnTo>
                  <a:lnTo>
                    <a:pt x="737" y="320"/>
                  </a:lnTo>
                  <a:lnTo>
                    <a:pt x="724" y="351"/>
                  </a:lnTo>
                  <a:lnTo>
                    <a:pt x="684" y="357"/>
                  </a:lnTo>
                  <a:lnTo>
                    <a:pt x="671" y="369"/>
                  </a:lnTo>
                  <a:lnTo>
                    <a:pt x="710" y="388"/>
                  </a:lnTo>
                  <a:lnTo>
                    <a:pt x="730" y="406"/>
                  </a:lnTo>
                  <a:lnTo>
                    <a:pt x="743" y="437"/>
                  </a:lnTo>
                  <a:lnTo>
                    <a:pt x="730" y="468"/>
                  </a:lnTo>
                  <a:lnTo>
                    <a:pt x="717" y="468"/>
                  </a:lnTo>
                  <a:lnTo>
                    <a:pt x="712" y="467"/>
                  </a:lnTo>
                  <a:lnTo>
                    <a:pt x="703" y="465"/>
                  </a:lnTo>
                  <a:lnTo>
                    <a:pt x="694" y="462"/>
                  </a:lnTo>
                  <a:lnTo>
                    <a:pt x="684" y="461"/>
                  </a:lnTo>
                  <a:lnTo>
                    <a:pt x="669" y="461"/>
                  </a:lnTo>
                  <a:lnTo>
                    <a:pt x="658" y="461"/>
                  </a:lnTo>
                  <a:lnTo>
                    <a:pt x="664" y="455"/>
                  </a:lnTo>
                </a:path>
              </a:pathLst>
            </a:custGeom>
            <a:solidFill>
              <a:schemeClr val="accent4">
                <a:lumMod val="50000"/>
              </a:schemeClr>
            </a:solidFill>
            <a:ln w="9525" cmpd="sng">
              <a:solidFill>
                <a:srgbClr val="FFFFFF"/>
              </a:solidFill>
              <a:prstDash val="solid"/>
              <a:round/>
              <a:headEnd/>
              <a:tailEnd/>
            </a:ln>
          </p:spPr>
          <p:txBody>
            <a:bodyPr/>
            <a:lstStyle/>
            <a:p>
              <a:pPr>
                <a:defRPr/>
              </a:pPr>
              <a:endParaRPr lang="de-AT"/>
            </a:p>
          </p:txBody>
        </p:sp>
        <p:sp>
          <p:nvSpPr>
            <p:cNvPr id="24" name="Freeform 344"/>
            <p:cNvSpPr>
              <a:spLocks/>
            </p:cNvSpPr>
            <p:nvPr>
              <p:custDataLst>
                <p:tags r:id="rId4"/>
              </p:custDataLst>
            </p:nvPr>
          </p:nvSpPr>
          <p:spPr bwMode="auto">
            <a:xfrm>
              <a:off x="300710" y="3196369"/>
              <a:ext cx="306025" cy="245120"/>
            </a:xfrm>
            <a:custGeom>
              <a:avLst/>
              <a:gdLst>
                <a:gd name="T0" fmla="*/ 259 w 259"/>
                <a:gd name="T1" fmla="*/ 129 h 129"/>
                <a:gd name="T2" fmla="*/ 255 w 259"/>
                <a:gd name="T3" fmla="*/ 102 h 129"/>
                <a:gd name="T4" fmla="*/ 252 w 259"/>
                <a:gd name="T5" fmla="*/ 80 h 129"/>
                <a:gd name="T6" fmla="*/ 252 w 259"/>
                <a:gd name="T7" fmla="*/ 63 h 129"/>
                <a:gd name="T8" fmla="*/ 253 w 259"/>
                <a:gd name="T9" fmla="*/ 50 h 129"/>
                <a:gd name="T10" fmla="*/ 257 w 259"/>
                <a:gd name="T11" fmla="*/ 29 h 129"/>
                <a:gd name="T12" fmla="*/ 259 w 259"/>
                <a:gd name="T13" fmla="*/ 12 h 129"/>
                <a:gd name="T14" fmla="*/ 258 w 259"/>
                <a:gd name="T15" fmla="*/ 14 h 129"/>
                <a:gd name="T16" fmla="*/ 256 w 259"/>
                <a:gd name="T17" fmla="*/ 16 h 129"/>
                <a:gd name="T18" fmla="*/ 253 w 259"/>
                <a:gd name="T19" fmla="*/ 17 h 129"/>
                <a:gd name="T20" fmla="*/ 249 w 259"/>
                <a:gd name="T21" fmla="*/ 18 h 129"/>
                <a:gd name="T22" fmla="*/ 239 w 259"/>
                <a:gd name="T23" fmla="*/ 19 h 129"/>
                <a:gd name="T24" fmla="*/ 228 w 259"/>
                <a:gd name="T25" fmla="*/ 19 h 129"/>
                <a:gd name="T26" fmla="*/ 205 w 259"/>
                <a:gd name="T27" fmla="*/ 19 h 129"/>
                <a:gd name="T28" fmla="*/ 192 w 259"/>
                <a:gd name="T29" fmla="*/ 18 h 129"/>
                <a:gd name="T30" fmla="*/ 181 w 259"/>
                <a:gd name="T31" fmla="*/ 17 h 129"/>
                <a:gd name="T32" fmla="*/ 172 w 259"/>
                <a:gd name="T33" fmla="*/ 15 h 129"/>
                <a:gd name="T34" fmla="*/ 163 w 259"/>
                <a:gd name="T35" fmla="*/ 12 h 129"/>
                <a:gd name="T36" fmla="*/ 156 w 259"/>
                <a:gd name="T37" fmla="*/ 9 h 129"/>
                <a:gd name="T38" fmla="*/ 146 w 259"/>
                <a:gd name="T39" fmla="*/ 6 h 129"/>
                <a:gd name="T40" fmla="*/ 134 w 259"/>
                <a:gd name="T41" fmla="*/ 3 h 129"/>
                <a:gd name="T42" fmla="*/ 118 w 259"/>
                <a:gd name="T43" fmla="*/ 1 h 129"/>
                <a:gd name="T44" fmla="*/ 99 w 259"/>
                <a:gd name="T45" fmla="*/ 0 h 129"/>
                <a:gd name="T46" fmla="*/ 83 w 259"/>
                <a:gd name="T47" fmla="*/ 0 h 129"/>
                <a:gd name="T48" fmla="*/ 67 w 259"/>
                <a:gd name="T49" fmla="*/ 0 h 129"/>
                <a:gd name="T50" fmla="*/ 50 w 259"/>
                <a:gd name="T51" fmla="*/ 0 h 129"/>
                <a:gd name="T52" fmla="*/ 34 w 259"/>
                <a:gd name="T53" fmla="*/ 2 h 129"/>
                <a:gd name="T54" fmla="*/ 27 w 259"/>
                <a:gd name="T55" fmla="*/ 4 h 129"/>
                <a:gd name="T56" fmla="*/ 21 w 259"/>
                <a:gd name="T57" fmla="*/ 6 h 129"/>
                <a:gd name="T58" fmla="*/ 14 w 259"/>
                <a:gd name="T59" fmla="*/ 9 h 129"/>
                <a:gd name="T60" fmla="*/ 10 w 259"/>
                <a:gd name="T61" fmla="*/ 13 h 129"/>
                <a:gd name="T62" fmla="*/ 5 w 259"/>
                <a:gd name="T63" fmla="*/ 17 h 129"/>
                <a:gd name="T64" fmla="*/ 2 w 259"/>
                <a:gd name="T65" fmla="*/ 22 h 129"/>
                <a:gd name="T66" fmla="*/ 0 w 259"/>
                <a:gd name="T67" fmla="*/ 29 h 129"/>
                <a:gd name="T68" fmla="*/ 0 w 259"/>
                <a:gd name="T69" fmla="*/ 36 h 129"/>
                <a:gd name="T70" fmla="*/ 0 w 259"/>
                <a:gd name="T71" fmla="*/ 48 h 129"/>
                <a:gd name="T72" fmla="*/ 3 w 259"/>
                <a:gd name="T73" fmla="*/ 58 h 129"/>
                <a:gd name="T74" fmla="*/ 6 w 259"/>
                <a:gd name="T75" fmla="*/ 65 h 129"/>
                <a:gd name="T76" fmla="*/ 12 w 259"/>
                <a:gd name="T77" fmla="*/ 71 h 129"/>
                <a:gd name="T78" fmla="*/ 17 w 259"/>
                <a:gd name="T79" fmla="*/ 76 h 129"/>
                <a:gd name="T80" fmla="*/ 24 w 259"/>
                <a:gd name="T81" fmla="*/ 80 h 129"/>
                <a:gd name="T82" fmla="*/ 31 w 259"/>
                <a:gd name="T83" fmla="*/ 83 h 129"/>
                <a:gd name="T84" fmla="*/ 37 w 259"/>
                <a:gd name="T85" fmla="*/ 85 h 129"/>
                <a:gd name="T86" fmla="*/ 50 w 259"/>
                <a:gd name="T87" fmla="*/ 88 h 129"/>
                <a:gd name="T88" fmla="*/ 61 w 259"/>
                <a:gd name="T89" fmla="*/ 92 h 129"/>
                <a:gd name="T90" fmla="*/ 65 w 259"/>
                <a:gd name="T91" fmla="*/ 95 h 129"/>
                <a:gd name="T92" fmla="*/ 67 w 259"/>
                <a:gd name="T93" fmla="*/ 99 h 129"/>
                <a:gd name="T94" fmla="*/ 67 w 259"/>
                <a:gd name="T95" fmla="*/ 105 h 129"/>
                <a:gd name="T96" fmla="*/ 66 w 259"/>
                <a:gd name="T97" fmla="*/ 111 h 129"/>
                <a:gd name="T98" fmla="*/ 81 w 259"/>
                <a:gd name="T99" fmla="*/ 110 h 129"/>
                <a:gd name="T100" fmla="*/ 91 w 259"/>
                <a:gd name="T101" fmla="*/ 108 h 129"/>
                <a:gd name="T102" fmla="*/ 98 w 259"/>
                <a:gd name="T103" fmla="*/ 106 h 129"/>
                <a:gd name="T104" fmla="*/ 105 w 259"/>
                <a:gd name="T105" fmla="*/ 105 h 129"/>
                <a:gd name="T106" fmla="*/ 120 w 259"/>
                <a:gd name="T107" fmla="*/ 106 h 129"/>
                <a:gd name="T108" fmla="*/ 140 w 259"/>
                <a:gd name="T109" fmla="*/ 108 h 129"/>
                <a:gd name="T110" fmla="*/ 166 w 259"/>
                <a:gd name="T111" fmla="*/ 112 h 129"/>
                <a:gd name="T112" fmla="*/ 192 w 259"/>
                <a:gd name="T113" fmla="*/ 117 h 129"/>
                <a:gd name="T114" fmla="*/ 238 w 259"/>
                <a:gd name="T115" fmla="*/ 125 h 129"/>
                <a:gd name="T116" fmla="*/ 259 w 259"/>
                <a:gd name="T117" fmla="*/ 129 h 12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259"/>
                <a:gd name="T178" fmla="*/ 0 h 129"/>
                <a:gd name="T179" fmla="*/ 259 w 259"/>
                <a:gd name="T180" fmla="*/ 129 h 129"/>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259" h="129">
                  <a:moveTo>
                    <a:pt x="259" y="129"/>
                  </a:moveTo>
                  <a:lnTo>
                    <a:pt x="255" y="102"/>
                  </a:lnTo>
                  <a:lnTo>
                    <a:pt x="252" y="80"/>
                  </a:lnTo>
                  <a:lnTo>
                    <a:pt x="252" y="63"/>
                  </a:lnTo>
                  <a:lnTo>
                    <a:pt x="253" y="50"/>
                  </a:lnTo>
                  <a:lnTo>
                    <a:pt x="257" y="29"/>
                  </a:lnTo>
                  <a:lnTo>
                    <a:pt x="259" y="12"/>
                  </a:lnTo>
                  <a:lnTo>
                    <a:pt x="258" y="14"/>
                  </a:lnTo>
                  <a:lnTo>
                    <a:pt x="256" y="16"/>
                  </a:lnTo>
                  <a:lnTo>
                    <a:pt x="253" y="17"/>
                  </a:lnTo>
                  <a:lnTo>
                    <a:pt x="249" y="18"/>
                  </a:lnTo>
                  <a:lnTo>
                    <a:pt x="239" y="19"/>
                  </a:lnTo>
                  <a:lnTo>
                    <a:pt x="228" y="19"/>
                  </a:lnTo>
                  <a:lnTo>
                    <a:pt x="205" y="19"/>
                  </a:lnTo>
                  <a:lnTo>
                    <a:pt x="192" y="18"/>
                  </a:lnTo>
                  <a:lnTo>
                    <a:pt x="181" y="17"/>
                  </a:lnTo>
                  <a:lnTo>
                    <a:pt x="172" y="15"/>
                  </a:lnTo>
                  <a:lnTo>
                    <a:pt x="163" y="12"/>
                  </a:lnTo>
                  <a:lnTo>
                    <a:pt x="156" y="9"/>
                  </a:lnTo>
                  <a:lnTo>
                    <a:pt x="146" y="6"/>
                  </a:lnTo>
                  <a:lnTo>
                    <a:pt x="134" y="3"/>
                  </a:lnTo>
                  <a:lnTo>
                    <a:pt x="118" y="1"/>
                  </a:lnTo>
                  <a:lnTo>
                    <a:pt x="99" y="0"/>
                  </a:lnTo>
                  <a:lnTo>
                    <a:pt x="83" y="0"/>
                  </a:lnTo>
                  <a:lnTo>
                    <a:pt x="67" y="0"/>
                  </a:lnTo>
                  <a:lnTo>
                    <a:pt x="50" y="0"/>
                  </a:lnTo>
                  <a:lnTo>
                    <a:pt x="34" y="2"/>
                  </a:lnTo>
                  <a:lnTo>
                    <a:pt x="27" y="4"/>
                  </a:lnTo>
                  <a:lnTo>
                    <a:pt x="21" y="6"/>
                  </a:lnTo>
                  <a:lnTo>
                    <a:pt x="14" y="9"/>
                  </a:lnTo>
                  <a:lnTo>
                    <a:pt x="10" y="13"/>
                  </a:lnTo>
                  <a:lnTo>
                    <a:pt x="5" y="17"/>
                  </a:lnTo>
                  <a:lnTo>
                    <a:pt x="2" y="22"/>
                  </a:lnTo>
                  <a:lnTo>
                    <a:pt x="0" y="29"/>
                  </a:lnTo>
                  <a:lnTo>
                    <a:pt x="0" y="36"/>
                  </a:lnTo>
                  <a:lnTo>
                    <a:pt x="0" y="48"/>
                  </a:lnTo>
                  <a:lnTo>
                    <a:pt x="3" y="58"/>
                  </a:lnTo>
                  <a:lnTo>
                    <a:pt x="6" y="65"/>
                  </a:lnTo>
                  <a:lnTo>
                    <a:pt x="12" y="71"/>
                  </a:lnTo>
                  <a:lnTo>
                    <a:pt x="17" y="76"/>
                  </a:lnTo>
                  <a:lnTo>
                    <a:pt x="24" y="80"/>
                  </a:lnTo>
                  <a:lnTo>
                    <a:pt x="31" y="83"/>
                  </a:lnTo>
                  <a:lnTo>
                    <a:pt x="37" y="85"/>
                  </a:lnTo>
                  <a:lnTo>
                    <a:pt x="50" y="88"/>
                  </a:lnTo>
                  <a:lnTo>
                    <a:pt x="61" y="92"/>
                  </a:lnTo>
                  <a:lnTo>
                    <a:pt x="65" y="95"/>
                  </a:lnTo>
                  <a:lnTo>
                    <a:pt x="67" y="99"/>
                  </a:lnTo>
                  <a:lnTo>
                    <a:pt x="67" y="105"/>
                  </a:lnTo>
                  <a:lnTo>
                    <a:pt x="66" y="111"/>
                  </a:lnTo>
                  <a:lnTo>
                    <a:pt x="81" y="110"/>
                  </a:lnTo>
                  <a:lnTo>
                    <a:pt x="91" y="108"/>
                  </a:lnTo>
                  <a:lnTo>
                    <a:pt x="98" y="106"/>
                  </a:lnTo>
                  <a:lnTo>
                    <a:pt x="105" y="105"/>
                  </a:lnTo>
                  <a:lnTo>
                    <a:pt x="120" y="106"/>
                  </a:lnTo>
                  <a:lnTo>
                    <a:pt x="140" y="108"/>
                  </a:lnTo>
                  <a:lnTo>
                    <a:pt x="166" y="112"/>
                  </a:lnTo>
                  <a:lnTo>
                    <a:pt x="192" y="117"/>
                  </a:lnTo>
                  <a:lnTo>
                    <a:pt x="238" y="125"/>
                  </a:lnTo>
                  <a:lnTo>
                    <a:pt x="259" y="129"/>
                  </a:lnTo>
                </a:path>
              </a:pathLst>
            </a:custGeom>
            <a:solidFill>
              <a:srgbClr val="3F8DD3"/>
            </a:solidFill>
            <a:ln w="9525" cap="flat" cmpd="sng">
              <a:solidFill>
                <a:srgbClr val="FFFFFF"/>
              </a:solidFill>
              <a:prstDash val="solid"/>
              <a:round/>
              <a:headEnd type="none" w="med" len="med"/>
              <a:tailEnd type="none" w="med" len="med"/>
            </a:ln>
          </p:spPr>
          <p:txBody>
            <a:bodyPr/>
            <a:lstStyle/>
            <a:p>
              <a:pPr>
                <a:defRPr/>
              </a:pPr>
              <a:endParaRPr lang="de-AT"/>
            </a:p>
          </p:txBody>
        </p:sp>
        <p:sp>
          <p:nvSpPr>
            <p:cNvPr id="25" name="Freeform 347"/>
            <p:cNvSpPr>
              <a:spLocks/>
            </p:cNvSpPr>
            <p:nvPr>
              <p:custDataLst>
                <p:tags r:id="rId5"/>
              </p:custDataLst>
            </p:nvPr>
          </p:nvSpPr>
          <p:spPr bwMode="auto">
            <a:xfrm>
              <a:off x="624222" y="4475788"/>
              <a:ext cx="236076" cy="298930"/>
            </a:xfrm>
            <a:custGeom>
              <a:avLst/>
              <a:gdLst>
                <a:gd name="T0" fmla="*/ 6 w 192"/>
                <a:gd name="T1" fmla="*/ 19 h 154"/>
                <a:gd name="T2" fmla="*/ 52 w 192"/>
                <a:gd name="T3" fmla="*/ 0 h 154"/>
                <a:gd name="T4" fmla="*/ 92 w 192"/>
                <a:gd name="T5" fmla="*/ 19 h 154"/>
                <a:gd name="T6" fmla="*/ 119 w 192"/>
                <a:gd name="T7" fmla="*/ 31 h 154"/>
                <a:gd name="T8" fmla="*/ 146 w 192"/>
                <a:gd name="T9" fmla="*/ 63 h 154"/>
                <a:gd name="T10" fmla="*/ 166 w 192"/>
                <a:gd name="T11" fmla="*/ 93 h 154"/>
                <a:gd name="T12" fmla="*/ 192 w 192"/>
                <a:gd name="T13" fmla="*/ 118 h 154"/>
                <a:gd name="T14" fmla="*/ 152 w 192"/>
                <a:gd name="T15" fmla="*/ 124 h 154"/>
                <a:gd name="T16" fmla="*/ 126 w 192"/>
                <a:gd name="T17" fmla="*/ 130 h 154"/>
                <a:gd name="T18" fmla="*/ 126 w 192"/>
                <a:gd name="T19" fmla="*/ 154 h 154"/>
                <a:gd name="T20" fmla="*/ 106 w 192"/>
                <a:gd name="T21" fmla="*/ 154 h 154"/>
                <a:gd name="T22" fmla="*/ 99 w 192"/>
                <a:gd name="T23" fmla="*/ 146 h 154"/>
                <a:gd name="T24" fmla="*/ 93 w 192"/>
                <a:gd name="T25" fmla="*/ 137 h 154"/>
                <a:gd name="T26" fmla="*/ 88 w 192"/>
                <a:gd name="T27" fmla="*/ 126 h 154"/>
                <a:gd name="T28" fmla="*/ 82 w 192"/>
                <a:gd name="T29" fmla="*/ 115 h 154"/>
                <a:gd name="T30" fmla="*/ 74 w 192"/>
                <a:gd name="T31" fmla="*/ 93 h 154"/>
                <a:gd name="T32" fmla="*/ 65 w 192"/>
                <a:gd name="T33" fmla="*/ 71 h 154"/>
                <a:gd name="T34" fmla="*/ 60 w 192"/>
                <a:gd name="T35" fmla="*/ 61 h 154"/>
                <a:gd name="T36" fmla="*/ 55 w 192"/>
                <a:gd name="T37" fmla="*/ 50 h 154"/>
                <a:gd name="T38" fmla="*/ 48 w 192"/>
                <a:gd name="T39" fmla="*/ 42 h 154"/>
                <a:gd name="T40" fmla="*/ 41 w 192"/>
                <a:gd name="T41" fmla="*/ 34 h 154"/>
                <a:gd name="T42" fmla="*/ 33 w 192"/>
                <a:gd name="T43" fmla="*/ 28 h 154"/>
                <a:gd name="T44" fmla="*/ 24 w 192"/>
                <a:gd name="T45" fmla="*/ 23 h 154"/>
                <a:gd name="T46" fmla="*/ 18 w 192"/>
                <a:gd name="T47" fmla="*/ 22 h 154"/>
                <a:gd name="T48" fmla="*/ 12 w 192"/>
                <a:gd name="T49" fmla="*/ 20 h 154"/>
                <a:gd name="T50" fmla="*/ 6 w 192"/>
                <a:gd name="T51" fmla="*/ 20 h 154"/>
                <a:gd name="T52" fmla="*/ 0 w 192"/>
                <a:gd name="T53" fmla="*/ 19 h 154"/>
                <a:gd name="T54" fmla="*/ 6 w 192"/>
                <a:gd name="T55" fmla="*/ 19 h 15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92"/>
                <a:gd name="T85" fmla="*/ 0 h 154"/>
                <a:gd name="T86" fmla="*/ 192 w 192"/>
                <a:gd name="T87" fmla="*/ 154 h 15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92" h="154">
                  <a:moveTo>
                    <a:pt x="6" y="19"/>
                  </a:moveTo>
                  <a:lnTo>
                    <a:pt x="52" y="0"/>
                  </a:lnTo>
                  <a:lnTo>
                    <a:pt x="92" y="19"/>
                  </a:lnTo>
                  <a:lnTo>
                    <a:pt x="119" y="31"/>
                  </a:lnTo>
                  <a:lnTo>
                    <a:pt x="146" y="63"/>
                  </a:lnTo>
                  <a:lnTo>
                    <a:pt x="166" y="93"/>
                  </a:lnTo>
                  <a:lnTo>
                    <a:pt x="192" y="118"/>
                  </a:lnTo>
                  <a:lnTo>
                    <a:pt x="152" y="124"/>
                  </a:lnTo>
                  <a:lnTo>
                    <a:pt x="126" y="130"/>
                  </a:lnTo>
                  <a:lnTo>
                    <a:pt x="126" y="154"/>
                  </a:lnTo>
                  <a:lnTo>
                    <a:pt x="106" y="154"/>
                  </a:lnTo>
                  <a:lnTo>
                    <a:pt x="99" y="146"/>
                  </a:lnTo>
                  <a:lnTo>
                    <a:pt x="93" y="137"/>
                  </a:lnTo>
                  <a:lnTo>
                    <a:pt x="88" y="126"/>
                  </a:lnTo>
                  <a:lnTo>
                    <a:pt x="82" y="115"/>
                  </a:lnTo>
                  <a:lnTo>
                    <a:pt x="74" y="93"/>
                  </a:lnTo>
                  <a:lnTo>
                    <a:pt x="65" y="71"/>
                  </a:lnTo>
                  <a:lnTo>
                    <a:pt x="60" y="61"/>
                  </a:lnTo>
                  <a:lnTo>
                    <a:pt x="55" y="50"/>
                  </a:lnTo>
                  <a:lnTo>
                    <a:pt x="48" y="42"/>
                  </a:lnTo>
                  <a:lnTo>
                    <a:pt x="41" y="34"/>
                  </a:lnTo>
                  <a:lnTo>
                    <a:pt x="33" y="28"/>
                  </a:lnTo>
                  <a:lnTo>
                    <a:pt x="24" y="23"/>
                  </a:lnTo>
                  <a:lnTo>
                    <a:pt x="18" y="22"/>
                  </a:lnTo>
                  <a:lnTo>
                    <a:pt x="12" y="20"/>
                  </a:lnTo>
                  <a:lnTo>
                    <a:pt x="6" y="20"/>
                  </a:lnTo>
                  <a:lnTo>
                    <a:pt x="0" y="19"/>
                  </a:lnTo>
                  <a:lnTo>
                    <a:pt x="6" y="19"/>
                  </a:lnTo>
                </a:path>
              </a:pathLst>
            </a:custGeom>
            <a:solidFill>
              <a:srgbClr val="B74715"/>
            </a:solidFill>
            <a:ln w="9525" cmpd="sng">
              <a:solidFill>
                <a:srgbClr val="FFFFFF"/>
              </a:solidFill>
              <a:prstDash val="solid"/>
              <a:round/>
              <a:headEnd/>
              <a:tailEnd/>
            </a:ln>
          </p:spPr>
          <p:txBody>
            <a:bodyPr/>
            <a:lstStyle/>
            <a:p>
              <a:pPr>
                <a:defRPr/>
              </a:pPr>
              <a:endParaRPr lang="de-AT"/>
            </a:p>
          </p:txBody>
        </p:sp>
        <p:sp>
          <p:nvSpPr>
            <p:cNvPr id="26" name="Freeform 348"/>
            <p:cNvSpPr>
              <a:spLocks/>
            </p:cNvSpPr>
            <p:nvPr>
              <p:custDataLst>
                <p:tags r:id="rId6"/>
              </p:custDataLst>
            </p:nvPr>
          </p:nvSpPr>
          <p:spPr bwMode="auto">
            <a:xfrm>
              <a:off x="396889" y="4033372"/>
              <a:ext cx="1049229" cy="932660"/>
            </a:xfrm>
            <a:custGeom>
              <a:avLst/>
              <a:gdLst>
                <a:gd name="T0" fmla="*/ 392 w 877"/>
                <a:gd name="T1" fmla="*/ 340 h 469"/>
                <a:gd name="T2" fmla="*/ 319 w 877"/>
                <a:gd name="T3" fmla="*/ 253 h 469"/>
                <a:gd name="T4" fmla="*/ 206 w 877"/>
                <a:gd name="T5" fmla="*/ 241 h 469"/>
                <a:gd name="T6" fmla="*/ 191 w 877"/>
                <a:gd name="T7" fmla="*/ 243 h 469"/>
                <a:gd name="T8" fmla="*/ 178 w 877"/>
                <a:gd name="T9" fmla="*/ 251 h 469"/>
                <a:gd name="T10" fmla="*/ 162 w 877"/>
                <a:gd name="T11" fmla="*/ 267 h 469"/>
                <a:gd name="T12" fmla="*/ 151 w 877"/>
                <a:gd name="T13" fmla="*/ 271 h 469"/>
                <a:gd name="T14" fmla="*/ 121 w 877"/>
                <a:gd name="T15" fmla="*/ 268 h 469"/>
                <a:gd name="T16" fmla="*/ 79 w 877"/>
                <a:gd name="T17" fmla="*/ 255 h 469"/>
                <a:gd name="T18" fmla="*/ 26 w 877"/>
                <a:gd name="T19" fmla="*/ 247 h 469"/>
                <a:gd name="T20" fmla="*/ 8 w 877"/>
                <a:gd name="T21" fmla="*/ 212 h 469"/>
                <a:gd name="T22" fmla="*/ 13 w 877"/>
                <a:gd name="T23" fmla="*/ 187 h 469"/>
                <a:gd name="T24" fmla="*/ 13 w 877"/>
                <a:gd name="T25" fmla="*/ 180 h 469"/>
                <a:gd name="T26" fmla="*/ 23 w 877"/>
                <a:gd name="T27" fmla="*/ 144 h 469"/>
                <a:gd name="T28" fmla="*/ 44 w 877"/>
                <a:gd name="T29" fmla="*/ 112 h 469"/>
                <a:gd name="T30" fmla="*/ 54 w 877"/>
                <a:gd name="T31" fmla="*/ 92 h 469"/>
                <a:gd name="T32" fmla="*/ 26 w 877"/>
                <a:gd name="T33" fmla="*/ 50 h 469"/>
                <a:gd name="T34" fmla="*/ 173 w 877"/>
                <a:gd name="T35" fmla="*/ 26 h 469"/>
                <a:gd name="T36" fmla="*/ 339 w 877"/>
                <a:gd name="T37" fmla="*/ 50 h 469"/>
                <a:gd name="T38" fmla="*/ 392 w 877"/>
                <a:gd name="T39" fmla="*/ 13 h 469"/>
                <a:gd name="T40" fmla="*/ 485 w 877"/>
                <a:gd name="T41" fmla="*/ 0 h 469"/>
                <a:gd name="T42" fmla="*/ 579 w 877"/>
                <a:gd name="T43" fmla="*/ 38 h 469"/>
                <a:gd name="T44" fmla="*/ 638 w 877"/>
                <a:gd name="T45" fmla="*/ 111 h 469"/>
                <a:gd name="T46" fmla="*/ 725 w 877"/>
                <a:gd name="T47" fmla="*/ 111 h 469"/>
                <a:gd name="T48" fmla="*/ 838 w 877"/>
                <a:gd name="T49" fmla="*/ 155 h 469"/>
                <a:gd name="T50" fmla="*/ 864 w 877"/>
                <a:gd name="T51" fmla="*/ 235 h 469"/>
                <a:gd name="T52" fmla="*/ 804 w 877"/>
                <a:gd name="T53" fmla="*/ 272 h 469"/>
                <a:gd name="T54" fmla="*/ 754 w 877"/>
                <a:gd name="T55" fmla="*/ 313 h 469"/>
                <a:gd name="T56" fmla="*/ 688 w 877"/>
                <a:gd name="T57" fmla="*/ 330 h 469"/>
                <a:gd name="T58" fmla="*/ 663 w 877"/>
                <a:gd name="T59" fmla="*/ 343 h 469"/>
                <a:gd name="T60" fmla="*/ 648 w 877"/>
                <a:gd name="T61" fmla="*/ 358 h 469"/>
                <a:gd name="T62" fmla="*/ 646 w 877"/>
                <a:gd name="T63" fmla="*/ 375 h 469"/>
                <a:gd name="T64" fmla="*/ 653 w 877"/>
                <a:gd name="T65" fmla="*/ 390 h 469"/>
                <a:gd name="T66" fmla="*/ 666 w 877"/>
                <a:gd name="T67" fmla="*/ 401 h 469"/>
                <a:gd name="T68" fmla="*/ 711 w 877"/>
                <a:gd name="T69" fmla="*/ 396 h 469"/>
                <a:gd name="T70" fmla="*/ 741 w 877"/>
                <a:gd name="T71" fmla="*/ 394 h 469"/>
                <a:gd name="T72" fmla="*/ 734 w 877"/>
                <a:gd name="T73" fmla="*/ 403 h 469"/>
                <a:gd name="T74" fmla="*/ 716 w 877"/>
                <a:gd name="T75" fmla="*/ 421 h 469"/>
                <a:gd name="T76" fmla="*/ 698 w 877"/>
                <a:gd name="T77" fmla="*/ 438 h 469"/>
                <a:gd name="T78" fmla="*/ 689 w 877"/>
                <a:gd name="T79" fmla="*/ 419 h 469"/>
                <a:gd name="T80" fmla="*/ 671 w 877"/>
                <a:gd name="T81" fmla="*/ 408 h 469"/>
                <a:gd name="T82" fmla="*/ 666 w 877"/>
                <a:gd name="T83" fmla="*/ 423 h 469"/>
                <a:gd name="T84" fmla="*/ 643 w 877"/>
                <a:gd name="T85" fmla="*/ 442 h 469"/>
                <a:gd name="T86" fmla="*/ 619 w 877"/>
                <a:gd name="T87" fmla="*/ 460 h 469"/>
                <a:gd name="T88" fmla="*/ 611 w 877"/>
                <a:gd name="T89" fmla="*/ 469 h 469"/>
                <a:gd name="T90" fmla="*/ 595 w 877"/>
                <a:gd name="T91" fmla="*/ 464 h 469"/>
                <a:gd name="T92" fmla="*/ 584 w 877"/>
                <a:gd name="T93" fmla="*/ 455 h 469"/>
                <a:gd name="T94" fmla="*/ 575 w 877"/>
                <a:gd name="T95" fmla="*/ 439 h 469"/>
                <a:gd name="T96" fmla="*/ 572 w 877"/>
                <a:gd name="T97" fmla="*/ 408 h 469"/>
                <a:gd name="T98" fmla="*/ 548 w 877"/>
                <a:gd name="T99" fmla="*/ 404 h 469"/>
                <a:gd name="T100" fmla="*/ 518 w 877"/>
                <a:gd name="T101" fmla="*/ 389 h 469"/>
                <a:gd name="T102" fmla="*/ 559 w 877"/>
                <a:gd name="T103" fmla="*/ 379 h 469"/>
                <a:gd name="T104" fmla="*/ 625 w 877"/>
                <a:gd name="T105" fmla="*/ 370 h 469"/>
                <a:gd name="T106" fmla="*/ 493 w 877"/>
                <a:gd name="T107" fmla="*/ 354 h 469"/>
                <a:gd name="T108" fmla="*/ 445 w 877"/>
                <a:gd name="T109" fmla="*/ 333 h 469"/>
                <a:gd name="T110" fmla="*/ 398 w 877"/>
                <a:gd name="T111" fmla="*/ 369 h 469"/>
                <a:gd name="T112" fmla="*/ 380 w 877"/>
                <a:gd name="T113" fmla="*/ 395 h 469"/>
                <a:gd name="T114" fmla="*/ 353 w 877"/>
                <a:gd name="T115" fmla="*/ 400 h 469"/>
                <a:gd name="T116" fmla="*/ 328 w 877"/>
                <a:gd name="T117" fmla="*/ 392 h 469"/>
                <a:gd name="T118" fmla="*/ 306 w 877"/>
                <a:gd name="T119" fmla="*/ 376 h 46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77"/>
                <a:gd name="T181" fmla="*/ 0 h 469"/>
                <a:gd name="T182" fmla="*/ 877 w 877"/>
                <a:gd name="T183" fmla="*/ 469 h 46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77" h="469">
                  <a:moveTo>
                    <a:pt x="326" y="352"/>
                  </a:moveTo>
                  <a:lnTo>
                    <a:pt x="352" y="346"/>
                  </a:lnTo>
                  <a:lnTo>
                    <a:pt x="392" y="340"/>
                  </a:lnTo>
                  <a:lnTo>
                    <a:pt x="366" y="315"/>
                  </a:lnTo>
                  <a:lnTo>
                    <a:pt x="346" y="285"/>
                  </a:lnTo>
                  <a:lnTo>
                    <a:pt x="319" y="253"/>
                  </a:lnTo>
                  <a:lnTo>
                    <a:pt x="292" y="241"/>
                  </a:lnTo>
                  <a:lnTo>
                    <a:pt x="252" y="222"/>
                  </a:lnTo>
                  <a:lnTo>
                    <a:pt x="206" y="241"/>
                  </a:lnTo>
                  <a:lnTo>
                    <a:pt x="200" y="241"/>
                  </a:lnTo>
                  <a:lnTo>
                    <a:pt x="194" y="242"/>
                  </a:lnTo>
                  <a:lnTo>
                    <a:pt x="191" y="243"/>
                  </a:lnTo>
                  <a:lnTo>
                    <a:pt x="187" y="244"/>
                  </a:lnTo>
                  <a:lnTo>
                    <a:pt x="183" y="246"/>
                  </a:lnTo>
                  <a:lnTo>
                    <a:pt x="178" y="251"/>
                  </a:lnTo>
                  <a:lnTo>
                    <a:pt x="173" y="256"/>
                  </a:lnTo>
                  <a:lnTo>
                    <a:pt x="168" y="262"/>
                  </a:lnTo>
                  <a:lnTo>
                    <a:pt x="162" y="267"/>
                  </a:lnTo>
                  <a:lnTo>
                    <a:pt x="159" y="269"/>
                  </a:lnTo>
                  <a:lnTo>
                    <a:pt x="155" y="270"/>
                  </a:lnTo>
                  <a:lnTo>
                    <a:pt x="151" y="271"/>
                  </a:lnTo>
                  <a:lnTo>
                    <a:pt x="146" y="272"/>
                  </a:lnTo>
                  <a:lnTo>
                    <a:pt x="134" y="271"/>
                  </a:lnTo>
                  <a:lnTo>
                    <a:pt x="121" y="268"/>
                  </a:lnTo>
                  <a:lnTo>
                    <a:pt x="107" y="264"/>
                  </a:lnTo>
                  <a:lnTo>
                    <a:pt x="94" y="259"/>
                  </a:lnTo>
                  <a:lnTo>
                    <a:pt x="79" y="255"/>
                  </a:lnTo>
                  <a:lnTo>
                    <a:pt x="64" y="251"/>
                  </a:lnTo>
                  <a:lnTo>
                    <a:pt x="46" y="248"/>
                  </a:lnTo>
                  <a:lnTo>
                    <a:pt x="26" y="247"/>
                  </a:lnTo>
                  <a:lnTo>
                    <a:pt x="0" y="222"/>
                  </a:lnTo>
                  <a:lnTo>
                    <a:pt x="4" y="217"/>
                  </a:lnTo>
                  <a:lnTo>
                    <a:pt x="8" y="212"/>
                  </a:lnTo>
                  <a:lnTo>
                    <a:pt x="10" y="206"/>
                  </a:lnTo>
                  <a:lnTo>
                    <a:pt x="12" y="200"/>
                  </a:lnTo>
                  <a:lnTo>
                    <a:pt x="13" y="187"/>
                  </a:lnTo>
                  <a:lnTo>
                    <a:pt x="13" y="174"/>
                  </a:lnTo>
                  <a:lnTo>
                    <a:pt x="6" y="174"/>
                  </a:lnTo>
                  <a:lnTo>
                    <a:pt x="13" y="180"/>
                  </a:lnTo>
                  <a:lnTo>
                    <a:pt x="14" y="167"/>
                  </a:lnTo>
                  <a:lnTo>
                    <a:pt x="17" y="155"/>
                  </a:lnTo>
                  <a:lnTo>
                    <a:pt x="23" y="144"/>
                  </a:lnTo>
                  <a:lnTo>
                    <a:pt x="30" y="133"/>
                  </a:lnTo>
                  <a:lnTo>
                    <a:pt x="36" y="122"/>
                  </a:lnTo>
                  <a:lnTo>
                    <a:pt x="44" y="112"/>
                  </a:lnTo>
                  <a:lnTo>
                    <a:pt x="53" y="105"/>
                  </a:lnTo>
                  <a:lnTo>
                    <a:pt x="60" y="99"/>
                  </a:lnTo>
                  <a:lnTo>
                    <a:pt x="54" y="92"/>
                  </a:lnTo>
                  <a:lnTo>
                    <a:pt x="46" y="82"/>
                  </a:lnTo>
                  <a:lnTo>
                    <a:pt x="36" y="68"/>
                  </a:lnTo>
                  <a:lnTo>
                    <a:pt x="26" y="50"/>
                  </a:lnTo>
                  <a:lnTo>
                    <a:pt x="60" y="38"/>
                  </a:lnTo>
                  <a:lnTo>
                    <a:pt x="113" y="26"/>
                  </a:lnTo>
                  <a:lnTo>
                    <a:pt x="173" y="26"/>
                  </a:lnTo>
                  <a:lnTo>
                    <a:pt x="239" y="44"/>
                  </a:lnTo>
                  <a:lnTo>
                    <a:pt x="285" y="38"/>
                  </a:lnTo>
                  <a:lnTo>
                    <a:pt x="339" y="50"/>
                  </a:lnTo>
                  <a:lnTo>
                    <a:pt x="385" y="63"/>
                  </a:lnTo>
                  <a:lnTo>
                    <a:pt x="385" y="38"/>
                  </a:lnTo>
                  <a:lnTo>
                    <a:pt x="392" y="13"/>
                  </a:lnTo>
                  <a:lnTo>
                    <a:pt x="433" y="13"/>
                  </a:lnTo>
                  <a:lnTo>
                    <a:pt x="465" y="13"/>
                  </a:lnTo>
                  <a:lnTo>
                    <a:pt x="485" y="0"/>
                  </a:lnTo>
                  <a:lnTo>
                    <a:pt x="531" y="0"/>
                  </a:lnTo>
                  <a:lnTo>
                    <a:pt x="551" y="13"/>
                  </a:lnTo>
                  <a:lnTo>
                    <a:pt x="579" y="38"/>
                  </a:lnTo>
                  <a:lnTo>
                    <a:pt x="565" y="63"/>
                  </a:lnTo>
                  <a:lnTo>
                    <a:pt x="618" y="63"/>
                  </a:lnTo>
                  <a:lnTo>
                    <a:pt x="638" y="111"/>
                  </a:lnTo>
                  <a:lnTo>
                    <a:pt x="664" y="105"/>
                  </a:lnTo>
                  <a:lnTo>
                    <a:pt x="692" y="124"/>
                  </a:lnTo>
                  <a:lnTo>
                    <a:pt x="725" y="111"/>
                  </a:lnTo>
                  <a:lnTo>
                    <a:pt x="758" y="136"/>
                  </a:lnTo>
                  <a:lnTo>
                    <a:pt x="797" y="136"/>
                  </a:lnTo>
                  <a:lnTo>
                    <a:pt x="838" y="155"/>
                  </a:lnTo>
                  <a:lnTo>
                    <a:pt x="877" y="167"/>
                  </a:lnTo>
                  <a:lnTo>
                    <a:pt x="871" y="198"/>
                  </a:lnTo>
                  <a:lnTo>
                    <a:pt x="864" y="235"/>
                  </a:lnTo>
                  <a:lnTo>
                    <a:pt x="877" y="259"/>
                  </a:lnTo>
                  <a:lnTo>
                    <a:pt x="844" y="259"/>
                  </a:lnTo>
                  <a:lnTo>
                    <a:pt x="804" y="272"/>
                  </a:lnTo>
                  <a:lnTo>
                    <a:pt x="797" y="303"/>
                  </a:lnTo>
                  <a:lnTo>
                    <a:pt x="777" y="309"/>
                  </a:lnTo>
                  <a:lnTo>
                    <a:pt x="754" y="313"/>
                  </a:lnTo>
                  <a:lnTo>
                    <a:pt x="731" y="318"/>
                  </a:lnTo>
                  <a:lnTo>
                    <a:pt x="709" y="324"/>
                  </a:lnTo>
                  <a:lnTo>
                    <a:pt x="688" y="330"/>
                  </a:lnTo>
                  <a:lnTo>
                    <a:pt x="680" y="334"/>
                  </a:lnTo>
                  <a:lnTo>
                    <a:pt x="671" y="337"/>
                  </a:lnTo>
                  <a:lnTo>
                    <a:pt x="663" y="343"/>
                  </a:lnTo>
                  <a:lnTo>
                    <a:pt x="656" y="347"/>
                  </a:lnTo>
                  <a:lnTo>
                    <a:pt x="652" y="352"/>
                  </a:lnTo>
                  <a:lnTo>
                    <a:pt x="648" y="358"/>
                  </a:lnTo>
                  <a:lnTo>
                    <a:pt x="646" y="364"/>
                  </a:lnTo>
                  <a:lnTo>
                    <a:pt x="644" y="370"/>
                  </a:lnTo>
                  <a:lnTo>
                    <a:pt x="646" y="375"/>
                  </a:lnTo>
                  <a:lnTo>
                    <a:pt x="647" y="380"/>
                  </a:lnTo>
                  <a:lnTo>
                    <a:pt x="650" y="385"/>
                  </a:lnTo>
                  <a:lnTo>
                    <a:pt x="653" y="390"/>
                  </a:lnTo>
                  <a:lnTo>
                    <a:pt x="656" y="395"/>
                  </a:lnTo>
                  <a:lnTo>
                    <a:pt x="661" y="399"/>
                  </a:lnTo>
                  <a:lnTo>
                    <a:pt x="666" y="401"/>
                  </a:lnTo>
                  <a:lnTo>
                    <a:pt x="671" y="402"/>
                  </a:lnTo>
                  <a:lnTo>
                    <a:pt x="692" y="400"/>
                  </a:lnTo>
                  <a:lnTo>
                    <a:pt x="711" y="396"/>
                  </a:lnTo>
                  <a:lnTo>
                    <a:pt x="721" y="395"/>
                  </a:lnTo>
                  <a:lnTo>
                    <a:pt x="731" y="394"/>
                  </a:lnTo>
                  <a:lnTo>
                    <a:pt x="741" y="394"/>
                  </a:lnTo>
                  <a:lnTo>
                    <a:pt x="751" y="396"/>
                  </a:lnTo>
                  <a:lnTo>
                    <a:pt x="742" y="399"/>
                  </a:lnTo>
                  <a:lnTo>
                    <a:pt x="734" y="403"/>
                  </a:lnTo>
                  <a:lnTo>
                    <a:pt x="728" y="408"/>
                  </a:lnTo>
                  <a:lnTo>
                    <a:pt x="721" y="414"/>
                  </a:lnTo>
                  <a:lnTo>
                    <a:pt x="716" y="421"/>
                  </a:lnTo>
                  <a:lnTo>
                    <a:pt x="710" y="427"/>
                  </a:lnTo>
                  <a:lnTo>
                    <a:pt x="705" y="433"/>
                  </a:lnTo>
                  <a:lnTo>
                    <a:pt x="698" y="438"/>
                  </a:lnTo>
                  <a:lnTo>
                    <a:pt x="695" y="430"/>
                  </a:lnTo>
                  <a:lnTo>
                    <a:pt x="693" y="424"/>
                  </a:lnTo>
                  <a:lnTo>
                    <a:pt x="689" y="419"/>
                  </a:lnTo>
                  <a:lnTo>
                    <a:pt x="687" y="416"/>
                  </a:lnTo>
                  <a:lnTo>
                    <a:pt x="680" y="412"/>
                  </a:lnTo>
                  <a:lnTo>
                    <a:pt x="671" y="408"/>
                  </a:lnTo>
                  <a:lnTo>
                    <a:pt x="671" y="413"/>
                  </a:lnTo>
                  <a:lnTo>
                    <a:pt x="669" y="418"/>
                  </a:lnTo>
                  <a:lnTo>
                    <a:pt x="666" y="423"/>
                  </a:lnTo>
                  <a:lnTo>
                    <a:pt x="663" y="427"/>
                  </a:lnTo>
                  <a:lnTo>
                    <a:pt x="654" y="435"/>
                  </a:lnTo>
                  <a:lnTo>
                    <a:pt x="643" y="442"/>
                  </a:lnTo>
                  <a:lnTo>
                    <a:pt x="633" y="450"/>
                  </a:lnTo>
                  <a:lnTo>
                    <a:pt x="624" y="456"/>
                  </a:lnTo>
                  <a:lnTo>
                    <a:pt x="619" y="460"/>
                  </a:lnTo>
                  <a:lnTo>
                    <a:pt x="616" y="463"/>
                  </a:lnTo>
                  <a:lnTo>
                    <a:pt x="613" y="466"/>
                  </a:lnTo>
                  <a:lnTo>
                    <a:pt x="611" y="469"/>
                  </a:lnTo>
                  <a:lnTo>
                    <a:pt x="605" y="468"/>
                  </a:lnTo>
                  <a:lnTo>
                    <a:pt x="600" y="466"/>
                  </a:lnTo>
                  <a:lnTo>
                    <a:pt x="595" y="464"/>
                  </a:lnTo>
                  <a:lnTo>
                    <a:pt x="591" y="461"/>
                  </a:lnTo>
                  <a:lnTo>
                    <a:pt x="587" y="459"/>
                  </a:lnTo>
                  <a:lnTo>
                    <a:pt x="584" y="455"/>
                  </a:lnTo>
                  <a:lnTo>
                    <a:pt x="582" y="452"/>
                  </a:lnTo>
                  <a:lnTo>
                    <a:pt x="579" y="447"/>
                  </a:lnTo>
                  <a:lnTo>
                    <a:pt x="575" y="439"/>
                  </a:lnTo>
                  <a:lnTo>
                    <a:pt x="573" y="429"/>
                  </a:lnTo>
                  <a:lnTo>
                    <a:pt x="572" y="419"/>
                  </a:lnTo>
                  <a:lnTo>
                    <a:pt x="572" y="408"/>
                  </a:lnTo>
                  <a:lnTo>
                    <a:pt x="563" y="407"/>
                  </a:lnTo>
                  <a:lnTo>
                    <a:pt x="555" y="406"/>
                  </a:lnTo>
                  <a:lnTo>
                    <a:pt x="548" y="404"/>
                  </a:lnTo>
                  <a:lnTo>
                    <a:pt x="540" y="401"/>
                  </a:lnTo>
                  <a:lnTo>
                    <a:pt x="527" y="395"/>
                  </a:lnTo>
                  <a:lnTo>
                    <a:pt x="518" y="389"/>
                  </a:lnTo>
                  <a:lnTo>
                    <a:pt x="532" y="385"/>
                  </a:lnTo>
                  <a:lnTo>
                    <a:pt x="547" y="381"/>
                  </a:lnTo>
                  <a:lnTo>
                    <a:pt x="559" y="379"/>
                  </a:lnTo>
                  <a:lnTo>
                    <a:pt x="572" y="377"/>
                  </a:lnTo>
                  <a:lnTo>
                    <a:pt x="597" y="374"/>
                  </a:lnTo>
                  <a:lnTo>
                    <a:pt x="625" y="370"/>
                  </a:lnTo>
                  <a:lnTo>
                    <a:pt x="512" y="370"/>
                  </a:lnTo>
                  <a:lnTo>
                    <a:pt x="503" y="362"/>
                  </a:lnTo>
                  <a:lnTo>
                    <a:pt x="493" y="354"/>
                  </a:lnTo>
                  <a:lnTo>
                    <a:pt x="481" y="348"/>
                  </a:lnTo>
                  <a:lnTo>
                    <a:pt x="469" y="342"/>
                  </a:lnTo>
                  <a:lnTo>
                    <a:pt x="445" y="333"/>
                  </a:lnTo>
                  <a:lnTo>
                    <a:pt x="425" y="327"/>
                  </a:lnTo>
                  <a:lnTo>
                    <a:pt x="412" y="350"/>
                  </a:lnTo>
                  <a:lnTo>
                    <a:pt x="398" y="369"/>
                  </a:lnTo>
                  <a:lnTo>
                    <a:pt x="393" y="378"/>
                  </a:lnTo>
                  <a:lnTo>
                    <a:pt x="386" y="386"/>
                  </a:lnTo>
                  <a:lnTo>
                    <a:pt x="380" y="395"/>
                  </a:lnTo>
                  <a:lnTo>
                    <a:pt x="372" y="402"/>
                  </a:lnTo>
                  <a:lnTo>
                    <a:pt x="362" y="401"/>
                  </a:lnTo>
                  <a:lnTo>
                    <a:pt x="353" y="400"/>
                  </a:lnTo>
                  <a:lnTo>
                    <a:pt x="345" y="399"/>
                  </a:lnTo>
                  <a:lnTo>
                    <a:pt x="337" y="396"/>
                  </a:lnTo>
                  <a:lnTo>
                    <a:pt x="328" y="392"/>
                  </a:lnTo>
                  <a:lnTo>
                    <a:pt x="321" y="388"/>
                  </a:lnTo>
                  <a:lnTo>
                    <a:pt x="313" y="383"/>
                  </a:lnTo>
                  <a:lnTo>
                    <a:pt x="306" y="376"/>
                  </a:lnTo>
                  <a:lnTo>
                    <a:pt x="326" y="352"/>
                  </a:lnTo>
                </a:path>
              </a:pathLst>
            </a:custGeom>
            <a:solidFill>
              <a:srgbClr val="F67E1A"/>
            </a:solidFill>
            <a:ln w="9525" cap="flat" cmpd="sng">
              <a:solidFill>
                <a:srgbClr val="FFFFFF"/>
              </a:solidFill>
              <a:prstDash val="solid"/>
              <a:round/>
              <a:headEnd type="none" w="med" len="med"/>
              <a:tailEnd type="none" w="med" len="med"/>
            </a:ln>
          </p:spPr>
          <p:txBody>
            <a:bodyPr/>
            <a:lstStyle/>
            <a:p>
              <a:pPr>
                <a:defRPr/>
              </a:pPr>
              <a:endParaRPr lang="de-AT"/>
            </a:p>
          </p:txBody>
        </p:sp>
        <p:sp>
          <p:nvSpPr>
            <p:cNvPr id="27" name="Freeform 349"/>
            <p:cNvSpPr>
              <a:spLocks/>
            </p:cNvSpPr>
            <p:nvPr>
              <p:custDataLst>
                <p:tags r:id="rId7"/>
              </p:custDataLst>
            </p:nvPr>
          </p:nvSpPr>
          <p:spPr bwMode="auto">
            <a:xfrm>
              <a:off x="1804604" y="5324748"/>
              <a:ext cx="131154" cy="239144"/>
            </a:xfrm>
            <a:custGeom>
              <a:avLst/>
              <a:gdLst>
                <a:gd name="T0" fmla="*/ 48 w 107"/>
                <a:gd name="T1" fmla="*/ 0 h 123"/>
                <a:gd name="T2" fmla="*/ 81 w 107"/>
                <a:gd name="T3" fmla="*/ 31 h 123"/>
                <a:gd name="T4" fmla="*/ 94 w 107"/>
                <a:gd name="T5" fmla="*/ 67 h 123"/>
                <a:gd name="T6" fmla="*/ 107 w 107"/>
                <a:gd name="T7" fmla="*/ 86 h 123"/>
                <a:gd name="T8" fmla="*/ 107 w 107"/>
                <a:gd name="T9" fmla="*/ 117 h 123"/>
                <a:gd name="T10" fmla="*/ 107 w 107"/>
                <a:gd name="T11" fmla="*/ 123 h 123"/>
                <a:gd name="T12" fmla="*/ 88 w 107"/>
                <a:gd name="T13" fmla="*/ 114 h 123"/>
                <a:gd name="T14" fmla="*/ 73 w 107"/>
                <a:gd name="T15" fmla="*/ 105 h 123"/>
                <a:gd name="T16" fmla="*/ 61 w 107"/>
                <a:gd name="T17" fmla="*/ 98 h 123"/>
                <a:gd name="T18" fmla="*/ 54 w 107"/>
                <a:gd name="T19" fmla="*/ 92 h 123"/>
                <a:gd name="T20" fmla="*/ 51 w 107"/>
                <a:gd name="T21" fmla="*/ 83 h 123"/>
                <a:gd name="T22" fmla="*/ 48 w 107"/>
                <a:gd name="T23" fmla="*/ 73 h 123"/>
                <a:gd name="T24" fmla="*/ 39 w 107"/>
                <a:gd name="T25" fmla="*/ 74 h 123"/>
                <a:gd name="T26" fmla="*/ 32 w 107"/>
                <a:gd name="T27" fmla="*/ 73 h 123"/>
                <a:gd name="T28" fmla="*/ 26 w 107"/>
                <a:gd name="T29" fmla="*/ 72 h 123"/>
                <a:gd name="T30" fmla="*/ 21 w 107"/>
                <a:gd name="T31" fmla="*/ 70 h 123"/>
                <a:gd name="T32" fmla="*/ 17 w 107"/>
                <a:gd name="T33" fmla="*/ 67 h 123"/>
                <a:gd name="T34" fmla="*/ 14 w 107"/>
                <a:gd name="T35" fmla="*/ 63 h 123"/>
                <a:gd name="T36" fmla="*/ 11 w 107"/>
                <a:gd name="T37" fmla="*/ 59 h 123"/>
                <a:gd name="T38" fmla="*/ 9 w 107"/>
                <a:gd name="T39" fmla="*/ 54 h 123"/>
                <a:gd name="T40" fmla="*/ 4 w 107"/>
                <a:gd name="T41" fmla="*/ 31 h 123"/>
                <a:gd name="T42" fmla="*/ 0 w 107"/>
                <a:gd name="T43" fmla="*/ 6 h 123"/>
                <a:gd name="T44" fmla="*/ 34 w 107"/>
                <a:gd name="T45" fmla="*/ 0 h 123"/>
                <a:gd name="T46" fmla="*/ 48 w 107"/>
                <a:gd name="T47" fmla="*/ 0 h 1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7"/>
                <a:gd name="T73" fmla="*/ 0 h 123"/>
                <a:gd name="T74" fmla="*/ 107 w 107"/>
                <a:gd name="T75" fmla="*/ 123 h 12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7" h="123">
                  <a:moveTo>
                    <a:pt x="48" y="0"/>
                  </a:moveTo>
                  <a:lnTo>
                    <a:pt x="81" y="31"/>
                  </a:lnTo>
                  <a:lnTo>
                    <a:pt x="94" y="67"/>
                  </a:lnTo>
                  <a:lnTo>
                    <a:pt x="107" y="86"/>
                  </a:lnTo>
                  <a:lnTo>
                    <a:pt x="107" y="117"/>
                  </a:lnTo>
                  <a:lnTo>
                    <a:pt x="107" y="123"/>
                  </a:lnTo>
                  <a:lnTo>
                    <a:pt x="88" y="114"/>
                  </a:lnTo>
                  <a:lnTo>
                    <a:pt x="73" y="105"/>
                  </a:lnTo>
                  <a:lnTo>
                    <a:pt x="61" y="98"/>
                  </a:lnTo>
                  <a:lnTo>
                    <a:pt x="54" y="92"/>
                  </a:lnTo>
                  <a:lnTo>
                    <a:pt x="51" y="83"/>
                  </a:lnTo>
                  <a:lnTo>
                    <a:pt x="48" y="73"/>
                  </a:lnTo>
                  <a:lnTo>
                    <a:pt x="39" y="74"/>
                  </a:lnTo>
                  <a:lnTo>
                    <a:pt x="32" y="73"/>
                  </a:lnTo>
                  <a:lnTo>
                    <a:pt x="26" y="72"/>
                  </a:lnTo>
                  <a:lnTo>
                    <a:pt x="21" y="70"/>
                  </a:lnTo>
                  <a:lnTo>
                    <a:pt x="17" y="67"/>
                  </a:lnTo>
                  <a:lnTo>
                    <a:pt x="14" y="63"/>
                  </a:lnTo>
                  <a:lnTo>
                    <a:pt x="11" y="59"/>
                  </a:lnTo>
                  <a:lnTo>
                    <a:pt x="9" y="54"/>
                  </a:lnTo>
                  <a:lnTo>
                    <a:pt x="4" y="31"/>
                  </a:lnTo>
                  <a:lnTo>
                    <a:pt x="0" y="6"/>
                  </a:lnTo>
                  <a:lnTo>
                    <a:pt x="34" y="0"/>
                  </a:lnTo>
                  <a:lnTo>
                    <a:pt x="48" y="0"/>
                  </a:lnTo>
                </a:path>
              </a:pathLst>
            </a:custGeom>
            <a:solidFill>
              <a:srgbClr val="C69E88"/>
            </a:solidFill>
            <a:ln w="9525" cmpd="sng">
              <a:solidFill>
                <a:srgbClr val="FFFFFF"/>
              </a:solidFill>
              <a:prstDash val="solid"/>
              <a:round/>
              <a:headEnd/>
              <a:tailEnd/>
            </a:ln>
          </p:spPr>
          <p:txBody>
            <a:bodyPr/>
            <a:lstStyle/>
            <a:p>
              <a:pPr>
                <a:defRPr/>
              </a:pPr>
              <a:endParaRPr lang="de-AT"/>
            </a:p>
          </p:txBody>
        </p:sp>
        <p:sp>
          <p:nvSpPr>
            <p:cNvPr id="28" name="Freeform 350"/>
            <p:cNvSpPr>
              <a:spLocks/>
            </p:cNvSpPr>
            <p:nvPr>
              <p:custDataLst>
                <p:tags r:id="rId8"/>
              </p:custDataLst>
            </p:nvPr>
          </p:nvSpPr>
          <p:spPr bwMode="auto">
            <a:xfrm>
              <a:off x="3299755" y="5378553"/>
              <a:ext cx="572703" cy="460353"/>
            </a:xfrm>
            <a:custGeom>
              <a:avLst/>
              <a:gdLst>
                <a:gd name="T0" fmla="*/ 106 w 471"/>
                <a:gd name="T1" fmla="*/ 67 h 234"/>
                <a:gd name="T2" fmla="*/ 166 w 471"/>
                <a:gd name="T3" fmla="*/ 86 h 234"/>
                <a:gd name="T4" fmla="*/ 272 w 471"/>
                <a:gd name="T5" fmla="*/ 105 h 234"/>
                <a:gd name="T6" fmla="*/ 372 w 471"/>
                <a:gd name="T7" fmla="*/ 86 h 234"/>
                <a:gd name="T8" fmla="*/ 383 w 471"/>
                <a:gd name="T9" fmla="*/ 95 h 234"/>
                <a:gd name="T10" fmla="*/ 391 w 471"/>
                <a:gd name="T11" fmla="*/ 114 h 234"/>
                <a:gd name="T12" fmla="*/ 406 w 471"/>
                <a:gd name="T13" fmla="*/ 124 h 234"/>
                <a:gd name="T14" fmla="*/ 424 w 471"/>
                <a:gd name="T15" fmla="*/ 129 h 234"/>
                <a:gd name="T16" fmla="*/ 433 w 471"/>
                <a:gd name="T17" fmla="*/ 134 h 234"/>
                <a:gd name="T18" fmla="*/ 441 w 471"/>
                <a:gd name="T19" fmla="*/ 141 h 234"/>
                <a:gd name="T20" fmla="*/ 448 w 471"/>
                <a:gd name="T21" fmla="*/ 151 h 234"/>
                <a:gd name="T22" fmla="*/ 455 w 471"/>
                <a:gd name="T23" fmla="*/ 170 h 234"/>
                <a:gd name="T24" fmla="*/ 471 w 471"/>
                <a:gd name="T25" fmla="*/ 190 h 234"/>
                <a:gd name="T26" fmla="*/ 350 w 471"/>
                <a:gd name="T27" fmla="*/ 202 h 234"/>
                <a:gd name="T28" fmla="*/ 330 w 471"/>
                <a:gd name="T29" fmla="*/ 224 h 234"/>
                <a:gd name="T30" fmla="*/ 317 w 471"/>
                <a:gd name="T31" fmla="*/ 233 h 234"/>
                <a:gd name="T32" fmla="*/ 306 w 471"/>
                <a:gd name="T33" fmla="*/ 233 h 234"/>
                <a:gd name="T34" fmla="*/ 298 w 471"/>
                <a:gd name="T35" fmla="*/ 230 h 234"/>
                <a:gd name="T36" fmla="*/ 292 w 471"/>
                <a:gd name="T37" fmla="*/ 224 h 234"/>
                <a:gd name="T38" fmla="*/ 289 w 471"/>
                <a:gd name="T39" fmla="*/ 216 h 234"/>
                <a:gd name="T40" fmla="*/ 284 w 471"/>
                <a:gd name="T41" fmla="*/ 199 h 234"/>
                <a:gd name="T42" fmla="*/ 278 w 471"/>
                <a:gd name="T43" fmla="*/ 174 h 234"/>
                <a:gd name="T44" fmla="*/ 269 w 471"/>
                <a:gd name="T45" fmla="*/ 155 h 234"/>
                <a:gd name="T46" fmla="*/ 258 w 471"/>
                <a:gd name="T47" fmla="*/ 148 h 234"/>
                <a:gd name="T48" fmla="*/ 246 w 471"/>
                <a:gd name="T49" fmla="*/ 141 h 234"/>
                <a:gd name="T50" fmla="*/ 236 w 471"/>
                <a:gd name="T51" fmla="*/ 133 h 234"/>
                <a:gd name="T52" fmla="*/ 224 w 471"/>
                <a:gd name="T53" fmla="*/ 140 h 234"/>
                <a:gd name="T54" fmla="*/ 207 w 471"/>
                <a:gd name="T55" fmla="*/ 162 h 234"/>
                <a:gd name="T56" fmla="*/ 200 w 471"/>
                <a:gd name="T57" fmla="*/ 177 h 234"/>
                <a:gd name="T58" fmla="*/ 188 w 471"/>
                <a:gd name="T59" fmla="*/ 190 h 234"/>
                <a:gd name="T60" fmla="*/ 167 w 471"/>
                <a:gd name="T61" fmla="*/ 201 h 234"/>
                <a:gd name="T62" fmla="*/ 147 w 471"/>
                <a:gd name="T63" fmla="*/ 213 h 234"/>
                <a:gd name="T64" fmla="*/ 130 w 471"/>
                <a:gd name="T65" fmla="*/ 219 h 234"/>
                <a:gd name="T66" fmla="*/ 114 w 471"/>
                <a:gd name="T67" fmla="*/ 222 h 234"/>
                <a:gd name="T68" fmla="*/ 97 w 471"/>
                <a:gd name="T69" fmla="*/ 221 h 234"/>
                <a:gd name="T70" fmla="*/ 82 w 471"/>
                <a:gd name="T71" fmla="*/ 217 h 234"/>
                <a:gd name="T72" fmla="*/ 63 w 471"/>
                <a:gd name="T73" fmla="*/ 205 h 234"/>
                <a:gd name="T74" fmla="*/ 59 w 471"/>
                <a:gd name="T75" fmla="*/ 197 h 234"/>
                <a:gd name="T76" fmla="*/ 59 w 471"/>
                <a:gd name="T77" fmla="*/ 135 h 234"/>
                <a:gd name="T78" fmla="*/ 0 w 471"/>
                <a:gd name="T79" fmla="*/ 98 h 234"/>
                <a:gd name="T80" fmla="*/ 53 w 471"/>
                <a:gd name="T81" fmla="*/ 80 h 234"/>
                <a:gd name="T82" fmla="*/ 86 w 471"/>
                <a:gd name="T83" fmla="*/ 30 h 234"/>
                <a:gd name="T84" fmla="*/ 133 w 471"/>
                <a:gd name="T85" fmla="*/ 0 h 234"/>
                <a:gd name="T86" fmla="*/ 166 w 471"/>
                <a:gd name="T87" fmla="*/ 42 h 2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71"/>
                <a:gd name="T133" fmla="*/ 0 h 234"/>
                <a:gd name="T134" fmla="*/ 471 w 471"/>
                <a:gd name="T135" fmla="*/ 234 h 2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71" h="234">
                  <a:moveTo>
                    <a:pt x="159" y="30"/>
                  </a:moveTo>
                  <a:lnTo>
                    <a:pt x="106" y="67"/>
                  </a:lnTo>
                  <a:lnTo>
                    <a:pt x="126" y="86"/>
                  </a:lnTo>
                  <a:lnTo>
                    <a:pt x="166" y="86"/>
                  </a:lnTo>
                  <a:lnTo>
                    <a:pt x="218" y="98"/>
                  </a:lnTo>
                  <a:lnTo>
                    <a:pt x="272" y="105"/>
                  </a:lnTo>
                  <a:lnTo>
                    <a:pt x="325" y="92"/>
                  </a:lnTo>
                  <a:lnTo>
                    <a:pt x="372" y="86"/>
                  </a:lnTo>
                  <a:lnTo>
                    <a:pt x="379" y="86"/>
                  </a:lnTo>
                  <a:lnTo>
                    <a:pt x="383" y="95"/>
                  </a:lnTo>
                  <a:lnTo>
                    <a:pt x="388" y="105"/>
                  </a:lnTo>
                  <a:lnTo>
                    <a:pt x="391" y="114"/>
                  </a:lnTo>
                  <a:lnTo>
                    <a:pt x="392" y="123"/>
                  </a:lnTo>
                  <a:lnTo>
                    <a:pt x="406" y="124"/>
                  </a:lnTo>
                  <a:lnTo>
                    <a:pt x="418" y="126"/>
                  </a:lnTo>
                  <a:lnTo>
                    <a:pt x="424" y="129"/>
                  </a:lnTo>
                  <a:lnTo>
                    <a:pt x="428" y="131"/>
                  </a:lnTo>
                  <a:lnTo>
                    <a:pt x="433" y="134"/>
                  </a:lnTo>
                  <a:lnTo>
                    <a:pt x="437" y="137"/>
                  </a:lnTo>
                  <a:lnTo>
                    <a:pt x="441" y="141"/>
                  </a:lnTo>
                  <a:lnTo>
                    <a:pt x="445" y="146"/>
                  </a:lnTo>
                  <a:lnTo>
                    <a:pt x="448" y="151"/>
                  </a:lnTo>
                  <a:lnTo>
                    <a:pt x="450" y="156"/>
                  </a:lnTo>
                  <a:lnTo>
                    <a:pt x="455" y="170"/>
                  </a:lnTo>
                  <a:lnTo>
                    <a:pt x="458" y="184"/>
                  </a:lnTo>
                  <a:lnTo>
                    <a:pt x="471" y="190"/>
                  </a:lnTo>
                  <a:lnTo>
                    <a:pt x="359" y="190"/>
                  </a:lnTo>
                  <a:lnTo>
                    <a:pt x="350" y="202"/>
                  </a:lnTo>
                  <a:lnTo>
                    <a:pt x="338" y="217"/>
                  </a:lnTo>
                  <a:lnTo>
                    <a:pt x="330" y="224"/>
                  </a:lnTo>
                  <a:lnTo>
                    <a:pt x="324" y="229"/>
                  </a:lnTo>
                  <a:lnTo>
                    <a:pt x="317" y="233"/>
                  </a:lnTo>
                  <a:lnTo>
                    <a:pt x="312" y="234"/>
                  </a:lnTo>
                  <a:lnTo>
                    <a:pt x="306" y="233"/>
                  </a:lnTo>
                  <a:lnTo>
                    <a:pt x="302" y="232"/>
                  </a:lnTo>
                  <a:lnTo>
                    <a:pt x="298" y="230"/>
                  </a:lnTo>
                  <a:lnTo>
                    <a:pt x="294" y="228"/>
                  </a:lnTo>
                  <a:lnTo>
                    <a:pt x="292" y="224"/>
                  </a:lnTo>
                  <a:lnTo>
                    <a:pt x="290" y="220"/>
                  </a:lnTo>
                  <a:lnTo>
                    <a:pt x="289" y="216"/>
                  </a:lnTo>
                  <a:lnTo>
                    <a:pt x="287" y="210"/>
                  </a:lnTo>
                  <a:lnTo>
                    <a:pt x="284" y="199"/>
                  </a:lnTo>
                  <a:lnTo>
                    <a:pt x="282" y="187"/>
                  </a:lnTo>
                  <a:lnTo>
                    <a:pt x="278" y="174"/>
                  </a:lnTo>
                  <a:lnTo>
                    <a:pt x="272" y="160"/>
                  </a:lnTo>
                  <a:lnTo>
                    <a:pt x="269" y="155"/>
                  </a:lnTo>
                  <a:lnTo>
                    <a:pt x="265" y="151"/>
                  </a:lnTo>
                  <a:lnTo>
                    <a:pt x="258" y="148"/>
                  </a:lnTo>
                  <a:lnTo>
                    <a:pt x="253" y="144"/>
                  </a:lnTo>
                  <a:lnTo>
                    <a:pt x="246" y="141"/>
                  </a:lnTo>
                  <a:lnTo>
                    <a:pt x="240" y="137"/>
                  </a:lnTo>
                  <a:lnTo>
                    <a:pt x="236" y="133"/>
                  </a:lnTo>
                  <a:lnTo>
                    <a:pt x="233" y="129"/>
                  </a:lnTo>
                  <a:lnTo>
                    <a:pt x="224" y="140"/>
                  </a:lnTo>
                  <a:lnTo>
                    <a:pt x="213" y="154"/>
                  </a:lnTo>
                  <a:lnTo>
                    <a:pt x="207" y="162"/>
                  </a:lnTo>
                  <a:lnTo>
                    <a:pt x="203" y="170"/>
                  </a:lnTo>
                  <a:lnTo>
                    <a:pt x="200" y="177"/>
                  </a:lnTo>
                  <a:lnTo>
                    <a:pt x="199" y="184"/>
                  </a:lnTo>
                  <a:lnTo>
                    <a:pt x="188" y="190"/>
                  </a:lnTo>
                  <a:lnTo>
                    <a:pt x="177" y="195"/>
                  </a:lnTo>
                  <a:lnTo>
                    <a:pt x="167" y="201"/>
                  </a:lnTo>
                  <a:lnTo>
                    <a:pt x="157" y="207"/>
                  </a:lnTo>
                  <a:lnTo>
                    <a:pt x="147" y="213"/>
                  </a:lnTo>
                  <a:lnTo>
                    <a:pt x="135" y="218"/>
                  </a:lnTo>
                  <a:lnTo>
                    <a:pt x="130" y="219"/>
                  </a:lnTo>
                  <a:lnTo>
                    <a:pt x="122" y="221"/>
                  </a:lnTo>
                  <a:lnTo>
                    <a:pt x="114" y="222"/>
                  </a:lnTo>
                  <a:lnTo>
                    <a:pt x="106" y="222"/>
                  </a:lnTo>
                  <a:lnTo>
                    <a:pt x="97" y="221"/>
                  </a:lnTo>
                  <a:lnTo>
                    <a:pt x="89" y="220"/>
                  </a:lnTo>
                  <a:lnTo>
                    <a:pt x="82" y="217"/>
                  </a:lnTo>
                  <a:lnTo>
                    <a:pt x="76" y="213"/>
                  </a:lnTo>
                  <a:lnTo>
                    <a:pt x="63" y="205"/>
                  </a:lnTo>
                  <a:lnTo>
                    <a:pt x="46" y="197"/>
                  </a:lnTo>
                  <a:lnTo>
                    <a:pt x="59" y="197"/>
                  </a:lnTo>
                  <a:lnTo>
                    <a:pt x="72" y="166"/>
                  </a:lnTo>
                  <a:lnTo>
                    <a:pt x="59" y="135"/>
                  </a:lnTo>
                  <a:lnTo>
                    <a:pt x="39" y="117"/>
                  </a:lnTo>
                  <a:lnTo>
                    <a:pt x="0" y="98"/>
                  </a:lnTo>
                  <a:lnTo>
                    <a:pt x="13" y="86"/>
                  </a:lnTo>
                  <a:lnTo>
                    <a:pt x="53" y="80"/>
                  </a:lnTo>
                  <a:lnTo>
                    <a:pt x="66" y="49"/>
                  </a:lnTo>
                  <a:lnTo>
                    <a:pt x="86" y="30"/>
                  </a:lnTo>
                  <a:lnTo>
                    <a:pt x="93" y="6"/>
                  </a:lnTo>
                  <a:lnTo>
                    <a:pt x="133" y="0"/>
                  </a:lnTo>
                  <a:lnTo>
                    <a:pt x="153" y="12"/>
                  </a:lnTo>
                  <a:lnTo>
                    <a:pt x="166" y="42"/>
                  </a:lnTo>
                  <a:lnTo>
                    <a:pt x="159" y="30"/>
                  </a:lnTo>
                </a:path>
              </a:pathLst>
            </a:custGeom>
            <a:solidFill>
              <a:srgbClr val="20CA4D"/>
            </a:solidFill>
            <a:ln w="9525" cmpd="sng">
              <a:solidFill>
                <a:srgbClr val="FFFFFF"/>
              </a:solidFill>
              <a:prstDash val="solid"/>
              <a:round/>
              <a:headEnd/>
              <a:tailEnd/>
            </a:ln>
          </p:spPr>
          <p:txBody>
            <a:bodyPr/>
            <a:lstStyle/>
            <a:p>
              <a:pPr>
                <a:defRPr/>
              </a:pPr>
              <a:endParaRPr lang="de-AT"/>
            </a:p>
          </p:txBody>
        </p:sp>
        <p:sp>
          <p:nvSpPr>
            <p:cNvPr id="29" name="Freeform 351"/>
            <p:cNvSpPr>
              <a:spLocks/>
            </p:cNvSpPr>
            <p:nvPr>
              <p:custDataLst>
                <p:tags r:id="rId9"/>
              </p:custDataLst>
            </p:nvPr>
          </p:nvSpPr>
          <p:spPr bwMode="auto">
            <a:xfrm>
              <a:off x="3435279" y="5109518"/>
              <a:ext cx="620794" cy="472307"/>
            </a:xfrm>
            <a:custGeom>
              <a:avLst/>
              <a:gdLst>
                <a:gd name="T0" fmla="*/ 106 w 525"/>
                <a:gd name="T1" fmla="*/ 185 h 241"/>
                <a:gd name="T2" fmla="*/ 173 w 525"/>
                <a:gd name="T3" fmla="*/ 148 h 241"/>
                <a:gd name="T4" fmla="*/ 93 w 525"/>
                <a:gd name="T5" fmla="*/ 105 h 241"/>
                <a:gd name="T6" fmla="*/ 47 w 525"/>
                <a:gd name="T7" fmla="*/ 117 h 241"/>
                <a:gd name="T8" fmla="*/ 66 w 525"/>
                <a:gd name="T9" fmla="*/ 61 h 241"/>
                <a:gd name="T10" fmla="*/ 40 w 525"/>
                <a:gd name="T11" fmla="*/ 43 h 241"/>
                <a:gd name="T12" fmla="*/ 112 w 525"/>
                <a:gd name="T13" fmla="*/ 25 h 241"/>
                <a:gd name="T14" fmla="*/ 186 w 525"/>
                <a:gd name="T15" fmla="*/ 0 h 241"/>
                <a:gd name="T16" fmla="*/ 312 w 525"/>
                <a:gd name="T17" fmla="*/ 19 h 241"/>
                <a:gd name="T18" fmla="*/ 439 w 525"/>
                <a:gd name="T19" fmla="*/ 25 h 241"/>
                <a:gd name="T20" fmla="*/ 525 w 525"/>
                <a:gd name="T21" fmla="*/ 55 h 241"/>
                <a:gd name="T22" fmla="*/ 519 w 525"/>
                <a:gd name="T23" fmla="*/ 69 h 241"/>
                <a:gd name="T24" fmla="*/ 510 w 525"/>
                <a:gd name="T25" fmla="*/ 82 h 241"/>
                <a:gd name="T26" fmla="*/ 499 w 525"/>
                <a:gd name="T27" fmla="*/ 92 h 241"/>
                <a:gd name="T28" fmla="*/ 485 w 525"/>
                <a:gd name="T29" fmla="*/ 99 h 241"/>
                <a:gd name="T30" fmla="*/ 442 w 525"/>
                <a:gd name="T31" fmla="*/ 103 h 241"/>
                <a:gd name="T32" fmla="*/ 418 w 525"/>
                <a:gd name="T33" fmla="*/ 107 h 241"/>
                <a:gd name="T34" fmla="*/ 407 w 525"/>
                <a:gd name="T35" fmla="*/ 111 h 241"/>
                <a:gd name="T36" fmla="*/ 399 w 525"/>
                <a:gd name="T37" fmla="*/ 117 h 241"/>
                <a:gd name="T38" fmla="*/ 387 w 525"/>
                <a:gd name="T39" fmla="*/ 136 h 241"/>
                <a:gd name="T40" fmla="*/ 378 w 525"/>
                <a:gd name="T41" fmla="*/ 147 h 241"/>
                <a:gd name="T42" fmla="*/ 365 w 525"/>
                <a:gd name="T43" fmla="*/ 154 h 241"/>
                <a:gd name="T44" fmla="*/ 305 w 525"/>
                <a:gd name="T45" fmla="*/ 166 h 241"/>
                <a:gd name="T46" fmla="*/ 273 w 525"/>
                <a:gd name="T47" fmla="*/ 173 h 241"/>
                <a:gd name="T48" fmla="*/ 260 w 525"/>
                <a:gd name="T49" fmla="*/ 178 h 241"/>
                <a:gd name="T50" fmla="*/ 261 w 525"/>
                <a:gd name="T51" fmla="*/ 192 h 241"/>
                <a:gd name="T52" fmla="*/ 263 w 525"/>
                <a:gd name="T53" fmla="*/ 203 h 241"/>
                <a:gd name="T54" fmla="*/ 273 w 525"/>
                <a:gd name="T55" fmla="*/ 222 h 241"/>
                <a:gd name="T56" fmla="*/ 219 w 525"/>
                <a:gd name="T57" fmla="*/ 228 h 241"/>
                <a:gd name="T58" fmla="*/ 112 w 525"/>
                <a:gd name="T59" fmla="*/ 234 h 241"/>
                <a:gd name="T60" fmla="*/ 20 w 525"/>
                <a:gd name="T61" fmla="*/ 222 h 241"/>
                <a:gd name="T62" fmla="*/ 53 w 525"/>
                <a:gd name="T63" fmla="*/ 166 h 24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525"/>
                <a:gd name="T97" fmla="*/ 0 h 241"/>
                <a:gd name="T98" fmla="*/ 525 w 525"/>
                <a:gd name="T99" fmla="*/ 241 h 24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525" h="241">
                  <a:moveTo>
                    <a:pt x="60" y="178"/>
                  </a:moveTo>
                  <a:lnTo>
                    <a:pt x="106" y="185"/>
                  </a:lnTo>
                  <a:lnTo>
                    <a:pt x="140" y="178"/>
                  </a:lnTo>
                  <a:lnTo>
                    <a:pt x="173" y="148"/>
                  </a:lnTo>
                  <a:lnTo>
                    <a:pt x="133" y="123"/>
                  </a:lnTo>
                  <a:lnTo>
                    <a:pt x="93" y="105"/>
                  </a:lnTo>
                  <a:lnTo>
                    <a:pt x="73" y="123"/>
                  </a:lnTo>
                  <a:lnTo>
                    <a:pt x="47" y="117"/>
                  </a:lnTo>
                  <a:lnTo>
                    <a:pt x="33" y="93"/>
                  </a:lnTo>
                  <a:lnTo>
                    <a:pt x="66" y="61"/>
                  </a:lnTo>
                  <a:lnTo>
                    <a:pt x="40" y="55"/>
                  </a:lnTo>
                  <a:lnTo>
                    <a:pt x="40" y="43"/>
                  </a:lnTo>
                  <a:lnTo>
                    <a:pt x="66" y="19"/>
                  </a:lnTo>
                  <a:lnTo>
                    <a:pt x="112" y="25"/>
                  </a:lnTo>
                  <a:lnTo>
                    <a:pt x="173" y="49"/>
                  </a:lnTo>
                  <a:lnTo>
                    <a:pt x="186" y="0"/>
                  </a:lnTo>
                  <a:lnTo>
                    <a:pt x="232" y="12"/>
                  </a:lnTo>
                  <a:lnTo>
                    <a:pt x="312" y="19"/>
                  </a:lnTo>
                  <a:lnTo>
                    <a:pt x="372" y="25"/>
                  </a:lnTo>
                  <a:lnTo>
                    <a:pt x="439" y="25"/>
                  </a:lnTo>
                  <a:lnTo>
                    <a:pt x="519" y="49"/>
                  </a:lnTo>
                  <a:lnTo>
                    <a:pt x="525" y="55"/>
                  </a:lnTo>
                  <a:lnTo>
                    <a:pt x="522" y="62"/>
                  </a:lnTo>
                  <a:lnTo>
                    <a:pt x="519" y="69"/>
                  </a:lnTo>
                  <a:lnTo>
                    <a:pt x="514" y="76"/>
                  </a:lnTo>
                  <a:lnTo>
                    <a:pt x="510" y="82"/>
                  </a:lnTo>
                  <a:lnTo>
                    <a:pt x="504" y="87"/>
                  </a:lnTo>
                  <a:lnTo>
                    <a:pt x="499" y="92"/>
                  </a:lnTo>
                  <a:lnTo>
                    <a:pt x="492" y="96"/>
                  </a:lnTo>
                  <a:lnTo>
                    <a:pt x="485" y="99"/>
                  </a:lnTo>
                  <a:lnTo>
                    <a:pt x="466" y="101"/>
                  </a:lnTo>
                  <a:lnTo>
                    <a:pt x="442" y="103"/>
                  </a:lnTo>
                  <a:lnTo>
                    <a:pt x="430" y="105"/>
                  </a:lnTo>
                  <a:lnTo>
                    <a:pt x="418" y="107"/>
                  </a:lnTo>
                  <a:lnTo>
                    <a:pt x="412" y="109"/>
                  </a:lnTo>
                  <a:lnTo>
                    <a:pt x="407" y="111"/>
                  </a:lnTo>
                  <a:lnTo>
                    <a:pt x="402" y="114"/>
                  </a:lnTo>
                  <a:lnTo>
                    <a:pt x="399" y="117"/>
                  </a:lnTo>
                  <a:lnTo>
                    <a:pt x="394" y="124"/>
                  </a:lnTo>
                  <a:lnTo>
                    <a:pt x="387" y="136"/>
                  </a:lnTo>
                  <a:lnTo>
                    <a:pt x="383" y="142"/>
                  </a:lnTo>
                  <a:lnTo>
                    <a:pt x="378" y="147"/>
                  </a:lnTo>
                  <a:lnTo>
                    <a:pt x="373" y="151"/>
                  </a:lnTo>
                  <a:lnTo>
                    <a:pt x="365" y="154"/>
                  </a:lnTo>
                  <a:lnTo>
                    <a:pt x="341" y="160"/>
                  </a:lnTo>
                  <a:lnTo>
                    <a:pt x="305" y="166"/>
                  </a:lnTo>
                  <a:lnTo>
                    <a:pt x="287" y="170"/>
                  </a:lnTo>
                  <a:lnTo>
                    <a:pt x="273" y="173"/>
                  </a:lnTo>
                  <a:lnTo>
                    <a:pt x="263" y="176"/>
                  </a:lnTo>
                  <a:lnTo>
                    <a:pt x="260" y="178"/>
                  </a:lnTo>
                  <a:lnTo>
                    <a:pt x="260" y="186"/>
                  </a:lnTo>
                  <a:lnTo>
                    <a:pt x="261" y="192"/>
                  </a:lnTo>
                  <a:lnTo>
                    <a:pt x="262" y="197"/>
                  </a:lnTo>
                  <a:lnTo>
                    <a:pt x="263" y="203"/>
                  </a:lnTo>
                  <a:lnTo>
                    <a:pt x="267" y="212"/>
                  </a:lnTo>
                  <a:lnTo>
                    <a:pt x="273" y="222"/>
                  </a:lnTo>
                  <a:lnTo>
                    <a:pt x="266" y="222"/>
                  </a:lnTo>
                  <a:lnTo>
                    <a:pt x="219" y="228"/>
                  </a:lnTo>
                  <a:lnTo>
                    <a:pt x="166" y="241"/>
                  </a:lnTo>
                  <a:lnTo>
                    <a:pt x="112" y="234"/>
                  </a:lnTo>
                  <a:lnTo>
                    <a:pt x="60" y="222"/>
                  </a:lnTo>
                  <a:lnTo>
                    <a:pt x="20" y="222"/>
                  </a:lnTo>
                  <a:lnTo>
                    <a:pt x="0" y="203"/>
                  </a:lnTo>
                  <a:lnTo>
                    <a:pt x="53" y="166"/>
                  </a:lnTo>
                  <a:lnTo>
                    <a:pt x="60" y="178"/>
                  </a:lnTo>
                </a:path>
              </a:pathLst>
            </a:custGeom>
            <a:solidFill>
              <a:schemeClr val="accent5">
                <a:lumMod val="60000"/>
                <a:lumOff val="40000"/>
              </a:schemeClr>
            </a:solidFill>
            <a:ln w="9525" cmpd="sng">
              <a:solidFill>
                <a:srgbClr val="FFFFFF"/>
              </a:solidFill>
              <a:prstDash val="solid"/>
              <a:round/>
              <a:headEnd/>
              <a:tailEnd/>
            </a:ln>
          </p:spPr>
          <p:txBody>
            <a:bodyPr/>
            <a:lstStyle/>
            <a:p>
              <a:pPr>
                <a:defRPr/>
              </a:pPr>
              <a:endParaRPr lang="de-AT"/>
            </a:p>
          </p:txBody>
        </p:sp>
        <p:sp>
          <p:nvSpPr>
            <p:cNvPr id="30" name="Freeform 352"/>
            <p:cNvSpPr>
              <a:spLocks/>
            </p:cNvSpPr>
            <p:nvPr>
              <p:custDataLst>
                <p:tags r:id="rId10"/>
              </p:custDataLst>
            </p:nvPr>
          </p:nvSpPr>
          <p:spPr bwMode="auto">
            <a:xfrm>
              <a:off x="2351076" y="5169304"/>
              <a:ext cx="944306" cy="854937"/>
            </a:xfrm>
            <a:custGeom>
              <a:avLst/>
              <a:gdLst>
                <a:gd name="T0" fmla="*/ 768 w 784"/>
                <a:gd name="T1" fmla="*/ 292 h 430"/>
                <a:gd name="T2" fmla="*/ 751 w 784"/>
                <a:gd name="T3" fmla="*/ 293 h 430"/>
                <a:gd name="T4" fmla="*/ 731 w 784"/>
                <a:gd name="T5" fmla="*/ 302 h 430"/>
                <a:gd name="T6" fmla="*/ 723 w 784"/>
                <a:gd name="T7" fmla="*/ 308 h 430"/>
                <a:gd name="T8" fmla="*/ 717 w 784"/>
                <a:gd name="T9" fmla="*/ 332 h 430"/>
                <a:gd name="T10" fmla="*/ 713 w 784"/>
                <a:gd name="T11" fmla="*/ 360 h 430"/>
                <a:gd name="T12" fmla="*/ 704 w 784"/>
                <a:gd name="T13" fmla="*/ 376 h 430"/>
                <a:gd name="T14" fmla="*/ 671 w 784"/>
                <a:gd name="T15" fmla="*/ 402 h 430"/>
                <a:gd name="T16" fmla="*/ 633 w 784"/>
                <a:gd name="T17" fmla="*/ 420 h 430"/>
                <a:gd name="T18" fmla="*/ 612 w 784"/>
                <a:gd name="T19" fmla="*/ 424 h 430"/>
                <a:gd name="T20" fmla="*/ 587 w 784"/>
                <a:gd name="T21" fmla="*/ 429 h 430"/>
                <a:gd name="T22" fmla="*/ 567 w 784"/>
                <a:gd name="T23" fmla="*/ 428 h 430"/>
                <a:gd name="T24" fmla="*/ 545 w 784"/>
                <a:gd name="T25" fmla="*/ 388 h 430"/>
                <a:gd name="T26" fmla="*/ 515 w 784"/>
                <a:gd name="T27" fmla="*/ 344 h 430"/>
                <a:gd name="T28" fmla="*/ 478 w 784"/>
                <a:gd name="T29" fmla="*/ 334 h 430"/>
                <a:gd name="T30" fmla="*/ 448 w 784"/>
                <a:gd name="T31" fmla="*/ 315 h 430"/>
                <a:gd name="T32" fmla="*/ 417 w 784"/>
                <a:gd name="T33" fmla="*/ 294 h 430"/>
                <a:gd name="T34" fmla="*/ 373 w 784"/>
                <a:gd name="T35" fmla="*/ 274 h 430"/>
                <a:gd name="T36" fmla="*/ 306 w 784"/>
                <a:gd name="T37" fmla="*/ 258 h 430"/>
                <a:gd name="T38" fmla="*/ 182 w 784"/>
                <a:gd name="T39" fmla="*/ 283 h 430"/>
                <a:gd name="T40" fmla="*/ 151 w 784"/>
                <a:gd name="T41" fmla="*/ 306 h 430"/>
                <a:gd name="T42" fmla="*/ 127 w 784"/>
                <a:gd name="T43" fmla="*/ 308 h 430"/>
                <a:gd name="T44" fmla="*/ 66 w 784"/>
                <a:gd name="T45" fmla="*/ 252 h 430"/>
                <a:gd name="T46" fmla="*/ 66 w 784"/>
                <a:gd name="T47" fmla="*/ 204 h 430"/>
                <a:gd name="T48" fmla="*/ 40 w 784"/>
                <a:gd name="T49" fmla="*/ 179 h 430"/>
                <a:gd name="T50" fmla="*/ 42 w 784"/>
                <a:gd name="T51" fmla="*/ 199 h 430"/>
                <a:gd name="T52" fmla="*/ 36 w 784"/>
                <a:gd name="T53" fmla="*/ 218 h 430"/>
                <a:gd name="T54" fmla="*/ 30 w 784"/>
                <a:gd name="T55" fmla="*/ 221 h 430"/>
                <a:gd name="T56" fmla="*/ 31 w 784"/>
                <a:gd name="T57" fmla="*/ 203 h 430"/>
                <a:gd name="T58" fmla="*/ 27 w 784"/>
                <a:gd name="T59" fmla="*/ 174 h 430"/>
                <a:gd name="T60" fmla="*/ 33 w 784"/>
                <a:gd name="T61" fmla="*/ 163 h 430"/>
                <a:gd name="T62" fmla="*/ 40 w 784"/>
                <a:gd name="T63" fmla="*/ 152 h 430"/>
                <a:gd name="T64" fmla="*/ 27 w 784"/>
                <a:gd name="T65" fmla="*/ 129 h 430"/>
                <a:gd name="T66" fmla="*/ 7 w 784"/>
                <a:gd name="T67" fmla="*/ 126 h 430"/>
                <a:gd name="T68" fmla="*/ 0 w 784"/>
                <a:gd name="T69" fmla="*/ 117 h 430"/>
                <a:gd name="T70" fmla="*/ 3 w 784"/>
                <a:gd name="T71" fmla="*/ 104 h 430"/>
                <a:gd name="T72" fmla="*/ 11 w 784"/>
                <a:gd name="T73" fmla="*/ 94 h 430"/>
                <a:gd name="T74" fmla="*/ 27 w 784"/>
                <a:gd name="T75" fmla="*/ 92 h 430"/>
                <a:gd name="T76" fmla="*/ 41 w 784"/>
                <a:gd name="T77" fmla="*/ 99 h 430"/>
                <a:gd name="T78" fmla="*/ 57 w 784"/>
                <a:gd name="T79" fmla="*/ 104 h 430"/>
                <a:gd name="T80" fmla="*/ 71 w 784"/>
                <a:gd name="T81" fmla="*/ 92 h 430"/>
                <a:gd name="T82" fmla="*/ 83 w 784"/>
                <a:gd name="T83" fmla="*/ 77 h 430"/>
                <a:gd name="T84" fmla="*/ 87 w 784"/>
                <a:gd name="T85" fmla="*/ 64 h 430"/>
                <a:gd name="T86" fmla="*/ 78 w 784"/>
                <a:gd name="T87" fmla="*/ 55 h 430"/>
                <a:gd name="T88" fmla="*/ 55 w 784"/>
                <a:gd name="T89" fmla="*/ 49 h 430"/>
                <a:gd name="T90" fmla="*/ 47 w 784"/>
                <a:gd name="T91" fmla="*/ 40 h 430"/>
                <a:gd name="T92" fmla="*/ 41 w 784"/>
                <a:gd name="T93" fmla="*/ 28 h 430"/>
                <a:gd name="T94" fmla="*/ 107 w 784"/>
                <a:gd name="T95" fmla="*/ 43 h 430"/>
                <a:gd name="T96" fmla="*/ 219 w 784"/>
                <a:gd name="T97" fmla="*/ 74 h 430"/>
                <a:gd name="T98" fmla="*/ 273 w 784"/>
                <a:gd name="T99" fmla="*/ 0 h 430"/>
                <a:gd name="T100" fmla="*/ 373 w 784"/>
                <a:gd name="T101" fmla="*/ 43 h 430"/>
                <a:gd name="T102" fmla="*/ 465 w 784"/>
                <a:gd name="T103" fmla="*/ 92 h 430"/>
                <a:gd name="T104" fmla="*/ 591 w 784"/>
                <a:gd name="T105" fmla="*/ 210 h 430"/>
                <a:gd name="T106" fmla="*/ 724 w 784"/>
                <a:gd name="T107" fmla="*/ 265 h 430"/>
                <a:gd name="T108" fmla="*/ 778 w 784"/>
                <a:gd name="T109" fmla="*/ 295 h 43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84"/>
                <a:gd name="T166" fmla="*/ 0 h 430"/>
                <a:gd name="T167" fmla="*/ 784 w 784"/>
                <a:gd name="T168" fmla="*/ 430 h 43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84" h="430">
                  <a:moveTo>
                    <a:pt x="778" y="295"/>
                  </a:moveTo>
                  <a:lnTo>
                    <a:pt x="772" y="294"/>
                  </a:lnTo>
                  <a:lnTo>
                    <a:pt x="768" y="292"/>
                  </a:lnTo>
                  <a:lnTo>
                    <a:pt x="762" y="292"/>
                  </a:lnTo>
                  <a:lnTo>
                    <a:pt x="757" y="292"/>
                  </a:lnTo>
                  <a:lnTo>
                    <a:pt x="751" y="293"/>
                  </a:lnTo>
                  <a:lnTo>
                    <a:pt x="745" y="295"/>
                  </a:lnTo>
                  <a:lnTo>
                    <a:pt x="738" y="298"/>
                  </a:lnTo>
                  <a:lnTo>
                    <a:pt x="731" y="302"/>
                  </a:lnTo>
                  <a:lnTo>
                    <a:pt x="727" y="303"/>
                  </a:lnTo>
                  <a:lnTo>
                    <a:pt x="725" y="305"/>
                  </a:lnTo>
                  <a:lnTo>
                    <a:pt x="723" y="308"/>
                  </a:lnTo>
                  <a:lnTo>
                    <a:pt x="721" y="312"/>
                  </a:lnTo>
                  <a:lnTo>
                    <a:pt x="718" y="322"/>
                  </a:lnTo>
                  <a:lnTo>
                    <a:pt x="717" y="332"/>
                  </a:lnTo>
                  <a:lnTo>
                    <a:pt x="716" y="343"/>
                  </a:lnTo>
                  <a:lnTo>
                    <a:pt x="714" y="354"/>
                  </a:lnTo>
                  <a:lnTo>
                    <a:pt x="713" y="360"/>
                  </a:lnTo>
                  <a:lnTo>
                    <a:pt x="711" y="365"/>
                  </a:lnTo>
                  <a:lnTo>
                    <a:pt x="708" y="370"/>
                  </a:lnTo>
                  <a:lnTo>
                    <a:pt x="704" y="376"/>
                  </a:lnTo>
                  <a:lnTo>
                    <a:pt x="694" y="385"/>
                  </a:lnTo>
                  <a:lnTo>
                    <a:pt x="683" y="394"/>
                  </a:lnTo>
                  <a:lnTo>
                    <a:pt x="671" y="402"/>
                  </a:lnTo>
                  <a:lnTo>
                    <a:pt x="659" y="409"/>
                  </a:lnTo>
                  <a:lnTo>
                    <a:pt x="647" y="416"/>
                  </a:lnTo>
                  <a:lnTo>
                    <a:pt x="633" y="420"/>
                  </a:lnTo>
                  <a:lnTo>
                    <a:pt x="626" y="422"/>
                  </a:lnTo>
                  <a:lnTo>
                    <a:pt x="620" y="424"/>
                  </a:lnTo>
                  <a:lnTo>
                    <a:pt x="612" y="424"/>
                  </a:lnTo>
                  <a:lnTo>
                    <a:pt x="604" y="425"/>
                  </a:lnTo>
                  <a:lnTo>
                    <a:pt x="596" y="426"/>
                  </a:lnTo>
                  <a:lnTo>
                    <a:pt x="587" y="429"/>
                  </a:lnTo>
                  <a:lnTo>
                    <a:pt x="581" y="430"/>
                  </a:lnTo>
                  <a:lnTo>
                    <a:pt x="575" y="430"/>
                  </a:lnTo>
                  <a:lnTo>
                    <a:pt x="567" y="428"/>
                  </a:lnTo>
                  <a:lnTo>
                    <a:pt x="558" y="425"/>
                  </a:lnTo>
                  <a:lnTo>
                    <a:pt x="553" y="406"/>
                  </a:lnTo>
                  <a:lnTo>
                    <a:pt x="545" y="388"/>
                  </a:lnTo>
                  <a:lnTo>
                    <a:pt x="537" y="367"/>
                  </a:lnTo>
                  <a:lnTo>
                    <a:pt x="532" y="345"/>
                  </a:lnTo>
                  <a:lnTo>
                    <a:pt x="515" y="344"/>
                  </a:lnTo>
                  <a:lnTo>
                    <a:pt x="501" y="342"/>
                  </a:lnTo>
                  <a:lnTo>
                    <a:pt x="489" y="339"/>
                  </a:lnTo>
                  <a:lnTo>
                    <a:pt x="478" y="334"/>
                  </a:lnTo>
                  <a:lnTo>
                    <a:pt x="467" y="329"/>
                  </a:lnTo>
                  <a:lnTo>
                    <a:pt x="458" y="323"/>
                  </a:lnTo>
                  <a:lnTo>
                    <a:pt x="448" y="315"/>
                  </a:lnTo>
                  <a:lnTo>
                    <a:pt x="439" y="308"/>
                  </a:lnTo>
                  <a:lnTo>
                    <a:pt x="429" y="301"/>
                  </a:lnTo>
                  <a:lnTo>
                    <a:pt x="417" y="294"/>
                  </a:lnTo>
                  <a:lnTo>
                    <a:pt x="404" y="287"/>
                  </a:lnTo>
                  <a:lnTo>
                    <a:pt x="389" y="280"/>
                  </a:lnTo>
                  <a:lnTo>
                    <a:pt x="373" y="274"/>
                  </a:lnTo>
                  <a:lnTo>
                    <a:pt x="354" y="268"/>
                  </a:lnTo>
                  <a:lnTo>
                    <a:pt x="331" y="262"/>
                  </a:lnTo>
                  <a:lnTo>
                    <a:pt x="306" y="258"/>
                  </a:lnTo>
                  <a:lnTo>
                    <a:pt x="212" y="258"/>
                  </a:lnTo>
                  <a:lnTo>
                    <a:pt x="204" y="267"/>
                  </a:lnTo>
                  <a:lnTo>
                    <a:pt x="182" y="283"/>
                  </a:lnTo>
                  <a:lnTo>
                    <a:pt x="171" y="292"/>
                  </a:lnTo>
                  <a:lnTo>
                    <a:pt x="160" y="300"/>
                  </a:lnTo>
                  <a:lnTo>
                    <a:pt x="151" y="306"/>
                  </a:lnTo>
                  <a:lnTo>
                    <a:pt x="146" y="308"/>
                  </a:lnTo>
                  <a:lnTo>
                    <a:pt x="137" y="308"/>
                  </a:lnTo>
                  <a:lnTo>
                    <a:pt x="127" y="308"/>
                  </a:lnTo>
                  <a:lnTo>
                    <a:pt x="119" y="308"/>
                  </a:lnTo>
                  <a:lnTo>
                    <a:pt x="113" y="308"/>
                  </a:lnTo>
                  <a:lnTo>
                    <a:pt x="66" y="252"/>
                  </a:lnTo>
                  <a:lnTo>
                    <a:pt x="66" y="237"/>
                  </a:lnTo>
                  <a:lnTo>
                    <a:pt x="66" y="223"/>
                  </a:lnTo>
                  <a:lnTo>
                    <a:pt x="66" y="204"/>
                  </a:lnTo>
                  <a:lnTo>
                    <a:pt x="66" y="179"/>
                  </a:lnTo>
                  <a:lnTo>
                    <a:pt x="53" y="179"/>
                  </a:lnTo>
                  <a:lnTo>
                    <a:pt x="40" y="179"/>
                  </a:lnTo>
                  <a:lnTo>
                    <a:pt x="42" y="185"/>
                  </a:lnTo>
                  <a:lnTo>
                    <a:pt x="42" y="192"/>
                  </a:lnTo>
                  <a:lnTo>
                    <a:pt x="42" y="199"/>
                  </a:lnTo>
                  <a:lnTo>
                    <a:pt x="41" y="205"/>
                  </a:lnTo>
                  <a:lnTo>
                    <a:pt x="39" y="212"/>
                  </a:lnTo>
                  <a:lnTo>
                    <a:pt x="36" y="218"/>
                  </a:lnTo>
                  <a:lnTo>
                    <a:pt x="31" y="223"/>
                  </a:lnTo>
                  <a:lnTo>
                    <a:pt x="27" y="228"/>
                  </a:lnTo>
                  <a:lnTo>
                    <a:pt x="30" y="221"/>
                  </a:lnTo>
                  <a:lnTo>
                    <a:pt x="32" y="215"/>
                  </a:lnTo>
                  <a:lnTo>
                    <a:pt x="32" y="208"/>
                  </a:lnTo>
                  <a:lnTo>
                    <a:pt x="31" y="203"/>
                  </a:lnTo>
                  <a:lnTo>
                    <a:pt x="29" y="191"/>
                  </a:lnTo>
                  <a:lnTo>
                    <a:pt x="27" y="179"/>
                  </a:lnTo>
                  <a:lnTo>
                    <a:pt x="27" y="174"/>
                  </a:lnTo>
                  <a:lnTo>
                    <a:pt x="29" y="170"/>
                  </a:lnTo>
                  <a:lnTo>
                    <a:pt x="31" y="167"/>
                  </a:lnTo>
                  <a:lnTo>
                    <a:pt x="33" y="163"/>
                  </a:lnTo>
                  <a:lnTo>
                    <a:pt x="36" y="160"/>
                  </a:lnTo>
                  <a:lnTo>
                    <a:pt x="38" y="156"/>
                  </a:lnTo>
                  <a:lnTo>
                    <a:pt x="40" y="152"/>
                  </a:lnTo>
                  <a:lnTo>
                    <a:pt x="40" y="147"/>
                  </a:lnTo>
                  <a:lnTo>
                    <a:pt x="31" y="136"/>
                  </a:lnTo>
                  <a:lnTo>
                    <a:pt x="27" y="129"/>
                  </a:lnTo>
                  <a:lnTo>
                    <a:pt x="20" y="129"/>
                  </a:lnTo>
                  <a:lnTo>
                    <a:pt x="11" y="128"/>
                  </a:lnTo>
                  <a:lnTo>
                    <a:pt x="7" y="126"/>
                  </a:lnTo>
                  <a:lnTo>
                    <a:pt x="4" y="124"/>
                  </a:lnTo>
                  <a:lnTo>
                    <a:pt x="1" y="121"/>
                  </a:lnTo>
                  <a:lnTo>
                    <a:pt x="0" y="117"/>
                  </a:lnTo>
                  <a:lnTo>
                    <a:pt x="0" y="113"/>
                  </a:lnTo>
                  <a:lnTo>
                    <a:pt x="1" y="108"/>
                  </a:lnTo>
                  <a:lnTo>
                    <a:pt x="3" y="104"/>
                  </a:lnTo>
                  <a:lnTo>
                    <a:pt x="5" y="100"/>
                  </a:lnTo>
                  <a:lnTo>
                    <a:pt x="8" y="96"/>
                  </a:lnTo>
                  <a:lnTo>
                    <a:pt x="11" y="94"/>
                  </a:lnTo>
                  <a:lnTo>
                    <a:pt x="16" y="92"/>
                  </a:lnTo>
                  <a:lnTo>
                    <a:pt x="20" y="92"/>
                  </a:lnTo>
                  <a:lnTo>
                    <a:pt x="27" y="92"/>
                  </a:lnTo>
                  <a:lnTo>
                    <a:pt x="32" y="94"/>
                  </a:lnTo>
                  <a:lnTo>
                    <a:pt x="37" y="96"/>
                  </a:lnTo>
                  <a:lnTo>
                    <a:pt x="41" y="99"/>
                  </a:lnTo>
                  <a:lnTo>
                    <a:pt x="45" y="101"/>
                  </a:lnTo>
                  <a:lnTo>
                    <a:pt x="51" y="103"/>
                  </a:lnTo>
                  <a:lnTo>
                    <a:pt x="57" y="104"/>
                  </a:lnTo>
                  <a:lnTo>
                    <a:pt x="66" y="105"/>
                  </a:lnTo>
                  <a:lnTo>
                    <a:pt x="67" y="99"/>
                  </a:lnTo>
                  <a:lnTo>
                    <a:pt x="71" y="92"/>
                  </a:lnTo>
                  <a:lnTo>
                    <a:pt x="75" y="87"/>
                  </a:lnTo>
                  <a:lnTo>
                    <a:pt x="79" y="82"/>
                  </a:lnTo>
                  <a:lnTo>
                    <a:pt x="83" y="77"/>
                  </a:lnTo>
                  <a:lnTo>
                    <a:pt x="86" y="71"/>
                  </a:lnTo>
                  <a:lnTo>
                    <a:pt x="87" y="67"/>
                  </a:lnTo>
                  <a:lnTo>
                    <a:pt x="87" y="64"/>
                  </a:lnTo>
                  <a:lnTo>
                    <a:pt x="87" y="60"/>
                  </a:lnTo>
                  <a:lnTo>
                    <a:pt x="86" y="56"/>
                  </a:lnTo>
                  <a:lnTo>
                    <a:pt x="78" y="55"/>
                  </a:lnTo>
                  <a:lnTo>
                    <a:pt x="71" y="54"/>
                  </a:lnTo>
                  <a:lnTo>
                    <a:pt x="63" y="52"/>
                  </a:lnTo>
                  <a:lnTo>
                    <a:pt x="55" y="49"/>
                  </a:lnTo>
                  <a:lnTo>
                    <a:pt x="52" y="47"/>
                  </a:lnTo>
                  <a:lnTo>
                    <a:pt x="50" y="44"/>
                  </a:lnTo>
                  <a:lnTo>
                    <a:pt x="47" y="40"/>
                  </a:lnTo>
                  <a:lnTo>
                    <a:pt x="44" y="37"/>
                  </a:lnTo>
                  <a:lnTo>
                    <a:pt x="42" y="33"/>
                  </a:lnTo>
                  <a:lnTo>
                    <a:pt x="41" y="28"/>
                  </a:lnTo>
                  <a:lnTo>
                    <a:pt x="40" y="24"/>
                  </a:lnTo>
                  <a:lnTo>
                    <a:pt x="40" y="18"/>
                  </a:lnTo>
                  <a:lnTo>
                    <a:pt x="107" y="43"/>
                  </a:lnTo>
                  <a:lnTo>
                    <a:pt x="133" y="80"/>
                  </a:lnTo>
                  <a:lnTo>
                    <a:pt x="179" y="86"/>
                  </a:lnTo>
                  <a:lnTo>
                    <a:pt x="219" y="74"/>
                  </a:lnTo>
                  <a:lnTo>
                    <a:pt x="212" y="43"/>
                  </a:lnTo>
                  <a:lnTo>
                    <a:pt x="253" y="24"/>
                  </a:lnTo>
                  <a:lnTo>
                    <a:pt x="273" y="0"/>
                  </a:lnTo>
                  <a:lnTo>
                    <a:pt x="306" y="6"/>
                  </a:lnTo>
                  <a:lnTo>
                    <a:pt x="339" y="24"/>
                  </a:lnTo>
                  <a:lnTo>
                    <a:pt x="373" y="43"/>
                  </a:lnTo>
                  <a:lnTo>
                    <a:pt x="386" y="80"/>
                  </a:lnTo>
                  <a:lnTo>
                    <a:pt x="425" y="92"/>
                  </a:lnTo>
                  <a:lnTo>
                    <a:pt x="465" y="92"/>
                  </a:lnTo>
                  <a:lnTo>
                    <a:pt x="512" y="141"/>
                  </a:lnTo>
                  <a:lnTo>
                    <a:pt x="545" y="179"/>
                  </a:lnTo>
                  <a:lnTo>
                    <a:pt x="591" y="210"/>
                  </a:lnTo>
                  <a:lnTo>
                    <a:pt x="632" y="222"/>
                  </a:lnTo>
                  <a:lnTo>
                    <a:pt x="678" y="252"/>
                  </a:lnTo>
                  <a:lnTo>
                    <a:pt x="724" y="265"/>
                  </a:lnTo>
                  <a:lnTo>
                    <a:pt x="758" y="277"/>
                  </a:lnTo>
                  <a:lnTo>
                    <a:pt x="784" y="289"/>
                  </a:lnTo>
                  <a:lnTo>
                    <a:pt x="778" y="295"/>
                  </a:lnTo>
                </a:path>
              </a:pathLst>
            </a:custGeom>
            <a:solidFill>
              <a:srgbClr val="0F5D23"/>
            </a:solidFill>
            <a:ln w="9525" cmpd="sng">
              <a:solidFill>
                <a:srgbClr val="FFFFFF"/>
              </a:solidFill>
              <a:prstDash val="solid"/>
              <a:round/>
              <a:headEnd/>
              <a:tailEnd/>
            </a:ln>
          </p:spPr>
          <p:txBody>
            <a:bodyPr/>
            <a:lstStyle/>
            <a:p>
              <a:pPr>
                <a:defRPr/>
              </a:pPr>
              <a:endParaRPr lang="de-AT"/>
            </a:p>
          </p:txBody>
        </p:sp>
        <p:sp>
          <p:nvSpPr>
            <p:cNvPr id="31" name="Freeform 442"/>
            <p:cNvSpPr>
              <a:spLocks/>
            </p:cNvSpPr>
            <p:nvPr>
              <p:custDataLst>
                <p:tags r:id="rId11"/>
              </p:custDataLst>
            </p:nvPr>
          </p:nvSpPr>
          <p:spPr bwMode="auto">
            <a:xfrm>
              <a:off x="1865809" y="5199195"/>
              <a:ext cx="340999" cy="412525"/>
            </a:xfrm>
            <a:custGeom>
              <a:avLst/>
              <a:gdLst>
                <a:gd name="T0" fmla="*/ 33 w 279"/>
                <a:gd name="T1" fmla="*/ 87 h 204"/>
                <a:gd name="T2" fmla="*/ 59 w 279"/>
                <a:gd name="T3" fmla="*/ 142 h 204"/>
                <a:gd name="T4" fmla="*/ 59 w 279"/>
                <a:gd name="T5" fmla="*/ 179 h 204"/>
                <a:gd name="T6" fmla="*/ 102 w 279"/>
                <a:gd name="T7" fmla="*/ 196 h 204"/>
                <a:gd name="T8" fmla="*/ 122 w 279"/>
                <a:gd name="T9" fmla="*/ 202 h 204"/>
                <a:gd name="T10" fmla="*/ 139 w 279"/>
                <a:gd name="T11" fmla="*/ 204 h 204"/>
                <a:gd name="T12" fmla="*/ 146 w 279"/>
                <a:gd name="T13" fmla="*/ 201 h 204"/>
                <a:gd name="T14" fmla="*/ 151 w 279"/>
                <a:gd name="T15" fmla="*/ 194 h 204"/>
                <a:gd name="T16" fmla="*/ 160 w 279"/>
                <a:gd name="T17" fmla="*/ 172 h 204"/>
                <a:gd name="T18" fmla="*/ 172 w 279"/>
                <a:gd name="T19" fmla="*/ 149 h 204"/>
                <a:gd name="T20" fmla="*/ 181 w 279"/>
                <a:gd name="T21" fmla="*/ 141 h 204"/>
                <a:gd name="T22" fmla="*/ 192 w 279"/>
                <a:gd name="T23" fmla="*/ 136 h 204"/>
                <a:gd name="T24" fmla="*/ 209 w 279"/>
                <a:gd name="T25" fmla="*/ 138 h 204"/>
                <a:gd name="T26" fmla="*/ 220 w 279"/>
                <a:gd name="T27" fmla="*/ 142 h 204"/>
                <a:gd name="T28" fmla="*/ 228 w 279"/>
                <a:gd name="T29" fmla="*/ 148 h 204"/>
                <a:gd name="T30" fmla="*/ 231 w 279"/>
                <a:gd name="T31" fmla="*/ 154 h 204"/>
                <a:gd name="T32" fmla="*/ 234 w 279"/>
                <a:gd name="T33" fmla="*/ 164 h 204"/>
                <a:gd name="T34" fmla="*/ 231 w 279"/>
                <a:gd name="T35" fmla="*/ 167 h 204"/>
                <a:gd name="T36" fmla="*/ 234 w 279"/>
                <a:gd name="T37" fmla="*/ 153 h 204"/>
                <a:gd name="T38" fmla="*/ 238 w 279"/>
                <a:gd name="T39" fmla="*/ 140 h 204"/>
                <a:gd name="T40" fmla="*/ 245 w 279"/>
                <a:gd name="T41" fmla="*/ 117 h 204"/>
                <a:gd name="T42" fmla="*/ 254 w 279"/>
                <a:gd name="T43" fmla="*/ 115 h 204"/>
                <a:gd name="T44" fmla="*/ 264 w 279"/>
                <a:gd name="T45" fmla="*/ 110 h 204"/>
                <a:gd name="T46" fmla="*/ 279 w 279"/>
                <a:gd name="T47" fmla="*/ 99 h 204"/>
                <a:gd name="T48" fmla="*/ 252 w 279"/>
                <a:gd name="T49" fmla="*/ 75 h 204"/>
                <a:gd name="T50" fmla="*/ 227 w 279"/>
                <a:gd name="T51" fmla="*/ 58 h 204"/>
                <a:gd name="T52" fmla="*/ 204 w 279"/>
                <a:gd name="T53" fmla="*/ 44 h 204"/>
                <a:gd name="T54" fmla="*/ 185 w 279"/>
                <a:gd name="T55" fmla="*/ 31 h 204"/>
                <a:gd name="T56" fmla="*/ 146 w 279"/>
                <a:gd name="T57" fmla="*/ 68 h 204"/>
                <a:gd name="T58" fmla="*/ 79 w 279"/>
                <a:gd name="T59" fmla="*/ 25 h 204"/>
                <a:gd name="T60" fmla="*/ 52 w 279"/>
                <a:gd name="T61" fmla="*/ 12 h 204"/>
                <a:gd name="T62" fmla="*/ 46 w 279"/>
                <a:gd name="T63" fmla="*/ 62 h 204"/>
                <a:gd name="T64" fmla="*/ 0 w 279"/>
                <a:gd name="T65" fmla="*/ 56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9"/>
                <a:gd name="T100" fmla="*/ 0 h 204"/>
                <a:gd name="T101" fmla="*/ 279 w 279"/>
                <a:gd name="T102" fmla="*/ 204 h 20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9" h="204">
                  <a:moveTo>
                    <a:pt x="0" y="56"/>
                  </a:moveTo>
                  <a:lnTo>
                    <a:pt x="33" y="87"/>
                  </a:lnTo>
                  <a:lnTo>
                    <a:pt x="46" y="123"/>
                  </a:lnTo>
                  <a:lnTo>
                    <a:pt x="59" y="142"/>
                  </a:lnTo>
                  <a:lnTo>
                    <a:pt x="59" y="173"/>
                  </a:lnTo>
                  <a:lnTo>
                    <a:pt x="59" y="179"/>
                  </a:lnTo>
                  <a:lnTo>
                    <a:pt x="80" y="188"/>
                  </a:lnTo>
                  <a:lnTo>
                    <a:pt x="102" y="196"/>
                  </a:lnTo>
                  <a:lnTo>
                    <a:pt x="112" y="199"/>
                  </a:lnTo>
                  <a:lnTo>
                    <a:pt x="122" y="202"/>
                  </a:lnTo>
                  <a:lnTo>
                    <a:pt x="130" y="203"/>
                  </a:lnTo>
                  <a:lnTo>
                    <a:pt x="139" y="204"/>
                  </a:lnTo>
                  <a:lnTo>
                    <a:pt x="142" y="203"/>
                  </a:lnTo>
                  <a:lnTo>
                    <a:pt x="146" y="201"/>
                  </a:lnTo>
                  <a:lnTo>
                    <a:pt x="148" y="198"/>
                  </a:lnTo>
                  <a:lnTo>
                    <a:pt x="151" y="194"/>
                  </a:lnTo>
                  <a:lnTo>
                    <a:pt x="156" y="183"/>
                  </a:lnTo>
                  <a:lnTo>
                    <a:pt x="160" y="172"/>
                  </a:lnTo>
                  <a:lnTo>
                    <a:pt x="165" y="160"/>
                  </a:lnTo>
                  <a:lnTo>
                    <a:pt x="172" y="149"/>
                  </a:lnTo>
                  <a:lnTo>
                    <a:pt x="176" y="145"/>
                  </a:lnTo>
                  <a:lnTo>
                    <a:pt x="181" y="141"/>
                  </a:lnTo>
                  <a:lnTo>
                    <a:pt x="186" y="138"/>
                  </a:lnTo>
                  <a:lnTo>
                    <a:pt x="192" y="136"/>
                  </a:lnTo>
                  <a:lnTo>
                    <a:pt x="201" y="137"/>
                  </a:lnTo>
                  <a:lnTo>
                    <a:pt x="209" y="138"/>
                  </a:lnTo>
                  <a:lnTo>
                    <a:pt x="215" y="140"/>
                  </a:lnTo>
                  <a:lnTo>
                    <a:pt x="220" y="142"/>
                  </a:lnTo>
                  <a:lnTo>
                    <a:pt x="225" y="145"/>
                  </a:lnTo>
                  <a:lnTo>
                    <a:pt x="228" y="148"/>
                  </a:lnTo>
                  <a:lnTo>
                    <a:pt x="230" y="151"/>
                  </a:lnTo>
                  <a:lnTo>
                    <a:pt x="231" y="154"/>
                  </a:lnTo>
                  <a:lnTo>
                    <a:pt x="234" y="160"/>
                  </a:lnTo>
                  <a:lnTo>
                    <a:pt x="234" y="164"/>
                  </a:lnTo>
                  <a:lnTo>
                    <a:pt x="232" y="167"/>
                  </a:lnTo>
                  <a:lnTo>
                    <a:pt x="231" y="167"/>
                  </a:lnTo>
                  <a:lnTo>
                    <a:pt x="232" y="160"/>
                  </a:lnTo>
                  <a:lnTo>
                    <a:pt x="234" y="153"/>
                  </a:lnTo>
                  <a:lnTo>
                    <a:pt x="236" y="147"/>
                  </a:lnTo>
                  <a:lnTo>
                    <a:pt x="238" y="140"/>
                  </a:lnTo>
                  <a:lnTo>
                    <a:pt x="243" y="127"/>
                  </a:lnTo>
                  <a:lnTo>
                    <a:pt x="245" y="117"/>
                  </a:lnTo>
                  <a:lnTo>
                    <a:pt x="250" y="117"/>
                  </a:lnTo>
                  <a:lnTo>
                    <a:pt x="254" y="115"/>
                  </a:lnTo>
                  <a:lnTo>
                    <a:pt x="260" y="113"/>
                  </a:lnTo>
                  <a:lnTo>
                    <a:pt x="264" y="110"/>
                  </a:lnTo>
                  <a:lnTo>
                    <a:pt x="272" y="104"/>
                  </a:lnTo>
                  <a:lnTo>
                    <a:pt x="279" y="99"/>
                  </a:lnTo>
                  <a:lnTo>
                    <a:pt x="265" y="87"/>
                  </a:lnTo>
                  <a:lnTo>
                    <a:pt x="252" y="75"/>
                  </a:lnTo>
                  <a:lnTo>
                    <a:pt x="239" y="66"/>
                  </a:lnTo>
                  <a:lnTo>
                    <a:pt x="227" y="58"/>
                  </a:lnTo>
                  <a:lnTo>
                    <a:pt x="215" y="51"/>
                  </a:lnTo>
                  <a:lnTo>
                    <a:pt x="204" y="44"/>
                  </a:lnTo>
                  <a:lnTo>
                    <a:pt x="194" y="38"/>
                  </a:lnTo>
                  <a:lnTo>
                    <a:pt x="185" y="31"/>
                  </a:lnTo>
                  <a:lnTo>
                    <a:pt x="172" y="31"/>
                  </a:lnTo>
                  <a:lnTo>
                    <a:pt x="146" y="68"/>
                  </a:lnTo>
                  <a:lnTo>
                    <a:pt x="112" y="50"/>
                  </a:lnTo>
                  <a:lnTo>
                    <a:pt x="79" y="25"/>
                  </a:lnTo>
                  <a:lnTo>
                    <a:pt x="33" y="0"/>
                  </a:lnTo>
                  <a:lnTo>
                    <a:pt x="52" y="12"/>
                  </a:lnTo>
                  <a:lnTo>
                    <a:pt x="72" y="74"/>
                  </a:lnTo>
                  <a:lnTo>
                    <a:pt x="46" y="62"/>
                  </a:lnTo>
                  <a:lnTo>
                    <a:pt x="19" y="50"/>
                  </a:lnTo>
                  <a:lnTo>
                    <a:pt x="0" y="56"/>
                  </a:lnTo>
                </a:path>
              </a:pathLst>
            </a:custGeom>
            <a:solidFill>
              <a:srgbClr val="F36711"/>
            </a:solidFill>
            <a:ln w="9525" cmpd="sng">
              <a:solidFill>
                <a:srgbClr val="FFFFFF"/>
              </a:solidFill>
              <a:prstDash val="solid"/>
              <a:round/>
              <a:headEnd/>
              <a:tailEnd/>
            </a:ln>
          </p:spPr>
          <p:txBody>
            <a:bodyPr/>
            <a:lstStyle/>
            <a:p>
              <a:pPr>
                <a:defRPr/>
              </a:pPr>
              <a:endParaRPr lang="de-AT"/>
            </a:p>
          </p:txBody>
        </p:sp>
        <p:sp>
          <p:nvSpPr>
            <p:cNvPr id="32" name="Freeform 443"/>
            <p:cNvSpPr>
              <a:spLocks/>
            </p:cNvSpPr>
            <p:nvPr>
              <p:custDataLst>
                <p:tags r:id="rId12"/>
              </p:custDataLst>
            </p:nvPr>
          </p:nvSpPr>
          <p:spPr bwMode="auto">
            <a:xfrm>
              <a:off x="396889" y="3590956"/>
              <a:ext cx="577076" cy="567964"/>
            </a:xfrm>
            <a:custGeom>
              <a:avLst/>
              <a:gdLst>
                <a:gd name="T0" fmla="*/ 252 w 485"/>
                <a:gd name="T1" fmla="*/ 20 h 291"/>
                <a:gd name="T2" fmla="*/ 300 w 485"/>
                <a:gd name="T3" fmla="*/ 44 h 291"/>
                <a:gd name="T4" fmla="*/ 372 w 485"/>
                <a:gd name="T5" fmla="*/ 44 h 291"/>
                <a:gd name="T6" fmla="*/ 425 w 485"/>
                <a:gd name="T7" fmla="*/ 131 h 291"/>
                <a:gd name="T8" fmla="*/ 485 w 485"/>
                <a:gd name="T9" fmla="*/ 167 h 291"/>
                <a:gd name="T10" fmla="*/ 412 w 485"/>
                <a:gd name="T11" fmla="*/ 173 h 291"/>
                <a:gd name="T12" fmla="*/ 433 w 485"/>
                <a:gd name="T13" fmla="*/ 210 h 291"/>
                <a:gd name="T14" fmla="*/ 392 w 485"/>
                <a:gd name="T15" fmla="*/ 241 h 291"/>
                <a:gd name="T16" fmla="*/ 385 w 485"/>
                <a:gd name="T17" fmla="*/ 291 h 291"/>
                <a:gd name="T18" fmla="*/ 285 w 485"/>
                <a:gd name="T19" fmla="*/ 266 h 291"/>
                <a:gd name="T20" fmla="*/ 173 w 485"/>
                <a:gd name="T21" fmla="*/ 254 h 291"/>
                <a:gd name="T22" fmla="*/ 60 w 485"/>
                <a:gd name="T23" fmla="*/ 266 h 291"/>
                <a:gd name="T24" fmla="*/ 15 w 485"/>
                <a:gd name="T25" fmla="*/ 271 h 291"/>
                <a:gd name="T26" fmla="*/ 8 w 485"/>
                <a:gd name="T27" fmla="*/ 257 h 291"/>
                <a:gd name="T28" fmla="*/ 3 w 485"/>
                <a:gd name="T29" fmla="*/ 244 h 291"/>
                <a:gd name="T30" fmla="*/ 0 w 485"/>
                <a:gd name="T31" fmla="*/ 229 h 291"/>
                <a:gd name="T32" fmla="*/ 5 w 485"/>
                <a:gd name="T33" fmla="*/ 219 h 291"/>
                <a:gd name="T34" fmla="*/ 14 w 485"/>
                <a:gd name="T35" fmla="*/ 207 h 291"/>
                <a:gd name="T36" fmla="*/ 23 w 485"/>
                <a:gd name="T37" fmla="*/ 189 h 291"/>
                <a:gd name="T38" fmla="*/ 31 w 485"/>
                <a:gd name="T39" fmla="*/ 166 h 291"/>
                <a:gd name="T40" fmla="*/ 41 w 485"/>
                <a:gd name="T41" fmla="*/ 137 h 291"/>
                <a:gd name="T42" fmla="*/ 48 w 485"/>
                <a:gd name="T43" fmla="*/ 126 h 291"/>
                <a:gd name="T44" fmla="*/ 60 w 485"/>
                <a:gd name="T45" fmla="*/ 119 h 291"/>
                <a:gd name="T46" fmla="*/ 87 w 485"/>
                <a:gd name="T47" fmla="*/ 111 h 291"/>
                <a:gd name="T48" fmla="*/ 89 w 485"/>
                <a:gd name="T49" fmla="*/ 106 h 291"/>
                <a:gd name="T50" fmla="*/ 94 w 485"/>
                <a:gd name="T51" fmla="*/ 100 h 291"/>
                <a:gd name="T52" fmla="*/ 101 w 485"/>
                <a:gd name="T53" fmla="*/ 95 h 291"/>
                <a:gd name="T54" fmla="*/ 106 w 485"/>
                <a:gd name="T55" fmla="*/ 93 h 291"/>
                <a:gd name="T56" fmla="*/ 106 w 485"/>
                <a:gd name="T57" fmla="*/ 76 h 291"/>
                <a:gd name="T58" fmla="*/ 109 w 485"/>
                <a:gd name="T59" fmla="*/ 70 h 291"/>
                <a:gd name="T60" fmla="*/ 113 w 485"/>
                <a:gd name="T61" fmla="*/ 67 h 291"/>
                <a:gd name="T62" fmla="*/ 122 w 485"/>
                <a:gd name="T63" fmla="*/ 69 h 291"/>
                <a:gd name="T64" fmla="*/ 128 w 485"/>
                <a:gd name="T65" fmla="*/ 69 h 291"/>
                <a:gd name="T66" fmla="*/ 132 w 485"/>
                <a:gd name="T67" fmla="*/ 66 h 291"/>
                <a:gd name="T68" fmla="*/ 134 w 485"/>
                <a:gd name="T69" fmla="*/ 56 h 291"/>
                <a:gd name="T70" fmla="*/ 139 w 485"/>
                <a:gd name="T71" fmla="*/ 44 h 291"/>
                <a:gd name="T72" fmla="*/ 144 w 485"/>
                <a:gd name="T73" fmla="*/ 39 h 291"/>
                <a:gd name="T74" fmla="*/ 213 w 485"/>
                <a:gd name="T75" fmla="*/ 0 h 2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485"/>
                <a:gd name="T115" fmla="*/ 0 h 291"/>
                <a:gd name="T116" fmla="*/ 485 w 485"/>
                <a:gd name="T117" fmla="*/ 291 h 29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485" h="291">
                  <a:moveTo>
                    <a:pt x="206" y="6"/>
                  </a:moveTo>
                  <a:lnTo>
                    <a:pt x="252" y="20"/>
                  </a:lnTo>
                  <a:lnTo>
                    <a:pt x="292" y="20"/>
                  </a:lnTo>
                  <a:lnTo>
                    <a:pt x="300" y="44"/>
                  </a:lnTo>
                  <a:lnTo>
                    <a:pt x="339" y="32"/>
                  </a:lnTo>
                  <a:lnTo>
                    <a:pt x="372" y="44"/>
                  </a:lnTo>
                  <a:lnTo>
                    <a:pt x="379" y="93"/>
                  </a:lnTo>
                  <a:lnTo>
                    <a:pt x="425" y="131"/>
                  </a:lnTo>
                  <a:lnTo>
                    <a:pt x="459" y="149"/>
                  </a:lnTo>
                  <a:lnTo>
                    <a:pt x="485" y="167"/>
                  </a:lnTo>
                  <a:lnTo>
                    <a:pt x="459" y="186"/>
                  </a:lnTo>
                  <a:lnTo>
                    <a:pt x="412" y="173"/>
                  </a:lnTo>
                  <a:lnTo>
                    <a:pt x="418" y="198"/>
                  </a:lnTo>
                  <a:lnTo>
                    <a:pt x="433" y="210"/>
                  </a:lnTo>
                  <a:lnTo>
                    <a:pt x="433" y="241"/>
                  </a:lnTo>
                  <a:lnTo>
                    <a:pt x="392" y="241"/>
                  </a:lnTo>
                  <a:lnTo>
                    <a:pt x="385" y="266"/>
                  </a:lnTo>
                  <a:lnTo>
                    <a:pt x="385" y="291"/>
                  </a:lnTo>
                  <a:lnTo>
                    <a:pt x="339" y="278"/>
                  </a:lnTo>
                  <a:lnTo>
                    <a:pt x="285" y="266"/>
                  </a:lnTo>
                  <a:lnTo>
                    <a:pt x="239" y="272"/>
                  </a:lnTo>
                  <a:lnTo>
                    <a:pt x="173" y="254"/>
                  </a:lnTo>
                  <a:lnTo>
                    <a:pt x="113" y="254"/>
                  </a:lnTo>
                  <a:lnTo>
                    <a:pt x="60" y="266"/>
                  </a:lnTo>
                  <a:lnTo>
                    <a:pt x="20" y="278"/>
                  </a:lnTo>
                  <a:lnTo>
                    <a:pt x="15" y="271"/>
                  </a:lnTo>
                  <a:lnTo>
                    <a:pt x="11" y="264"/>
                  </a:lnTo>
                  <a:lnTo>
                    <a:pt x="8" y="257"/>
                  </a:lnTo>
                  <a:lnTo>
                    <a:pt x="5" y="251"/>
                  </a:lnTo>
                  <a:lnTo>
                    <a:pt x="3" y="244"/>
                  </a:lnTo>
                  <a:lnTo>
                    <a:pt x="1" y="237"/>
                  </a:lnTo>
                  <a:lnTo>
                    <a:pt x="0" y="229"/>
                  </a:lnTo>
                  <a:lnTo>
                    <a:pt x="0" y="222"/>
                  </a:lnTo>
                  <a:lnTo>
                    <a:pt x="5" y="219"/>
                  </a:lnTo>
                  <a:lnTo>
                    <a:pt x="10" y="214"/>
                  </a:lnTo>
                  <a:lnTo>
                    <a:pt x="14" y="207"/>
                  </a:lnTo>
                  <a:lnTo>
                    <a:pt x="20" y="198"/>
                  </a:lnTo>
                  <a:lnTo>
                    <a:pt x="23" y="189"/>
                  </a:lnTo>
                  <a:lnTo>
                    <a:pt x="27" y="178"/>
                  </a:lnTo>
                  <a:lnTo>
                    <a:pt x="31" y="166"/>
                  </a:lnTo>
                  <a:lnTo>
                    <a:pt x="33" y="155"/>
                  </a:lnTo>
                  <a:lnTo>
                    <a:pt x="41" y="137"/>
                  </a:lnTo>
                  <a:lnTo>
                    <a:pt x="44" y="131"/>
                  </a:lnTo>
                  <a:lnTo>
                    <a:pt x="48" y="126"/>
                  </a:lnTo>
                  <a:lnTo>
                    <a:pt x="54" y="123"/>
                  </a:lnTo>
                  <a:lnTo>
                    <a:pt x="60" y="119"/>
                  </a:lnTo>
                  <a:lnTo>
                    <a:pt x="75" y="115"/>
                  </a:lnTo>
                  <a:lnTo>
                    <a:pt x="87" y="111"/>
                  </a:lnTo>
                  <a:lnTo>
                    <a:pt x="87" y="109"/>
                  </a:lnTo>
                  <a:lnTo>
                    <a:pt x="89" y="106"/>
                  </a:lnTo>
                  <a:lnTo>
                    <a:pt x="91" y="103"/>
                  </a:lnTo>
                  <a:lnTo>
                    <a:pt x="94" y="100"/>
                  </a:lnTo>
                  <a:lnTo>
                    <a:pt x="98" y="97"/>
                  </a:lnTo>
                  <a:lnTo>
                    <a:pt x="101" y="95"/>
                  </a:lnTo>
                  <a:lnTo>
                    <a:pt x="103" y="94"/>
                  </a:lnTo>
                  <a:lnTo>
                    <a:pt x="106" y="93"/>
                  </a:lnTo>
                  <a:lnTo>
                    <a:pt x="106" y="81"/>
                  </a:lnTo>
                  <a:lnTo>
                    <a:pt x="106" y="76"/>
                  </a:lnTo>
                  <a:lnTo>
                    <a:pt x="107" y="72"/>
                  </a:lnTo>
                  <a:lnTo>
                    <a:pt x="109" y="70"/>
                  </a:lnTo>
                  <a:lnTo>
                    <a:pt x="110" y="68"/>
                  </a:lnTo>
                  <a:lnTo>
                    <a:pt x="113" y="67"/>
                  </a:lnTo>
                  <a:lnTo>
                    <a:pt x="117" y="68"/>
                  </a:lnTo>
                  <a:lnTo>
                    <a:pt x="122" y="69"/>
                  </a:lnTo>
                  <a:lnTo>
                    <a:pt x="126" y="69"/>
                  </a:lnTo>
                  <a:lnTo>
                    <a:pt x="128" y="69"/>
                  </a:lnTo>
                  <a:lnTo>
                    <a:pt x="129" y="68"/>
                  </a:lnTo>
                  <a:lnTo>
                    <a:pt x="132" y="66"/>
                  </a:lnTo>
                  <a:lnTo>
                    <a:pt x="133" y="62"/>
                  </a:lnTo>
                  <a:lnTo>
                    <a:pt x="134" y="56"/>
                  </a:lnTo>
                  <a:lnTo>
                    <a:pt x="137" y="48"/>
                  </a:lnTo>
                  <a:lnTo>
                    <a:pt x="139" y="44"/>
                  </a:lnTo>
                  <a:lnTo>
                    <a:pt x="142" y="41"/>
                  </a:lnTo>
                  <a:lnTo>
                    <a:pt x="144" y="39"/>
                  </a:lnTo>
                  <a:lnTo>
                    <a:pt x="146" y="38"/>
                  </a:lnTo>
                  <a:lnTo>
                    <a:pt x="213" y="0"/>
                  </a:lnTo>
                  <a:lnTo>
                    <a:pt x="206" y="6"/>
                  </a:lnTo>
                </a:path>
              </a:pathLst>
            </a:custGeom>
            <a:solidFill>
              <a:srgbClr val="FFC000"/>
            </a:solidFill>
            <a:ln w="9525" cmpd="sng">
              <a:solidFill>
                <a:srgbClr val="FFFFFF"/>
              </a:solidFill>
              <a:prstDash val="solid"/>
              <a:round/>
              <a:headEnd/>
              <a:tailEnd/>
            </a:ln>
          </p:spPr>
          <p:txBody>
            <a:bodyPr/>
            <a:lstStyle/>
            <a:p>
              <a:pPr>
                <a:defRPr/>
              </a:pPr>
              <a:endParaRPr lang="de-AT"/>
            </a:p>
          </p:txBody>
        </p:sp>
        <p:sp>
          <p:nvSpPr>
            <p:cNvPr id="33" name="Freeform 460"/>
            <p:cNvSpPr>
              <a:spLocks/>
            </p:cNvSpPr>
            <p:nvPr>
              <p:custDataLst>
                <p:tags r:id="rId13"/>
              </p:custDataLst>
            </p:nvPr>
          </p:nvSpPr>
          <p:spPr bwMode="auto">
            <a:xfrm>
              <a:off x="1533553" y="5043752"/>
              <a:ext cx="415318" cy="310887"/>
            </a:xfrm>
            <a:custGeom>
              <a:avLst/>
              <a:gdLst>
                <a:gd name="T0" fmla="*/ 332 w 352"/>
                <a:gd name="T1" fmla="*/ 91 h 153"/>
                <a:gd name="T2" fmla="*/ 352 w 352"/>
                <a:gd name="T3" fmla="*/ 153 h 153"/>
                <a:gd name="T4" fmla="*/ 326 w 352"/>
                <a:gd name="T5" fmla="*/ 141 h 153"/>
                <a:gd name="T6" fmla="*/ 299 w 352"/>
                <a:gd name="T7" fmla="*/ 129 h 153"/>
                <a:gd name="T8" fmla="*/ 266 w 352"/>
                <a:gd name="T9" fmla="*/ 141 h 153"/>
                <a:gd name="T10" fmla="*/ 232 w 352"/>
                <a:gd name="T11" fmla="*/ 141 h 153"/>
                <a:gd name="T12" fmla="*/ 227 w 352"/>
                <a:gd name="T13" fmla="*/ 135 h 153"/>
                <a:gd name="T14" fmla="*/ 226 w 352"/>
                <a:gd name="T15" fmla="*/ 135 h 153"/>
                <a:gd name="T16" fmla="*/ 219 w 352"/>
                <a:gd name="T17" fmla="*/ 129 h 153"/>
                <a:gd name="T18" fmla="*/ 213 w 352"/>
                <a:gd name="T19" fmla="*/ 125 h 153"/>
                <a:gd name="T20" fmla="*/ 205 w 352"/>
                <a:gd name="T21" fmla="*/ 121 h 153"/>
                <a:gd name="T22" fmla="*/ 197 w 352"/>
                <a:gd name="T23" fmla="*/ 118 h 153"/>
                <a:gd name="T24" fmla="*/ 181 w 352"/>
                <a:gd name="T25" fmla="*/ 113 h 153"/>
                <a:gd name="T26" fmla="*/ 163 w 352"/>
                <a:gd name="T27" fmla="*/ 110 h 153"/>
                <a:gd name="T28" fmla="*/ 126 w 352"/>
                <a:gd name="T29" fmla="*/ 107 h 153"/>
                <a:gd name="T30" fmla="*/ 86 w 352"/>
                <a:gd name="T31" fmla="*/ 104 h 153"/>
                <a:gd name="T32" fmla="*/ 85 w 352"/>
                <a:gd name="T33" fmla="*/ 94 h 153"/>
                <a:gd name="T34" fmla="*/ 82 w 352"/>
                <a:gd name="T35" fmla="*/ 84 h 153"/>
                <a:gd name="T36" fmla="*/ 80 w 352"/>
                <a:gd name="T37" fmla="*/ 75 h 153"/>
                <a:gd name="T38" fmla="*/ 75 w 352"/>
                <a:gd name="T39" fmla="*/ 67 h 153"/>
                <a:gd name="T40" fmla="*/ 71 w 352"/>
                <a:gd name="T41" fmla="*/ 59 h 153"/>
                <a:gd name="T42" fmla="*/ 67 w 352"/>
                <a:gd name="T43" fmla="*/ 52 h 153"/>
                <a:gd name="T44" fmla="*/ 61 w 352"/>
                <a:gd name="T45" fmla="*/ 44 h 153"/>
                <a:gd name="T46" fmla="*/ 56 w 352"/>
                <a:gd name="T47" fmla="*/ 37 h 153"/>
                <a:gd name="T48" fmla="*/ 44 w 352"/>
                <a:gd name="T49" fmla="*/ 26 h 153"/>
                <a:gd name="T50" fmla="*/ 29 w 352"/>
                <a:gd name="T51" fmla="*/ 16 h 153"/>
                <a:gd name="T52" fmla="*/ 15 w 352"/>
                <a:gd name="T53" fmla="*/ 7 h 153"/>
                <a:gd name="T54" fmla="*/ 0 w 352"/>
                <a:gd name="T55" fmla="*/ 0 h 153"/>
                <a:gd name="T56" fmla="*/ 7 w 352"/>
                <a:gd name="T57" fmla="*/ 0 h 153"/>
                <a:gd name="T58" fmla="*/ 60 w 352"/>
                <a:gd name="T59" fmla="*/ 18 h 153"/>
                <a:gd name="T60" fmla="*/ 106 w 352"/>
                <a:gd name="T61" fmla="*/ 30 h 153"/>
                <a:gd name="T62" fmla="*/ 134 w 352"/>
                <a:gd name="T63" fmla="*/ 18 h 153"/>
                <a:gd name="T64" fmla="*/ 180 w 352"/>
                <a:gd name="T65" fmla="*/ 36 h 153"/>
                <a:gd name="T66" fmla="*/ 206 w 352"/>
                <a:gd name="T67" fmla="*/ 55 h 153"/>
                <a:gd name="T68" fmla="*/ 246 w 352"/>
                <a:gd name="T69" fmla="*/ 49 h 153"/>
                <a:gd name="T70" fmla="*/ 286 w 352"/>
                <a:gd name="T71" fmla="*/ 61 h 153"/>
                <a:gd name="T72" fmla="*/ 313 w 352"/>
                <a:gd name="T73" fmla="*/ 79 h 153"/>
                <a:gd name="T74" fmla="*/ 332 w 352"/>
                <a:gd name="T75" fmla="*/ 91 h 1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52"/>
                <a:gd name="T115" fmla="*/ 0 h 153"/>
                <a:gd name="T116" fmla="*/ 352 w 352"/>
                <a:gd name="T117" fmla="*/ 153 h 15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52" h="153">
                  <a:moveTo>
                    <a:pt x="332" y="91"/>
                  </a:moveTo>
                  <a:lnTo>
                    <a:pt x="352" y="153"/>
                  </a:lnTo>
                  <a:lnTo>
                    <a:pt x="326" y="141"/>
                  </a:lnTo>
                  <a:lnTo>
                    <a:pt x="299" y="129"/>
                  </a:lnTo>
                  <a:lnTo>
                    <a:pt x="266" y="141"/>
                  </a:lnTo>
                  <a:lnTo>
                    <a:pt x="232" y="141"/>
                  </a:lnTo>
                  <a:lnTo>
                    <a:pt x="227" y="135"/>
                  </a:lnTo>
                  <a:lnTo>
                    <a:pt x="226" y="135"/>
                  </a:lnTo>
                  <a:lnTo>
                    <a:pt x="219" y="129"/>
                  </a:lnTo>
                  <a:lnTo>
                    <a:pt x="213" y="125"/>
                  </a:lnTo>
                  <a:lnTo>
                    <a:pt x="205" y="121"/>
                  </a:lnTo>
                  <a:lnTo>
                    <a:pt x="197" y="118"/>
                  </a:lnTo>
                  <a:lnTo>
                    <a:pt x="181" y="113"/>
                  </a:lnTo>
                  <a:lnTo>
                    <a:pt x="163" y="110"/>
                  </a:lnTo>
                  <a:lnTo>
                    <a:pt x="126" y="107"/>
                  </a:lnTo>
                  <a:lnTo>
                    <a:pt x="86" y="104"/>
                  </a:lnTo>
                  <a:lnTo>
                    <a:pt x="85" y="94"/>
                  </a:lnTo>
                  <a:lnTo>
                    <a:pt x="82" y="84"/>
                  </a:lnTo>
                  <a:lnTo>
                    <a:pt x="80" y="75"/>
                  </a:lnTo>
                  <a:lnTo>
                    <a:pt x="75" y="67"/>
                  </a:lnTo>
                  <a:lnTo>
                    <a:pt x="71" y="59"/>
                  </a:lnTo>
                  <a:lnTo>
                    <a:pt x="67" y="52"/>
                  </a:lnTo>
                  <a:lnTo>
                    <a:pt x="61" y="44"/>
                  </a:lnTo>
                  <a:lnTo>
                    <a:pt x="56" y="37"/>
                  </a:lnTo>
                  <a:lnTo>
                    <a:pt x="44" y="26"/>
                  </a:lnTo>
                  <a:lnTo>
                    <a:pt x="29" y="16"/>
                  </a:lnTo>
                  <a:lnTo>
                    <a:pt x="15" y="7"/>
                  </a:lnTo>
                  <a:lnTo>
                    <a:pt x="0" y="0"/>
                  </a:lnTo>
                  <a:lnTo>
                    <a:pt x="7" y="0"/>
                  </a:lnTo>
                  <a:lnTo>
                    <a:pt x="60" y="18"/>
                  </a:lnTo>
                  <a:lnTo>
                    <a:pt x="106" y="30"/>
                  </a:lnTo>
                  <a:lnTo>
                    <a:pt x="134" y="18"/>
                  </a:lnTo>
                  <a:lnTo>
                    <a:pt x="180" y="36"/>
                  </a:lnTo>
                  <a:lnTo>
                    <a:pt x="206" y="55"/>
                  </a:lnTo>
                  <a:lnTo>
                    <a:pt x="246" y="49"/>
                  </a:lnTo>
                  <a:lnTo>
                    <a:pt x="286" y="61"/>
                  </a:lnTo>
                  <a:lnTo>
                    <a:pt x="313" y="79"/>
                  </a:lnTo>
                  <a:lnTo>
                    <a:pt x="332" y="91"/>
                  </a:lnTo>
                </a:path>
              </a:pathLst>
            </a:custGeom>
            <a:solidFill>
              <a:srgbClr val="FFD961"/>
            </a:solidFill>
            <a:ln w="9525" cmpd="sng">
              <a:solidFill>
                <a:srgbClr val="FFFFFF"/>
              </a:solidFill>
              <a:prstDash val="solid"/>
              <a:round/>
              <a:headEnd/>
              <a:tailEnd/>
            </a:ln>
          </p:spPr>
          <p:txBody>
            <a:bodyPr/>
            <a:lstStyle/>
            <a:p>
              <a:pPr>
                <a:defRPr/>
              </a:pPr>
              <a:endParaRPr lang="de-AT"/>
            </a:p>
          </p:txBody>
        </p:sp>
        <p:sp>
          <p:nvSpPr>
            <p:cNvPr id="34" name="Freeform 469"/>
            <p:cNvSpPr>
              <a:spLocks/>
            </p:cNvSpPr>
            <p:nvPr>
              <p:custDataLst>
                <p:tags r:id="rId14"/>
              </p:custDataLst>
            </p:nvPr>
          </p:nvSpPr>
          <p:spPr bwMode="auto">
            <a:xfrm>
              <a:off x="200157" y="3393661"/>
              <a:ext cx="445922" cy="251101"/>
            </a:xfrm>
            <a:custGeom>
              <a:avLst/>
              <a:gdLst>
                <a:gd name="T0" fmla="*/ 250 w 370"/>
                <a:gd name="T1" fmla="*/ 117 h 129"/>
                <a:gd name="T2" fmla="*/ 258 w 370"/>
                <a:gd name="T3" fmla="*/ 119 h 129"/>
                <a:gd name="T4" fmla="*/ 277 w 370"/>
                <a:gd name="T5" fmla="*/ 123 h 129"/>
                <a:gd name="T6" fmla="*/ 295 w 370"/>
                <a:gd name="T7" fmla="*/ 127 h 129"/>
                <a:gd name="T8" fmla="*/ 303 w 370"/>
                <a:gd name="T9" fmla="*/ 129 h 129"/>
                <a:gd name="T10" fmla="*/ 370 w 370"/>
                <a:gd name="T11" fmla="*/ 97 h 129"/>
                <a:gd name="T12" fmla="*/ 358 w 370"/>
                <a:gd name="T13" fmla="*/ 75 h 129"/>
                <a:gd name="T14" fmla="*/ 345 w 370"/>
                <a:gd name="T15" fmla="*/ 48 h 129"/>
                <a:gd name="T16" fmla="*/ 335 w 370"/>
                <a:gd name="T17" fmla="*/ 27 h 129"/>
                <a:gd name="T18" fmla="*/ 330 w 370"/>
                <a:gd name="T19" fmla="*/ 18 h 129"/>
                <a:gd name="T20" fmla="*/ 300 w 370"/>
                <a:gd name="T21" fmla="*/ 15 h 129"/>
                <a:gd name="T22" fmla="*/ 257 w 370"/>
                <a:gd name="T23" fmla="*/ 9 h 129"/>
                <a:gd name="T24" fmla="*/ 214 w 370"/>
                <a:gd name="T25" fmla="*/ 2 h 129"/>
                <a:gd name="T26" fmla="*/ 183 w 370"/>
                <a:gd name="T27" fmla="*/ 0 h 129"/>
                <a:gd name="T28" fmla="*/ 179 w 370"/>
                <a:gd name="T29" fmla="*/ 0 h 129"/>
                <a:gd name="T30" fmla="*/ 176 w 370"/>
                <a:gd name="T31" fmla="*/ 1 h 129"/>
                <a:gd name="T32" fmla="*/ 172 w 370"/>
                <a:gd name="T33" fmla="*/ 2 h 129"/>
                <a:gd name="T34" fmla="*/ 170 w 370"/>
                <a:gd name="T35" fmla="*/ 3 h 129"/>
                <a:gd name="T36" fmla="*/ 162 w 370"/>
                <a:gd name="T37" fmla="*/ 7 h 129"/>
                <a:gd name="T38" fmla="*/ 150 w 370"/>
                <a:gd name="T39" fmla="*/ 12 h 129"/>
                <a:gd name="T40" fmla="*/ 147 w 370"/>
                <a:gd name="T41" fmla="*/ 21 h 129"/>
                <a:gd name="T42" fmla="*/ 140 w 370"/>
                <a:gd name="T43" fmla="*/ 35 h 129"/>
                <a:gd name="T44" fmla="*/ 134 w 370"/>
                <a:gd name="T45" fmla="*/ 48 h 129"/>
                <a:gd name="T46" fmla="*/ 131 w 370"/>
                <a:gd name="T47" fmla="*/ 55 h 129"/>
                <a:gd name="T48" fmla="*/ 122 w 370"/>
                <a:gd name="T49" fmla="*/ 54 h 129"/>
                <a:gd name="T50" fmla="*/ 111 w 370"/>
                <a:gd name="T51" fmla="*/ 49 h 129"/>
                <a:gd name="T52" fmla="*/ 98 w 370"/>
                <a:gd name="T53" fmla="*/ 44 h 129"/>
                <a:gd name="T54" fmla="*/ 84 w 370"/>
                <a:gd name="T55" fmla="*/ 38 h 129"/>
                <a:gd name="T56" fmla="*/ 60 w 370"/>
                <a:gd name="T57" fmla="*/ 26 h 129"/>
                <a:gd name="T58" fmla="*/ 44 w 370"/>
                <a:gd name="T59" fmla="*/ 18 h 129"/>
                <a:gd name="T60" fmla="*/ 32 w 370"/>
                <a:gd name="T61" fmla="*/ 25 h 129"/>
                <a:gd name="T62" fmla="*/ 21 w 370"/>
                <a:gd name="T63" fmla="*/ 33 h 129"/>
                <a:gd name="T64" fmla="*/ 16 w 370"/>
                <a:gd name="T65" fmla="*/ 37 h 129"/>
                <a:gd name="T66" fmla="*/ 12 w 370"/>
                <a:gd name="T67" fmla="*/ 41 h 129"/>
                <a:gd name="T68" fmla="*/ 9 w 370"/>
                <a:gd name="T69" fmla="*/ 46 h 129"/>
                <a:gd name="T70" fmla="*/ 5 w 370"/>
                <a:gd name="T71" fmla="*/ 52 h 129"/>
                <a:gd name="T72" fmla="*/ 3 w 370"/>
                <a:gd name="T73" fmla="*/ 57 h 129"/>
                <a:gd name="T74" fmla="*/ 1 w 370"/>
                <a:gd name="T75" fmla="*/ 63 h 129"/>
                <a:gd name="T76" fmla="*/ 0 w 370"/>
                <a:gd name="T77" fmla="*/ 69 h 129"/>
                <a:gd name="T78" fmla="*/ 0 w 370"/>
                <a:gd name="T79" fmla="*/ 75 h 129"/>
                <a:gd name="T80" fmla="*/ 1 w 370"/>
                <a:gd name="T81" fmla="*/ 82 h 129"/>
                <a:gd name="T82" fmla="*/ 3 w 370"/>
                <a:gd name="T83" fmla="*/ 88 h 129"/>
                <a:gd name="T84" fmla="*/ 6 w 370"/>
                <a:gd name="T85" fmla="*/ 96 h 129"/>
                <a:gd name="T86" fmla="*/ 11 w 370"/>
                <a:gd name="T87" fmla="*/ 103 h 129"/>
                <a:gd name="T88" fmla="*/ 20 w 370"/>
                <a:gd name="T89" fmla="*/ 101 h 129"/>
                <a:gd name="T90" fmla="*/ 33 w 370"/>
                <a:gd name="T91" fmla="*/ 99 h 129"/>
                <a:gd name="T92" fmla="*/ 50 w 370"/>
                <a:gd name="T93" fmla="*/ 97 h 129"/>
                <a:gd name="T94" fmla="*/ 69 w 370"/>
                <a:gd name="T95" fmla="*/ 95 h 129"/>
                <a:gd name="T96" fmla="*/ 102 w 370"/>
                <a:gd name="T97" fmla="*/ 92 h 129"/>
                <a:gd name="T98" fmla="*/ 117 w 370"/>
                <a:gd name="T99" fmla="*/ 91 h 129"/>
                <a:gd name="T100" fmla="*/ 137 w 370"/>
                <a:gd name="T101" fmla="*/ 92 h 129"/>
                <a:gd name="T102" fmla="*/ 152 w 370"/>
                <a:gd name="T103" fmla="*/ 94 h 129"/>
                <a:gd name="T104" fmla="*/ 166 w 370"/>
                <a:gd name="T105" fmla="*/ 97 h 129"/>
                <a:gd name="T106" fmla="*/ 177 w 370"/>
                <a:gd name="T107" fmla="*/ 100 h 129"/>
                <a:gd name="T108" fmla="*/ 189 w 370"/>
                <a:gd name="T109" fmla="*/ 104 h 129"/>
                <a:gd name="T110" fmla="*/ 201 w 370"/>
                <a:gd name="T111" fmla="*/ 108 h 129"/>
                <a:gd name="T112" fmla="*/ 217 w 370"/>
                <a:gd name="T113" fmla="*/ 110 h 129"/>
                <a:gd name="T114" fmla="*/ 237 w 370"/>
                <a:gd name="T115" fmla="*/ 111 h 129"/>
                <a:gd name="T116" fmla="*/ 237 w 370"/>
                <a:gd name="T117" fmla="*/ 117 h 129"/>
                <a:gd name="T118" fmla="*/ 250 w 370"/>
                <a:gd name="T119" fmla="*/ 117 h 12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70"/>
                <a:gd name="T181" fmla="*/ 0 h 129"/>
                <a:gd name="T182" fmla="*/ 370 w 370"/>
                <a:gd name="T183" fmla="*/ 129 h 12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70" h="129">
                  <a:moveTo>
                    <a:pt x="250" y="117"/>
                  </a:moveTo>
                  <a:lnTo>
                    <a:pt x="258" y="119"/>
                  </a:lnTo>
                  <a:lnTo>
                    <a:pt x="277" y="123"/>
                  </a:lnTo>
                  <a:lnTo>
                    <a:pt x="295" y="127"/>
                  </a:lnTo>
                  <a:lnTo>
                    <a:pt x="303" y="129"/>
                  </a:lnTo>
                  <a:lnTo>
                    <a:pt x="370" y="97"/>
                  </a:lnTo>
                  <a:lnTo>
                    <a:pt x="358" y="75"/>
                  </a:lnTo>
                  <a:lnTo>
                    <a:pt x="345" y="48"/>
                  </a:lnTo>
                  <a:lnTo>
                    <a:pt x="335" y="27"/>
                  </a:lnTo>
                  <a:lnTo>
                    <a:pt x="330" y="18"/>
                  </a:lnTo>
                  <a:lnTo>
                    <a:pt x="300" y="15"/>
                  </a:lnTo>
                  <a:lnTo>
                    <a:pt x="257" y="9"/>
                  </a:lnTo>
                  <a:lnTo>
                    <a:pt x="214" y="2"/>
                  </a:lnTo>
                  <a:lnTo>
                    <a:pt x="183" y="0"/>
                  </a:lnTo>
                  <a:lnTo>
                    <a:pt x="179" y="0"/>
                  </a:lnTo>
                  <a:lnTo>
                    <a:pt x="176" y="1"/>
                  </a:lnTo>
                  <a:lnTo>
                    <a:pt x="172" y="2"/>
                  </a:lnTo>
                  <a:lnTo>
                    <a:pt x="170" y="3"/>
                  </a:lnTo>
                  <a:lnTo>
                    <a:pt x="162" y="7"/>
                  </a:lnTo>
                  <a:lnTo>
                    <a:pt x="150" y="12"/>
                  </a:lnTo>
                  <a:lnTo>
                    <a:pt x="147" y="21"/>
                  </a:lnTo>
                  <a:lnTo>
                    <a:pt x="140" y="35"/>
                  </a:lnTo>
                  <a:lnTo>
                    <a:pt x="134" y="48"/>
                  </a:lnTo>
                  <a:lnTo>
                    <a:pt x="131" y="55"/>
                  </a:lnTo>
                  <a:lnTo>
                    <a:pt x="122" y="54"/>
                  </a:lnTo>
                  <a:lnTo>
                    <a:pt x="111" y="49"/>
                  </a:lnTo>
                  <a:lnTo>
                    <a:pt x="98" y="44"/>
                  </a:lnTo>
                  <a:lnTo>
                    <a:pt x="84" y="38"/>
                  </a:lnTo>
                  <a:lnTo>
                    <a:pt x="60" y="26"/>
                  </a:lnTo>
                  <a:lnTo>
                    <a:pt x="44" y="18"/>
                  </a:lnTo>
                  <a:lnTo>
                    <a:pt x="32" y="25"/>
                  </a:lnTo>
                  <a:lnTo>
                    <a:pt x="21" y="33"/>
                  </a:lnTo>
                  <a:lnTo>
                    <a:pt x="16" y="37"/>
                  </a:lnTo>
                  <a:lnTo>
                    <a:pt x="12" y="41"/>
                  </a:lnTo>
                  <a:lnTo>
                    <a:pt x="9" y="46"/>
                  </a:lnTo>
                  <a:lnTo>
                    <a:pt x="5" y="52"/>
                  </a:lnTo>
                  <a:lnTo>
                    <a:pt x="3" y="57"/>
                  </a:lnTo>
                  <a:lnTo>
                    <a:pt x="1" y="63"/>
                  </a:lnTo>
                  <a:lnTo>
                    <a:pt x="0" y="69"/>
                  </a:lnTo>
                  <a:lnTo>
                    <a:pt x="0" y="75"/>
                  </a:lnTo>
                  <a:lnTo>
                    <a:pt x="1" y="82"/>
                  </a:lnTo>
                  <a:lnTo>
                    <a:pt x="3" y="88"/>
                  </a:lnTo>
                  <a:lnTo>
                    <a:pt x="6" y="96"/>
                  </a:lnTo>
                  <a:lnTo>
                    <a:pt x="11" y="103"/>
                  </a:lnTo>
                  <a:lnTo>
                    <a:pt x="20" y="101"/>
                  </a:lnTo>
                  <a:lnTo>
                    <a:pt x="33" y="99"/>
                  </a:lnTo>
                  <a:lnTo>
                    <a:pt x="50" y="97"/>
                  </a:lnTo>
                  <a:lnTo>
                    <a:pt x="69" y="95"/>
                  </a:lnTo>
                  <a:lnTo>
                    <a:pt x="102" y="92"/>
                  </a:lnTo>
                  <a:lnTo>
                    <a:pt x="117" y="91"/>
                  </a:lnTo>
                  <a:lnTo>
                    <a:pt x="137" y="92"/>
                  </a:lnTo>
                  <a:lnTo>
                    <a:pt x="152" y="94"/>
                  </a:lnTo>
                  <a:lnTo>
                    <a:pt x="166" y="97"/>
                  </a:lnTo>
                  <a:lnTo>
                    <a:pt x="177" y="100"/>
                  </a:lnTo>
                  <a:lnTo>
                    <a:pt x="189" y="104"/>
                  </a:lnTo>
                  <a:lnTo>
                    <a:pt x="201" y="108"/>
                  </a:lnTo>
                  <a:lnTo>
                    <a:pt x="217" y="110"/>
                  </a:lnTo>
                  <a:lnTo>
                    <a:pt x="237" y="111"/>
                  </a:lnTo>
                  <a:lnTo>
                    <a:pt x="237" y="117"/>
                  </a:lnTo>
                  <a:lnTo>
                    <a:pt x="250" y="117"/>
                  </a:lnTo>
                </a:path>
              </a:pathLst>
            </a:custGeom>
            <a:solidFill>
              <a:srgbClr val="9CCDD4"/>
            </a:solidFill>
            <a:ln w="9525" cap="flat" cmpd="sng">
              <a:solidFill>
                <a:srgbClr val="FFFFFF"/>
              </a:solidFill>
              <a:prstDash val="solid"/>
              <a:round/>
              <a:headEnd type="none" w="med" len="med"/>
              <a:tailEnd type="none" w="med" len="med"/>
            </a:ln>
          </p:spPr>
          <p:txBody>
            <a:bodyPr/>
            <a:lstStyle/>
            <a:p>
              <a:pPr>
                <a:defRPr/>
              </a:pPr>
              <a:endParaRPr lang="de-AT"/>
            </a:p>
          </p:txBody>
        </p:sp>
        <p:sp>
          <p:nvSpPr>
            <p:cNvPr id="35" name="Freeform 472"/>
            <p:cNvSpPr>
              <a:spLocks/>
            </p:cNvSpPr>
            <p:nvPr>
              <p:custDataLst>
                <p:tags r:id="rId15"/>
              </p:custDataLst>
            </p:nvPr>
          </p:nvSpPr>
          <p:spPr bwMode="auto">
            <a:xfrm>
              <a:off x="195787" y="3573018"/>
              <a:ext cx="362857" cy="316867"/>
            </a:xfrm>
            <a:custGeom>
              <a:avLst/>
              <a:gdLst>
                <a:gd name="T0" fmla="*/ 192 w 312"/>
                <a:gd name="T1" fmla="*/ 155 h 155"/>
                <a:gd name="T2" fmla="*/ 194 w 312"/>
                <a:gd name="T3" fmla="*/ 151 h 155"/>
                <a:gd name="T4" fmla="*/ 197 w 312"/>
                <a:gd name="T5" fmla="*/ 148 h 155"/>
                <a:gd name="T6" fmla="*/ 200 w 312"/>
                <a:gd name="T7" fmla="*/ 145 h 155"/>
                <a:gd name="T8" fmla="*/ 203 w 312"/>
                <a:gd name="T9" fmla="*/ 142 h 155"/>
                <a:gd name="T10" fmla="*/ 211 w 312"/>
                <a:gd name="T11" fmla="*/ 137 h 155"/>
                <a:gd name="T12" fmla="*/ 220 w 312"/>
                <a:gd name="T13" fmla="*/ 132 h 155"/>
                <a:gd name="T14" fmla="*/ 238 w 312"/>
                <a:gd name="T15" fmla="*/ 123 h 155"/>
                <a:gd name="T16" fmla="*/ 253 w 312"/>
                <a:gd name="T17" fmla="*/ 117 h 155"/>
                <a:gd name="T18" fmla="*/ 255 w 312"/>
                <a:gd name="T19" fmla="*/ 109 h 155"/>
                <a:gd name="T20" fmla="*/ 260 w 312"/>
                <a:gd name="T21" fmla="*/ 97 h 155"/>
                <a:gd name="T22" fmla="*/ 264 w 312"/>
                <a:gd name="T23" fmla="*/ 91 h 155"/>
                <a:gd name="T24" fmla="*/ 267 w 312"/>
                <a:gd name="T25" fmla="*/ 86 h 155"/>
                <a:gd name="T26" fmla="*/ 269 w 312"/>
                <a:gd name="T27" fmla="*/ 82 h 155"/>
                <a:gd name="T28" fmla="*/ 272 w 312"/>
                <a:gd name="T29" fmla="*/ 81 h 155"/>
                <a:gd name="T30" fmla="*/ 312 w 312"/>
                <a:gd name="T31" fmla="*/ 44 h 155"/>
                <a:gd name="T32" fmla="*/ 312 w 312"/>
                <a:gd name="T33" fmla="*/ 39 h 155"/>
                <a:gd name="T34" fmla="*/ 310 w 312"/>
                <a:gd name="T35" fmla="*/ 35 h 155"/>
                <a:gd name="T36" fmla="*/ 306 w 312"/>
                <a:gd name="T37" fmla="*/ 32 h 155"/>
                <a:gd name="T38" fmla="*/ 302 w 312"/>
                <a:gd name="T39" fmla="*/ 30 h 155"/>
                <a:gd name="T40" fmla="*/ 291 w 312"/>
                <a:gd name="T41" fmla="*/ 28 h 155"/>
                <a:gd name="T42" fmla="*/ 280 w 312"/>
                <a:gd name="T43" fmla="*/ 27 h 155"/>
                <a:gd name="T44" fmla="*/ 268 w 312"/>
                <a:gd name="T45" fmla="*/ 27 h 155"/>
                <a:gd name="T46" fmla="*/ 259 w 312"/>
                <a:gd name="T47" fmla="*/ 27 h 155"/>
                <a:gd name="T48" fmla="*/ 256 w 312"/>
                <a:gd name="T49" fmla="*/ 26 h 155"/>
                <a:gd name="T50" fmla="*/ 253 w 312"/>
                <a:gd name="T51" fmla="*/ 25 h 155"/>
                <a:gd name="T52" fmla="*/ 252 w 312"/>
                <a:gd name="T53" fmla="*/ 23 h 155"/>
                <a:gd name="T54" fmla="*/ 253 w 312"/>
                <a:gd name="T55" fmla="*/ 20 h 155"/>
                <a:gd name="T56" fmla="*/ 232 w 312"/>
                <a:gd name="T57" fmla="*/ 19 h 155"/>
                <a:gd name="T58" fmla="*/ 216 w 312"/>
                <a:gd name="T59" fmla="*/ 17 h 155"/>
                <a:gd name="T60" fmla="*/ 202 w 312"/>
                <a:gd name="T61" fmla="*/ 13 h 155"/>
                <a:gd name="T62" fmla="*/ 189 w 312"/>
                <a:gd name="T63" fmla="*/ 9 h 155"/>
                <a:gd name="T64" fmla="*/ 177 w 312"/>
                <a:gd name="T65" fmla="*/ 6 h 155"/>
                <a:gd name="T66" fmla="*/ 163 w 312"/>
                <a:gd name="T67" fmla="*/ 3 h 155"/>
                <a:gd name="T68" fmla="*/ 146 w 312"/>
                <a:gd name="T69" fmla="*/ 1 h 155"/>
                <a:gd name="T70" fmla="*/ 126 w 312"/>
                <a:gd name="T71" fmla="*/ 0 h 155"/>
                <a:gd name="T72" fmla="*/ 110 w 312"/>
                <a:gd name="T73" fmla="*/ 1 h 155"/>
                <a:gd name="T74" fmla="*/ 74 w 312"/>
                <a:gd name="T75" fmla="*/ 4 h 155"/>
                <a:gd name="T76" fmla="*/ 53 w 312"/>
                <a:gd name="T77" fmla="*/ 6 h 155"/>
                <a:gd name="T78" fmla="*/ 34 w 312"/>
                <a:gd name="T79" fmla="*/ 8 h 155"/>
                <a:gd name="T80" fmla="*/ 18 w 312"/>
                <a:gd name="T81" fmla="*/ 10 h 155"/>
                <a:gd name="T82" fmla="*/ 7 w 312"/>
                <a:gd name="T83" fmla="*/ 12 h 155"/>
                <a:gd name="T84" fmla="*/ 9 w 312"/>
                <a:gd name="T85" fmla="*/ 17 h 155"/>
                <a:gd name="T86" fmla="*/ 11 w 312"/>
                <a:gd name="T87" fmla="*/ 19 h 155"/>
                <a:gd name="T88" fmla="*/ 13 w 312"/>
                <a:gd name="T89" fmla="*/ 19 h 155"/>
                <a:gd name="T90" fmla="*/ 15 w 312"/>
                <a:gd name="T91" fmla="*/ 20 h 155"/>
                <a:gd name="T92" fmla="*/ 18 w 312"/>
                <a:gd name="T93" fmla="*/ 20 h 155"/>
                <a:gd name="T94" fmla="*/ 19 w 312"/>
                <a:gd name="T95" fmla="*/ 20 h 155"/>
                <a:gd name="T96" fmla="*/ 20 w 312"/>
                <a:gd name="T97" fmla="*/ 22 h 155"/>
                <a:gd name="T98" fmla="*/ 20 w 312"/>
                <a:gd name="T99" fmla="*/ 26 h 155"/>
                <a:gd name="T100" fmla="*/ 20 w 312"/>
                <a:gd name="T101" fmla="*/ 30 h 155"/>
                <a:gd name="T102" fmla="*/ 19 w 312"/>
                <a:gd name="T103" fmla="*/ 35 h 155"/>
                <a:gd name="T104" fmla="*/ 18 w 312"/>
                <a:gd name="T105" fmla="*/ 39 h 155"/>
                <a:gd name="T106" fmla="*/ 15 w 312"/>
                <a:gd name="T107" fmla="*/ 42 h 155"/>
                <a:gd name="T108" fmla="*/ 12 w 312"/>
                <a:gd name="T109" fmla="*/ 45 h 155"/>
                <a:gd name="T110" fmla="*/ 9 w 312"/>
                <a:gd name="T111" fmla="*/ 48 h 155"/>
                <a:gd name="T112" fmla="*/ 4 w 312"/>
                <a:gd name="T113" fmla="*/ 49 h 155"/>
                <a:gd name="T114" fmla="*/ 0 w 312"/>
                <a:gd name="T115" fmla="*/ 50 h 155"/>
                <a:gd name="T116" fmla="*/ 74 w 312"/>
                <a:gd name="T117" fmla="*/ 68 h 155"/>
                <a:gd name="T118" fmla="*/ 87 w 312"/>
                <a:gd name="T119" fmla="*/ 111 h 155"/>
                <a:gd name="T120" fmla="*/ 166 w 312"/>
                <a:gd name="T121" fmla="*/ 123 h 155"/>
                <a:gd name="T122" fmla="*/ 192 w 312"/>
                <a:gd name="T123" fmla="*/ 155 h 15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12"/>
                <a:gd name="T187" fmla="*/ 0 h 155"/>
                <a:gd name="T188" fmla="*/ 312 w 312"/>
                <a:gd name="T189" fmla="*/ 155 h 15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12" h="155">
                  <a:moveTo>
                    <a:pt x="192" y="155"/>
                  </a:moveTo>
                  <a:lnTo>
                    <a:pt x="194" y="151"/>
                  </a:lnTo>
                  <a:lnTo>
                    <a:pt x="197" y="148"/>
                  </a:lnTo>
                  <a:lnTo>
                    <a:pt x="200" y="145"/>
                  </a:lnTo>
                  <a:lnTo>
                    <a:pt x="203" y="142"/>
                  </a:lnTo>
                  <a:lnTo>
                    <a:pt x="211" y="137"/>
                  </a:lnTo>
                  <a:lnTo>
                    <a:pt x="220" y="132"/>
                  </a:lnTo>
                  <a:lnTo>
                    <a:pt x="238" y="123"/>
                  </a:lnTo>
                  <a:lnTo>
                    <a:pt x="253" y="117"/>
                  </a:lnTo>
                  <a:lnTo>
                    <a:pt x="255" y="109"/>
                  </a:lnTo>
                  <a:lnTo>
                    <a:pt x="260" y="97"/>
                  </a:lnTo>
                  <a:lnTo>
                    <a:pt x="264" y="91"/>
                  </a:lnTo>
                  <a:lnTo>
                    <a:pt x="267" y="86"/>
                  </a:lnTo>
                  <a:lnTo>
                    <a:pt x="269" y="82"/>
                  </a:lnTo>
                  <a:lnTo>
                    <a:pt x="272" y="81"/>
                  </a:lnTo>
                  <a:lnTo>
                    <a:pt x="312" y="44"/>
                  </a:lnTo>
                  <a:lnTo>
                    <a:pt x="312" y="39"/>
                  </a:lnTo>
                  <a:lnTo>
                    <a:pt x="310" y="35"/>
                  </a:lnTo>
                  <a:lnTo>
                    <a:pt x="306" y="32"/>
                  </a:lnTo>
                  <a:lnTo>
                    <a:pt x="302" y="30"/>
                  </a:lnTo>
                  <a:lnTo>
                    <a:pt x="291" y="28"/>
                  </a:lnTo>
                  <a:lnTo>
                    <a:pt x="280" y="27"/>
                  </a:lnTo>
                  <a:lnTo>
                    <a:pt x="268" y="27"/>
                  </a:lnTo>
                  <a:lnTo>
                    <a:pt x="259" y="27"/>
                  </a:lnTo>
                  <a:lnTo>
                    <a:pt x="256" y="26"/>
                  </a:lnTo>
                  <a:lnTo>
                    <a:pt x="253" y="25"/>
                  </a:lnTo>
                  <a:lnTo>
                    <a:pt x="252" y="23"/>
                  </a:lnTo>
                  <a:lnTo>
                    <a:pt x="253" y="20"/>
                  </a:lnTo>
                  <a:lnTo>
                    <a:pt x="232" y="19"/>
                  </a:lnTo>
                  <a:lnTo>
                    <a:pt x="216" y="17"/>
                  </a:lnTo>
                  <a:lnTo>
                    <a:pt x="202" y="13"/>
                  </a:lnTo>
                  <a:lnTo>
                    <a:pt x="189" y="9"/>
                  </a:lnTo>
                  <a:lnTo>
                    <a:pt x="177" y="6"/>
                  </a:lnTo>
                  <a:lnTo>
                    <a:pt x="163" y="3"/>
                  </a:lnTo>
                  <a:lnTo>
                    <a:pt x="146" y="1"/>
                  </a:lnTo>
                  <a:lnTo>
                    <a:pt x="126" y="0"/>
                  </a:lnTo>
                  <a:lnTo>
                    <a:pt x="110" y="1"/>
                  </a:lnTo>
                  <a:lnTo>
                    <a:pt x="74" y="4"/>
                  </a:lnTo>
                  <a:lnTo>
                    <a:pt x="53" y="6"/>
                  </a:lnTo>
                  <a:lnTo>
                    <a:pt x="34" y="8"/>
                  </a:lnTo>
                  <a:lnTo>
                    <a:pt x="18" y="10"/>
                  </a:lnTo>
                  <a:lnTo>
                    <a:pt x="7" y="12"/>
                  </a:lnTo>
                  <a:lnTo>
                    <a:pt x="9" y="17"/>
                  </a:lnTo>
                  <a:lnTo>
                    <a:pt x="11" y="19"/>
                  </a:lnTo>
                  <a:lnTo>
                    <a:pt x="13" y="19"/>
                  </a:lnTo>
                  <a:lnTo>
                    <a:pt x="15" y="20"/>
                  </a:lnTo>
                  <a:lnTo>
                    <a:pt x="18" y="20"/>
                  </a:lnTo>
                  <a:lnTo>
                    <a:pt x="19" y="20"/>
                  </a:lnTo>
                  <a:lnTo>
                    <a:pt x="20" y="22"/>
                  </a:lnTo>
                  <a:lnTo>
                    <a:pt x="20" y="26"/>
                  </a:lnTo>
                  <a:lnTo>
                    <a:pt x="20" y="30"/>
                  </a:lnTo>
                  <a:lnTo>
                    <a:pt x="19" y="35"/>
                  </a:lnTo>
                  <a:lnTo>
                    <a:pt x="18" y="39"/>
                  </a:lnTo>
                  <a:lnTo>
                    <a:pt x="15" y="42"/>
                  </a:lnTo>
                  <a:lnTo>
                    <a:pt x="12" y="45"/>
                  </a:lnTo>
                  <a:lnTo>
                    <a:pt x="9" y="48"/>
                  </a:lnTo>
                  <a:lnTo>
                    <a:pt x="4" y="49"/>
                  </a:lnTo>
                  <a:lnTo>
                    <a:pt x="0" y="50"/>
                  </a:lnTo>
                  <a:lnTo>
                    <a:pt x="74" y="68"/>
                  </a:lnTo>
                  <a:lnTo>
                    <a:pt x="87" y="111"/>
                  </a:lnTo>
                  <a:lnTo>
                    <a:pt x="166" y="123"/>
                  </a:lnTo>
                  <a:lnTo>
                    <a:pt x="192" y="155"/>
                  </a:lnTo>
                </a:path>
              </a:pathLst>
            </a:custGeom>
            <a:solidFill>
              <a:srgbClr val="0070C0"/>
            </a:solidFill>
            <a:ln w="9525" cap="flat" cmpd="sng">
              <a:solidFill>
                <a:schemeClr val="tx2">
                  <a:lumMod val="20000"/>
                  <a:lumOff val="80000"/>
                </a:schemeClr>
              </a:solidFill>
              <a:prstDash val="solid"/>
              <a:round/>
              <a:headEnd type="none" w="med" len="med"/>
              <a:tailEnd type="none" w="med" len="med"/>
            </a:ln>
          </p:spPr>
          <p:txBody>
            <a:bodyPr/>
            <a:lstStyle/>
            <a:p>
              <a:pPr>
                <a:defRPr/>
              </a:pPr>
              <a:endParaRPr lang="de-AT"/>
            </a:p>
          </p:txBody>
        </p:sp>
      </p:grpSp>
      <p:sp>
        <p:nvSpPr>
          <p:cNvPr id="3" name="TextBox 2"/>
          <p:cNvSpPr txBox="1"/>
          <p:nvPr/>
        </p:nvSpPr>
        <p:spPr>
          <a:xfrm>
            <a:off x="5868144" y="5816350"/>
            <a:ext cx="2664296" cy="646331"/>
          </a:xfrm>
          <a:prstGeom prst="rect">
            <a:avLst/>
          </a:prstGeom>
          <a:noFill/>
        </p:spPr>
        <p:txBody>
          <a:bodyPr wrap="square" rtlCol="0">
            <a:spAutoFit/>
          </a:bodyPr>
          <a:lstStyle/>
          <a:p>
            <a:r>
              <a:rPr lang="en-GB" sz="1200" dirty="0" smtClean="0">
                <a:latin typeface="+mj-lt"/>
              </a:rPr>
              <a:t>Source: 	MIA, RF, 2017</a:t>
            </a:r>
          </a:p>
          <a:p>
            <a:r>
              <a:rPr lang="en-GB" sz="1200" dirty="0">
                <a:latin typeface="+mj-lt"/>
              </a:rPr>
              <a:t>	</a:t>
            </a:r>
            <a:r>
              <a:rPr lang="en-GB" sz="1200" dirty="0" smtClean="0">
                <a:latin typeface="+mj-lt"/>
              </a:rPr>
              <a:t>EUROSTAT, first 	residence permits, 2017</a:t>
            </a:r>
            <a:endParaRPr lang="en-GB" sz="1200" dirty="0">
              <a:latin typeface="+mj-lt"/>
            </a:endParaRPr>
          </a:p>
        </p:txBody>
      </p:sp>
      <p:sp>
        <p:nvSpPr>
          <p:cNvPr id="4" name="TextBox 3"/>
          <p:cNvSpPr txBox="1"/>
          <p:nvPr/>
        </p:nvSpPr>
        <p:spPr>
          <a:xfrm>
            <a:off x="3997218" y="1751456"/>
            <a:ext cx="1501192" cy="2637651"/>
          </a:xfrm>
          <a:prstGeom prst="roundRect">
            <a:avLst/>
          </a:prstGeom>
          <a:noFill/>
          <a:ln>
            <a:solidFill>
              <a:srgbClr val="0F5D23"/>
            </a:solidFill>
          </a:ln>
        </p:spPr>
        <p:txBody>
          <a:bodyPr wrap="square" rtlCol="0">
            <a:spAutoFit/>
          </a:bodyPr>
          <a:lstStyle/>
          <a:p>
            <a:pPr algn="r"/>
            <a:r>
              <a:rPr lang="en-GB" sz="1200" b="1" dirty="0" smtClean="0">
                <a:latin typeface="+mj-lt"/>
              </a:rPr>
              <a:t>MIGRATION TO RF, 2017</a:t>
            </a:r>
          </a:p>
          <a:p>
            <a:pPr algn="r"/>
            <a:r>
              <a:rPr lang="en-GB" sz="1200" b="1" dirty="0" smtClean="0">
                <a:latin typeface="+mj-lt"/>
              </a:rPr>
              <a:t>AZE: 33,828</a:t>
            </a:r>
          </a:p>
          <a:p>
            <a:pPr algn="r"/>
            <a:r>
              <a:rPr lang="en-GB" sz="1200" b="1" dirty="0" smtClean="0">
                <a:latin typeface="+mj-lt"/>
              </a:rPr>
              <a:t>ARM: 36,180</a:t>
            </a:r>
          </a:p>
          <a:p>
            <a:pPr algn="r"/>
            <a:r>
              <a:rPr lang="en-GB" sz="1200" b="1" dirty="0" smtClean="0">
                <a:latin typeface="+mj-lt"/>
              </a:rPr>
              <a:t>BEL: 10,283</a:t>
            </a:r>
          </a:p>
          <a:p>
            <a:pPr algn="r"/>
            <a:r>
              <a:rPr lang="en-GB" sz="1200" b="1" dirty="0" smtClean="0">
                <a:latin typeface="+mj-lt"/>
              </a:rPr>
              <a:t>KAZ: 58,870</a:t>
            </a:r>
          </a:p>
          <a:p>
            <a:pPr algn="r"/>
            <a:r>
              <a:rPr lang="en-GB" sz="1200" b="1" dirty="0" smtClean="0">
                <a:latin typeface="+mj-lt"/>
              </a:rPr>
              <a:t>KGZ: 12,558</a:t>
            </a:r>
          </a:p>
          <a:p>
            <a:pPr algn="r"/>
            <a:r>
              <a:rPr lang="en-GB" sz="1200" b="1" dirty="0" smtClean="0">
                <a:latin typeface="+mj-lt"/>
              </a:rPr>
              <a:t>MDA: 25,840</a:t>
            </a:r>
          </a:p>
          <a:p>
            <a:pPr algn="r"/>
            <a:r>
              <a:rPr lang="en-GB" sz="1200" b="1" dirty="0" smtClean="0">
                <a:latin typeface="+mj-lt"/>
              </a:rPr>
              <a:t>TJK: 60,450</a:t>
            </a:r>
          </a:p>
          <a:p>
            <a:pPr algn="r"/>
            <a:r>
              <a:rPr lang="en-GB" sz="1200" b="1" dirty="0" smtClean="0">
                <a:latin typeface="+mj-lt"/>
              </a:rPr>
              <a:t>TKM: 2,021</a:t>
            </a:r>
          </a:p>
          <a:p>
            <a:pPr algn="r"/>
            <a:r>
              <a:rPr lang="en-GB" sz="1200" b="1" dirty="0" smtClean="0">
                <a:latin typeface="+mj-lt"/>
              </a:rPr>
              <a:t>UZB: 55,074</a:t>
            </a:r>
          </a:p>
          <a:p>
            <a:pPr algn="r"/>
            <a:r>
              <a:rPr lang="en-GB" sz="1200" b="1" dirty="0" smtClean="0">
                <a:latin typeface="+mj-lt"/>
              </a:rPr>
              <a:t>UKR: 163,634</a:t>
            </a:r>
          </a:p>
          <a:p>
            <a:pPr algn="r"/>
            <a:r>
              <a:rPr lang="en-GB" sz="1200" b="1" dirty="0" smtClean="0">
                <a:latin typeface="+mj-lt"/>
              </a:rPr>
              <a:t>GEO: 6,787</a:t>
            </a:r>
            <a:endParaRPr lang="en-GB" sz="1200" b="1" dirty="0">
              <a:latin typeface="+mj-lt"/>
            </a:endParaRPr>
          </a:p>
        </p:txBody>
      </p:sp>
      <p:sp>
        <p:nvSpPr>
          <p:cNvPr id="9" name="Striped Right Arrow 8"/>
          <p:cNvSpPr/>
          <p:nvPr/>
        </p:nvSpPr>
        <p:spPr bwMode="auto">
          <a:xfrm rot="18668935">
            <a:off x="3335514" y="5128616"/>
            <a:ext cx="2151230"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36" name="Striped Right Arrow 35"/>
          <p:cNvSpPr/>
          <p:nvPr/>
        </p:nvSpPr>
        <p:spPr bwMode="auto">
          <a:xfrm rot="18668935">
            <a:off x="2475157" y="4692327"/>
            <a:ext cx="1492907"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37" name="Striped Right Arrow 36"/>
          <p:cNvSpPr/>
          <p:nvPr/>
        </p:nvSpPr>
        <p:spPr bwMode="auto">
          <a:xfrm rot="18668935">
            <a:off x="3443218" y="4927440"/>
            <a:ext cx="1482645"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38" name="Striped Right Arrow 37"/>
          <p:cNvSpPr/>
          <p:nvPr/>
        </p:nvSpPr>
        <p:spPr bwMode="auto">
          <a:xfrm rot="18668935">
            <a:off x="2428897" y="5010045"/>
            <a:ext cx="1853013"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39" name="Striped Right Arrow 38"/>
          <p:cNvSpPr/>
          <p:nvPr/>
        </p:nvSpPr>
        <p:spPr bwMode="auto">
          <a:xfrm rot="18668935">
            <a:off x="3313927" y="4798681"/>
            <a:ext cx="1185494"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40" name="Striped Right Arrow 39"/>
          <p:cNvSpPr/>
          <p:nvPr/>
        </p:nvSpPr>
        <p:spPr bwMode="auto">
          <a:xfrm rot="18668935">
            <a:off x="1614060" y="4803436"/>
            <a:ext cx="2144857"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41" name="Striped Right Arrow 40"/>
          <p:cNvSpPr/>
          <p:nvPr/>
        </p:nvSpPr>
        <p:spPr bwMode="auto">
          <a:xfrm rot="18668935">
            <a:off x="1582892" y="5216109"/>
            <a:ext cx="397721"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42" name="Striped Right Arrow 41"/>
          <p:cNvSpPr/>
          <p:nvPr/>
        </p:nvSpPr>
        <p:spPr bwMode="auto">
          <a:xfrm rot="18668935">
            <a:off x="649360" y="4005919"/>
            <a:ext cx="397721"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43" name="Striped Right Arrow 42"/>
          <p:cNvSpPr/>
          <p:nvPr/>
        </p:nvSpPr>
        <p:spPr bwMode="auto">
          <a:xfrm rot="18668935">
            <a:off x="1170630" y="4568214"/>
            <a:ext cx="495350"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44" name="Striped Right Arrow 43"/>
          <p:cNvSpPr/>
          <p:nvPr/>
        </p:nvSpPr>
        <p:spPr bwMode="auto">
          <a:xfrm rot="18668935">
            <a:off x="654696" y="4562081"/>
            <a:ext cx="891172" cy="247734"/>
          </a:xfrm>
          <a:prstGeom prst="stripedRightArrow">
            <a:avLst/>
          </a:prstGeom>
          <a:solidFill>
            <a:srgbClr val="20CA4D"/>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10" name="AutoShape 4" descr="Bildergebnis fÃ¼r Russia fla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54629" name="Picture 5"/>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058334" y="2060848"/>
            <a:ext cx="387056" cy="257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1" name="Group 10"/>
          <p:cNvGrpSpPr/>
          <p:nvPr/>
        </p:nvGrpSpPr>
        <p:grpSpPr>
          <a:xfrm>
            <a:off x="5691625" y="1757050"/>
            <a:ext cx="1501192" cy="2637651"/>
            <a:chOff x="5691625" y="1757050"/>
            <a:chExt cx="1501192" cy="2637651"/>
          </a:xfrm>
        </p:grpSpPr>
        <p:sp>
          <p:nvSpPr>
            <p:cNvPr id="45" name="TextBox 44"/>
            <p:cNvSpPr txBox="1"/>
            <p:nvPr/>
          </p:nvSpPr>
          <p:spPr>
            <a:xfrm>
              <a:off x="5691625" y="1757050"/>
              <a:ext cx="1501192" cy="2637651"/>
            </a:xfrm>
            <a:prstGeom prst="roundRect">
              <a:avLst/>
            </a:prstGeom>
            <a:noFill/>
            <a:ln>
              <a:solidFill>
                <a:srgbClr val="0F5D23"/>
              </a:solidFill>
            </a:ln>
          </p:spPr>
          <p:txBody>
            <a:bodyPr wrap="square" rtlCol="0">
              <a:spAutoFit/>
            </a:bodyPr>
            <a:lstStyle/>
            <a:p>
              <a:pPr algn="r"/>
              <a:r>
                <a:rPr lang="en-GB" sz="1200" b="1" dirty="0" smtClean="0">
                  <a:latin typeface="+mj-lt"/>
                </a:rPr>
                <a:t>MIGRATION TO EU, 2017</a:t>
              </a:r>
            </a:p>
            <a:p>
              <a:pPr algn="r"/>
              <a:r>
                <a:rPr lang="en-GB" sz="1200" b="1" dirty="0" smtClean="0">
                  <a:latin typeface="+mj-lt"/>
                </a:rPr>
                <a:t>AZE: 6,338</a:t>
              </a:r>
            </a:p>
            <a:p>
              <a:pPr algn="r"/>
              <a:r>
                <a:rPr lang="en-GB" sz="1200" b="1" dirty="0" smtClean="0">
                  <a:latin typeface="+mj-lt"/>
                </a:rPr>
                <a:t>ARM: 7,223</a:t>
              </a:r>
            </a:p>
            <a:p>
              <a:pPr algn="r"/>
              <a:r>
                <a:rPr lang="en-GB" sz="1200" b="1" dirty="0" smtClean="0">
                  <a:latin typeface="+mj-lt"/>
                </a:rPr>
                <a:t>BEL: 51,841</a:t>
              </a:r>
            </a:p>
            <a:p>
              <a:pPr algn="r"/>
              <a:r>
                <a:rPr lang="en-GB" sz="1200" b="1" dirty="0" smtClean="0">
                  <a:latin typeface="+mj-lt"/>
                </a:rPr>
                <a:t>KAZ: 9,491</a:t>
              </a:r>
            </a:p>
            <a:p>
              <a:pPr algn="r"/>
              <a:r>
                <a:rPr lang="en-GB" sz="1200" b="1" dirty="0" smtClean="0">
                  <a:latin typeface="+mj-lt"/>
                </a:rPr>
                <a:t>KGZ: 1,703</a:t>
              </a:r>
            </a:p>
            <a:p>
              <a:pPr algn="r"/>
              <a:r>
                <a:rPr lang="en-GB" sz="1200" b="1" dirty="0" smtClean="0">
                  <a:latin typeface="+mj-lt"/>
                </a:rPr>
                <a:t>MDA: 18,218</a:t>
              </a:r>
            </a:p>
            <a:p>
              <a:pPr algn="r"/>
              <a:r>
                <a:rPr lang="en-GB" sz="1200" b="1" dirty="0" smtClean="0">
                  <a:latin typeface="+mj-lt"/>
                </a:rPr>
                <a:t>TJK: 1,275</a:t>
              </a:r>
            </a:p>
            <a:p>
              <a:pPr algn="r"/>
              <a:r>
                <a:rPr lang="en-GB" sz="1200" b="1" dirty="0" smtClean="0">
                  <a:latin typeface="+mj-lt"/>
                </a:rPr>
                <a:t>TKM: 450</a:t>
              </a:r>
            </a:p>
            <a:p>
              <a:pPr algn="r"/>
              <a:r>
                <a:rPr lang="en-GB" sz="1200" b="1" dirty="0" smtClean="0">
                  <a:latin typeface="+mj-lt"/>
                </a:rPr>
                <a:t>UZB: 4,005</a:t>
              </a:r>
            </a:p>
            <a:p>
              <a:pPr algn="r"/>
              <a:r>
                <a:rPr lang="en-GB" sz="1200" b="1" dirty="0" smtClean="0">
                  <a:latin typeface="+mj-lt"/>
                </a:rPr>
                <a:t>UKR: 661,874</a:t>
              </a:r>
            </a:p>
            <a:p>
              <a:pPr algn="r"/>
              <a:r>
                <a:rPr lang="en-GB" sz="1200" b="1" dirty="0" smtClean="0">
                  <a:latin typeface="+mj-lt"/>
                </a:rPr>
                <a:t>GEO: 10,100</a:t>
              </a:r>
              <a:endParaRPr lang="en-GB" sz="1200" b="1" dirty="0">
                <a:latin typeface="+mj-lt"/>
              </a:endParaRPr>
            </a:p>
          </p:txBody>
        </p:sp>
        <p:pic>
          <p:nvPicPr>
            <p:cNvPr id="154630" name="Picture 6"/>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5747556" y="2060847"/>
              <a:ext cx="387057" cy="2575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88054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3A. Legal migration, flows: Main destination in 2017</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36471781"/>
              </p:ext>
            </p:extLst>
          </p:nvPr>
        </p:nvGraphicFramePr>
        <p:xfrm>
          <a:off x="547024" y="1961901"/>
          <a:ext cx="8345456" cy="441942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6228184" y="1699012"/>
            <a:ext cx="2664296" cy="646331"/>
          </a:xfrm>
          <a:prstGeom prst="rect">
            <a:avLst/>
          </a:prstGeom>
          <a:noFill/>
        </p:spPr>
        <p:txBody>
          <a:bodyPr wrap="square" rtlCol="0">
            <a:spAutoFit/>
          </a:bodyPr>
          <a:lstStyle/>
          <a:p>
            <a:r>
              <a:rPr lang="en-GB" sz="1200" dirty="0" smtClean="0">
                <a:latin typeface="+mj-lt"/>
              </a:rPr>
              <a:t>Source: 	MIA, RF, 2017</a:t>
            </a:r>
          </a:p>
          <a:p>
            <a:r>
              <a:rPr lang="en-GB" sz="1200" dirty="0">
                <a:latin typeface="+mj-lt"/>
              </a:rPr>
              <a:t>	</a:t>
            </a:r>
            <a:r>
              <a:rPr lang="en-GB" sz="1200" dirty="0" smtClean="0">
                <a:latin typeface="+mj-lt"/>
              </a:rPr>
              <a:t>EUROSTAT, first 	residence permits, 2017</a:t>
            </a:r>
            <a:endParaRPr lang="en-GB" sz="1200" dirty="0">
              <a:latin typeface="+mj-lt"/>
            </a:endParaRPr>
          </a:p>
        </p:txBody>
      </p:sp>
    </p:spTree>
    <p:extLst>
      <p:ext uri="{BB962C8B-B14F-4D97-AF65-F5344CB8AC3E}">
        <p14:creationId xmlns:p14="http://schemas.microsoft.com/office/powerpoint/2010/main" val="786329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3A. Legal Migration, Flows – Main destinations for Russians, Ukrainians, and Byelorussians in 2017</a:t>
            </a:r>
            <a:endParaRPr lang="en-GB" dirty="0"/>
          </a:p>
        </p:txBody>
      </p:sp>
      <p:graphicFrame>
        <p:nvGraphicFramePr>
          <p:cNvPr id="4" name="Chart 3"/>
          <p:cNvGraphicFramePr>
            <a:graphicFrameLocks/>
          </p:cNvGraphicFramePr>
          <p:nvPr>
            <p:extLst>
              <p:ext uri="{D42A27DB-BD31-4B8C-83A1-F6EECF244321}">
                <p14:modId xmlns:p14="http://schemas.microsoft.com/office/powerpoint/2010/main" val="2907931759"/>
              </p:ext>
            </p:extLst>
          </p:nvPr>
        </p:nvGraphicFramePr>
        <p:xfrm>
          <a:off x="521550" y="1848643"/>
          <a:ext cx="3366120" cy="209168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755576" y="3940323"/>
            <a:ext cx="1944216" cy="307777"/>
          </a:xfrm>
          <a:prstGeom prst="rect">
            <a:avLst/>
          </a:prstGeom>
          <a:noFill/>
        </p:spPr>
        <p:txBody>
          <a:bodyPr wrap="square" rtlCol="0">
            <a:spAutoFit/>
          </a:bodyPr>
          <a:lstStyle/>
          <a:p>
            <a:r>
              <a:rPr lang="en-GB" sz="1400" b="1" dirty="0" smtClean="0">
                <a:latin typeface="+mj-lt"/>
              </a:rPr>
              <a:t>Russians: 66,265</a:t>
            </a:r>
            <a:endParaRPr lang="en-GB" sz="1400" b="1" dirty="0">
              <a:latin typeface="+mj-lt"/>
            </a:endParaRPr>
          </a:p>
        </p:txBody>
      </p:sp>
      <p:graphicFrame>
        <p:nvGraphicFramePr>
          <p:cNvPr id="6" name="Chart 5"/>
          <p:cNvGraphicFramePr>
            <a:graphicFrameLocks/>
          </p:cNvGraphicFramePr>
          <p:nvPr>
            <p:extLst>
              <p:ext uri="{D42A27DB-BD31-4B8C-83A1-F6EECF244321}">
                <p14:modId xmlns:p14="http://schemas.microsoft.com/office/powerpoint/2010/main" val="2389093390"/>
              </p:ext>
            </p:extLst>
          </p:nvPr>
        </p:nvGraphicFramePr>
        <p:xfrm>
          <a:off x="4427984" y="1828054"/>
          <a:ext cx="4323209" cy="242004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458494" y="3927771"/>
            <a:ext cx="1944216" cy="307777"/>
          </a:xfrm>
          <a:prstGeom prst="rect">
            <a:avLst/>
          </a:prstGeom>
          <a:noFill/>
        </p:spPr>
        <p:txBody>
          <a:bodyPr wrap="square" rtlCol="0">
            <a:spAutoFit/>
          </a:bodyPr>
          <a:lstStyle/>
          <a:p>
            <a:r>
              <a:rPr lang="en-GB" sz="1400" b="1" dirty="0" smtClean="0">
                <a:latin typeface="+mj-lt"/>
              </a:rPr>
              <a:t>Ukrainians: 661,874</a:t>
            </a:r>
          </a:p>
        </p:txBody>
      </p:sp>
      <p:graphicFrame>
        <p:nvGraphicFramePr>
          <p:cNvPr id="8" name="Chart 7"/>
          <p:cNvGraphicFramePr>
            <a:graphicFrameLocks/>
          </p:cNvGraphicFramePr>
          <p:nvPr>
            <p:extLst>
              <p:ext uri="{D42A27DB-BD31-4B8C-83A1-F6EECF244321}">
                <p14:modId xmlns:p14="http://schemas.microsoft.com/office/powerpoint/2010/main" val="577555848"/>
              </p:ext>
            </p:extLst>
          </p:nvPr>
        </p:nvGraphicFramePr>
        <p:xfrm>
          <a:off x="2051720" y="4225831"/>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6402710" y="5949280"/>
            <a:ext cx="1944216" cy="307777"/>
          </a:xfrm>
          <a:prstGeom prst="rect">
            <a:avLst/>
          </a:prstGeom>
          <a:noFill/>
        </p:spPr>
        <p:txBody>
          <a:bodyPr wrap="square" rtlCol="0">
            <a:spAutoFit/>
          </a:bodyPr>
          <a:lstStyle/>
          <a:p>
            <a:r>
              <a:rPr lang="en-GB" sz="1400" b="1" dirty="0" smtClean="0">
                <a:latin typeface="+mj-lt"/>
              </a:rPr>
              <a:t>Byelorussians: 51,841</a:t>
            </a:r>
          </a:p>
        </p:txBody>
      </p:sp>
    </p:spTree>
    <p:extLst>
      <p:ext uri="{BB962C8B-B14F-4D97-AF65-F5344CB8AC3E}">
        <p14:creationId xmlns:p14="http://schemas.microsoft.com/office/powerpoint/2010/main" val="39915539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3A. Legal Migration, Stocks – by the end of 2017</a:t>
            </a:r>
            <a:endParaRPr lang="en-GB" dirty="0"/>
          </a:p>
        </p:txBody>
      </p:sp>
      <p:graphicFrame>
        <p:nvGraphicFramePr>
          <p:cNvPr id="5" name="Chart 4"/>
          <p:cNvGraphicFramePr>
            <a:graphicFrameLocks/>
          </p:cNvGraphicFramePr>
          <p:nvPr>
            <p:extLst>
              <p:ext uri="{D42A27DB-BD31-4B8C-83A1-F6EECF244321}">
                <p14:modId xmlns:p14="http://schemas.microsoft.com/office/powerpoint/2010/main" val="145196491"/>
              </p:ext>
            </p:extLst>
          </p:nvPr>
        </p:nvGraphicFramePr>
        <p:xfrm>
          <a:off x="971600" y="1772816"/>
          <a:ext cx="7146795" cy="468052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6516216" y="1752458"/>
            <a:ext cx="2520280" cy="830997"/>
          </a:xfrm>
          <a:prstGeom prst="rect">
            <a:avLst/>
          </a:prstGeom>
          <a:noFill/>
        </p:spPr>
        <p:txBody>
          <a:bodyPr wrap="square" rtlCol="0">
            <a:spAutoFit/>
          </a:bodyPr>
          <a:lstStyle/>
          <a:p>
            <a:r>
              <a:rPr lang="en-GB" sz="1200" dirty="0" smtClean="0">
                <a:latin typeface="+mj-lt"/>
              </a:rPr>
              <a:t>Source: 	MIA, RF, 2017</a:t>
            </a:r>
          </a:p>
          <a:p>
            <a:r>
              <a:rPr lang="en-GB" sz="1200" dirty="0">
                <a:latin typeface="+mj-lt"/>
              </a:rPr>
              <a:t>	</a:t>
            </a:r>
            <a:r>
              <a:rPr lang="en-GB" sz="1200" dirty="0" smtClean="0">
                <a:latin typeface="+mj-lt"/>
              </a:rPr>
              <a:t>EUROSTAT, all valid 	residence permits, 	2017</a:t>
            </a:r>
            <a:endParaRPr lang="en-GB" sz="1200" dirty="0">
              <a:latin typeface="+mj-lt"/>
            </a:endParaRPr>
          </a:p>
        </p:txBody>
      </p:sp>
    </p:spTree>
    <p:extLst>
      <p:ext uri="{BB962C8B-B14F-4D97-AF65-F5344CB8AC3E}">
        <p14:creationId xmlns:p14="http://schemas.microsoft.com/office/powerpoint/2010/main" val="2677931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101"/>
          <p:cNvGraphicFramePr>
            <a:graphicFrameLocks noGrp="1"/>
          </p:cNvGraphicFramePr>
          <p:nvPr>
            <p:extLst>
              <p:ext uri="{D42A27DB-BD31-4B8C-83A1-F6EECF244321}">
                <p14:modId xmlns:p14="http://schemas.microsoft.com/office/powerpoint/2010/main" val="3065220091"/>
              </p:ext>
            </p:extLst>
          </p:nvPr>
        </p:nvGraphicFramePr>
        <p:xfrm>
          <a:off x="611560" y="2000690"/>
          <a:ext cx="8145906" cy="2524125"/>
        </p:xfrm>
        <a:graphic>
          <a:graphicData uri="http://schemas.openxmlformats.org/drawingml/2006/table">
            <a:tbl>
              <a:tblPr/>
              <a:tblGrid>
                <a:gridCol w="8145906"/>
              </a:tblGrid>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spc="0" normalizeH="0" baseline="0" dirty="0" smtClean="0">
                          <a:ln>
                            <a:noFill/>
                          </a:ln>
                          <a:solidFill>
                            <a:schemeClr val="accent2"/>
                          </a:solidFill>
                          <a:effectLst/>
                          <a:latin typeface="+mn-lt"/>
                          <a:cs typeface="Roboto"/>
                        </a:rPr>
                        <a:t>1. Legal Framework applicable in EECA region</a:t>
                      </a:r>
                    </a:p>
                  </a:txBody>
                  <a:tcPr marL="90000" marR="90000" marT="46799" marB="46799" anchor="ctr" horzOverflow="overflow">
                    <a:lnL>
                      <a:noFill/>
                    </a:lnL>
                    <a:lnR w="12700" cap="flat" cmpd="sng" algn="ctr">
                      <a:noFill/>
                      <a:prstDash val="solid"/>
                      <a:round/>
                      <a:headEnd type="none" w="med" len="med"/>
                      <a:tailEnd type="none" w="med" len="med"/>
                    </a:lnR>
                    <a:lnT>
                      <a:noFill/>
                    </a:lnT>
                    <a:lnB w="12700" cap="flat" cmpd="sng" algn="ctr">
                      <a:solidFill>
                        <a:srgbClr val="FFB612"/>
                      </a:solidFill>
                      <a:prstDash val="solid"/>
                      <a:round/>
                      <a:headEnd type="none" w="med" len="med"/>
                      <a:tailEnd type="none" w="med" len="med"/>
                    </a:lnB>
                    <a:lnTlToBr>
                      <a:noFill/>
                    </a:lnTlToBr>
                    <a:lnBlToTr>
                      <a:noFill/>
                    </a:lnBlToTr>
                    <a:noFill/>
                  </a:tcPr>
                </a:tc>
              </a:tr>
              <a:tr h="504825">
                <a:tc>
                  <a:txBody>
                    <a:bodyPr/>
                    <a:lstStyle/>
                    <a:p>
                      <a:pPr marL="304800" marR="0" lvl="0" indent="-30480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spc="0" normalizeH="0" baseline="0" dirty="0" smtClean="0">
                          <a:ln>
                            <a:noFill/>
                          </a:ln>
                          <a:solidFill>
                            <a:schemeClr val="accent2"/>
                          </a:solidFill>
                          <a:effectLst/>
                          <a:latin typeface="+mn-lt"/>
                          <a:cs typeface="Roboto"/>
                        </a:rPr>
                        <a:t>2. Migration management systems</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spc="0" normalizeH="0" baseline="0" dirty="0" smtClean="0">
                          <a:ln>
                            <a:noFill/>
                          </a:ln>
                          <a:solidFill>
                            <a:schemeClr val="accent2"/>
                          </a:solidFill>
                          <a:effectLst/>
                          <a:latin typeface="+mn-lt"/>
                          <a:cs typeface="Roboto"/>
                        </a:rPr>
                        <a:t>3. Main migrants categories</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spc="0" normalizeH="0" baseline="0" dirty="0" smtClean="0">
                          <a:ln>
                            <a:noFill/>
                          </a:ln>
                          <a:solidFill>
                            <a:schemeClr val="accent2"/>
                          </a:solidFill>
                          <a:effectLst/>
                          <a:latin typeface="+mn-lt"/>
                          <a:cs typeface="Roboto"/>
                        </a:rPr>
                        <a:t>4. Main data sources</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tr>
              <a:tr h="504825">
                <a:tc>
                  <a:txBody>
                    <a:bodyPr/>
                    <a:lstStyle/>
                    <a:p>
                      <a:pPr marL="182563" marR="0" lvl="0" indent="-182563"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spc="0" normalizeH="0" baseline="0" dirty="0" smtClean="0">
                          <a:ln>
                            <a:noFill/>
                          </a:ln>
                          <a:solidFill>
                            <a:schemeClr val="accent2"/>
                          </a:solidFill>
                          <a:effectLst/>
                          <a:latin typeface="+mn-lt"/>
                          <a:cs typeface="Roboto"/>
                        </a:rPr>
                        <a:t>5. Conclusions</a:t>
                      </a:r>
                    </a:p>
                  </a:txBody>
                  <a:tcPr marL="90000" marR="90000" marT="46799" marB="46799" anchor="ctr" horzOverflow="overflow">
                    <a:lnL>
                      <a:noFill/>
                    </a:lnL>
                    <a:lnR w="76200" cap="flat" cmpd="sng" algn="ctr">
                      <a:noFill/>
                      <a:prstDash val="solid"/>
                      <a:round/>
                      <a:headEnd type="none" w="med" len="med"/>
                      <a:tailEnd type="none" w="med" len="med"/>
                    </a:lnR>
                    <a:lnT w="12700" cap="flat" cmpd="sng" algn="ctr">
                      <a:solidFill>
                        <a:srgbClr val="FFB612"/>
                      </a:solidFill>
                      <a:prstDash val="solid"/>
                      <a:round/>
                      <a:headEnd type="none" w="med" len="med"/>
                      <a:tailEnd type="none" w="med" len="med"/>
                    </a:lnT>
                    <a:lnB w="12700" cap="flat" cmpd="sng" algn="ctr">
                      <a:solidFill>
                        <a:srgbClr val="FFB612"/>
                      </a:solidFill>
                      <a:prstDash val="solid"/>
                      <a:round/>
                      <a:headEnd type="none" w="med" len="med"/>
                      <a:tailEnd type="none" w="med" len="med"/>
                    </a:lnB>
                    <a:lnTlToBr>
                      <a:noFill/>
                    </a:lnTlToBr>
                    <a:lnBlToTr>
                      <a:noFill/>
                    </a:lnBlToTr>
                    <a:noFill/>
                  </a:tcPr>
                </a:tc>
              </a:tr>
            </a:tbl>
          </a:graphicData>
        </a:graphic>
      </p:graphicFrame>
      <p:sp>
        <p:nvSpPr>
          <p:cNvPr id="2" name="Title 1"/>
          <p:cNvSpPr>
            <a:spLocks noGrp="1"/>
          </p:cNvSpPr>
          <p:nvPr>
            <p:ph type="title"/>
          </p:nvPr>
        </p:nvSpPr>
        <p:spPr/>
        <p:txBody>
          <a:bodyPr/>
          <a:lstStyle/>
          <a:p>
            <a:r>
              <a:rPr lang="de-DE" dirty="0"/>
              <a:t>Agenda</a:t>
            </a:r>
          </a:p>
        </p:txBody>
      </p:sp>
    </p:spTree>
    <p:extLst>
      <p:ext uri="{BB962C8B-B14F-4D97-AF65-F5344CB8AC3E}">
        <p14:creationId xmlns:p14="http://schemas.microsoft.com/office/powerpoint/2010/main" val="2665803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49" y="908721"/>
            <a:ext cx="8370931" cy="374848"/>
          </a:xfrm>
        </p:spPr>
        <p:txBody>
          <a:bodyPr/>
          <a:lstStyle/>
          <a:p>
            <a:r>
              <a:rPr lang="en-GB" dirty="0" smtClean="0"/>
              <a:t>3B. Labour Migration – Remittances, 2017</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0890571"/>
              </p:ext>
            </p:extLst>
          </p:nvPr>
        </p:nvGraphicFramePr>
        <p:xfrm>
          <a:off x="501136" y="1283569"/>
          <a:ext cx="8370888" cy="5191760"/>
        </p:xfrm>
        <a:graphic>
          <a:graphicData uri="http://schemas.openxmlformats.org/drawingml/2006/table">
            <a:tbl>
              <a:tblPr firstRow="1" bandRow="1">
                <a:tableStyleId>{5C22544A-7EE6-4342-B048-85BDC9FD1C3A}</a:tableStyleId>
              </a:tblPr>
              <a:tblGrid>
                <a:gridCol w="2790296"/>
                <a:gridCol w="2790296"/>
                <a:gridCol w="2790296"/>
              </a:tblGrid>
              <a:tr h="370840">
                <a:tc>
                  <a:txBody>
                    <a:bodyPr/>
                    <a:lstStyle/>
                    <a:p>
                      <a:r>
                        <a:rPr lang="en-GB" sz="1800" dirty="0" smtClean="0">
                          <a:solidFill>
                            <a:schemeClr val="bg1">
                              <a:lumMod val="50000"/>
                            </a:schemeClr>
                          </a:solidFill>
                        </a:rPr>
                        <a:t>Country</a:t>
                      </a:r>
                      <a:endParaRPr lang="en-GB" sz="1800" dirty="0">
                        <a:solidFill>
                          <a:schemeClr val="bg1">
                            <a:lumMod val="50000"/>
                          </a:schemeClr>
                        </a:solidFill>
                      </a:endParaRPr>
                    </a:p>
                  </a:txBody>
                  <a:tcPr/>
                </a:tc>
                <a:tc>
                  <a:txBody>
                    <a:bodyPr/>
                    <a:lstStyle/>
                    <a:p>
                      <a:r>
                        <a:rPr lang="en-GB" sz="1800" dirty="0" smtClean="0">
                          <a:solidFill>
                            <a:schemeClr val="bg1">
                              <a:lumMod val="50000"/>
                            </a:schemeClr>
                          </a:solidFill>
                        </a:rPr>
                        <a:t>Remittances,</a:t>
                      </a:r>
                      <a:r>
                        <a:rPr lang="en-GB" sz="1800" baseline="0" dirty="0" smtClean="0">
                          <a:solidFill>
                            <a:schemeClr val="bg1">
                              <a:lumMod val="50000"/>
                            </a:schemeClr>
                          </a:solidFill>
                        </a:rPr>
                        <a:t> billion USD</a:t>
                      </a:r>
                      <a:endParaRPr lang="en-GB" sz="1800" dirty="0">
                        <a:solidFill>
                          <a:schemeClr val="bg1">
                            <a:lumMod val="50000"/>
                          </a:schemeClr>
                        </a:solidFill>
                      </a:endParaRPr>
                    </a:p>
                  </a:txBody>
                  <a:tcPr/>
                </a:tc>
                <a:tc>
                  <a:txBody>
                    <a:bodyPr/>
                    <a:lstStyle/>
                    <a:p>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Armenia</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1,538,737</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Azerbaijan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1,133,371</a:t>
                      </a:r>
                      <a:endParaRPr lang="en-GB" sz="1800" dirty="0">
                        <a:solidFill>
                          <a:schemeClr val="bg1">
                            <a:lumMod val="50000"/>
                          </a:schemeClr>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Belarus</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1,253,800</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Georgia</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1,793,945</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Kazakhstan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355,001</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Kyrgyzstan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2,485,778</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Moldova</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1,639,660</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Russian Federation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8,234,000</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Tajikistan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2,255,439</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Turkmenistan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10,305</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Ukraine</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12,132,000</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Uzbekistan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2,695,000</a:t>
                      </a:r>
                      <a:endParaRPr lang="en-GB" sz="1800" dirty="0">
                        <a:solidFill>
                          <a:schemeClr val="bg1">
                            <a:lumMod val="50000"/>
                          </a:schemeClr>
                        </a:solidFill>
                      </a:endParaRPr>
                    </a:p>
                  </a:txBody>
                  <a:tcPr/>
                </a:tc>
                <a:tc>
                  <a:txBody>
                    <a:bodyPr/>
                    <a:lstStyle/>
                    <a:p>
                      <a:pPr algn="r"/>
                      <a:endParaRPr lang="en-GB" sz="1800" dirty="0">
                        <a:solidFill>
                          <a:schemeClr val="bg1">
                            <a:lumMod val="50000"/>
                          </a:schemeClr>
                        </a:solidFill>
                      </a:endParaRPr>
                    </a:p>
                  </a:txBody>
                  <a:tcPr/>
                </a:tc>
              </a:tr>
              <a:tr h="370840">
                <a:tc>
                  <a:txBody>
                    <a:bodyPr/>
                    <a:lstStyle/>
                    <a:p>
                      <a:r>
                        <a:rPr lang="en-GB" sz="1800" b="1" dirty="0" smtClean="0">
                          <a:solidFill>
                            <a:srgbClr val="FF0000"/>
                          </a:solidFill>
                        </a:rPr>
                        <a:t>France</a:t>
                      </a:r>
                      <a:endParaRPr lang="en-GB" sz="1800" b="1" dirty="0">
                        <a:solidFill>
                          <a:srgbClr val="FF0000"/>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800" b="1" i="0" kern="1200" dirty="0" smtClean="0">
                          <a:solidFill>
                            <a:srgbClr val="FF0000"/>
                          </a:solidFill>
                          <a:effectLst/>
                          <a:latin typeface="+mn-lt"/>
                          <a:ea typeface="+mn-ea"/>
                          <a:cs typeface="+mn-cs"/>
                        </a:rPr>
                        <a:t>24,885,137</a:t>
                      </a:r>
                      <a:endParaRPr lang="en-GB" sz="1800" b="1" dirty="0" smtClean="0">
                        <a:solidFill>
                          <a:srgbClr val="FF0000"/>
                        </a:solidFill>
                      </a:endParaRPr>
                    </a:p>
                  </a:txBody>
                  <a:tcPr/>
                </a:tc>
                <a:tc>
                  <a:txBody>
                    <a:bodyPr/>
                    <a:lstStyle/>
                    <a:p>
                      <a:pPr algn="r"/>
                      <a:endParaRPr lang="en-GB" sz="1800" dirty="0">
                        <a:solidFill>
                          <a:schemeClr val="bg1">
                            <a:lumMod val="50000"/>
                          </a:schemeClr>
                        </a:solidFill>
                      </a:endParaRPr>
                    </a:p>
                  </a:txBody>
                  <a:tcPr/>
                </a:tc>
              </a:tr>
            </a:tbl>
          </a:graphicData>
        </a:graphic>
      </p:graphicFrame>
      <p:sp>
        <p:nvSpPr>
          <p:cNvPr id="5" name="TextBox 4"/>
          <p:cNvSpPr txBox="1"/>
          <p:nvPr/>
        </p:nvSpPr>
        <p:spPr>
          <a:xfrm>
            <a:off x="6588181" y="821904"/>
            <a:ext cx="2304256" cy="461665"/>
          </a:xfrm>
          <a:prstGeom prst="rect">
            <a:avLst/>
          </a:prstGeom>
          <a:noFill/>
        </p:spPr>
        <p:txBody>
          <a:bodyPr wrap="square" rtlCol="0">
            <a:spAutoFit/>
          </a:bodyPr>
          <a:lstStyle/>
          <a:p>
            <a:r>
              <a:rPr lang="en-GB" sz="1200" dirty="0" smtClean="0">
                <a:latin typeface="+mj-lt"/>
              </a:rPr>
              <a:t>Source: World Bank, Open Data; Knomad.org (UZB)</a:t>
            </a:r>
            <a:endParaRPr lang="en-GB" sz="1200" dirty="0">
              <a:latin typeface="+mj-lt"/>
            </a:endParaRPr>
          </a:p>
        </p:txBody>
      </p:sp>
    </p:spTree>
    <p:extLst>
      <p:ext uri="{BB962C8B-B14F-4D97-AF65-F5344CB8AC3E}">
        <p14:creationId xmlns:p14="http://schemas.microsoft.com/office/powerpoint/2010/main" val="13533754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549" y="908721"/>
            <a:ext cx="8370931" cy="374848"/>
          </a:xfrm>
        </p:spPr>
        <p:txBody>
          <a:bodyPr/>
          <a:lstStyle/>
          <a:p>
            <a:r>
              <a:rPr lang="en-GB" dirty="0" smtClean="0"/>
              <a:t>3B. Labour Migration – Remittances, 2017</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31335388"/>
              </p:ext>
            </p:extLst>
          </p:nvPr>
        </p:nvGraphicFramePr>
        <p:xfrm>
          <a:off x="535422" y="1283569"/>
          <a:ext cx="8370888" cy="5191760"/>
        </p:xfrm>
        <a:graphic>
          <a:graphicData uri="http://schemas.openxmlformats.org/drawingml/2006/table">
            <a:tbl>
              <a:tblPr firstRow="1" bandRow="1">
                <a:tableStyleId>{5C22544A-7EE6-4342-B048-85BDC9FD1C3A}</a:tableStyleId>
              </a:tblPr>
              <a:tblGrid>
                <a:gridCol w="2790296"/>
                <a:gridCol w="2790296"/>
                <a:gridCol w="2790296"/>
              </a:tblGrid>
              <a:tr h="370840">
                <a:tc>
                  <a:txBody>
                    <a:bodyPr/>
                    <a:lstStyle/>
                    <a:p>
                      <a:r>
                        <a:rPr lang="en-GB" sz="1800" dirty="0" smtClean="0">
                          <a:solidFill>
                            <a:schemeClr val="bg1">
                              <a:lumMod val="50000"/>
                            </a:schemeClr>
                          </a:solidFill>
                        </a:rPr>
                        <a:t>Country</a:t>
                      </a:r>
                      <a:endParaRPr lang="en-GB" sz="1800" dirty="0">
                        <a:solidFill>
                          <a:schemeClr val="bg1">
                            <a:lumMod val="50000"/>
                          </a:schemeClr>
                        </a:solidFill>
                      </a:endParaRPr>
                    </a:p>
                  </a:txBody>
                  <a:tcPr/>
                </a:tc>
                <a:tc>
                  <a:txBody>
                    <a:bodyPr/>
                    <a:lstStyle/>
                    <a:p>
                      <a:r>
                        <a:rPr lang="en-GB" sz="1800" dirty="0" smtClean="0">
                          <a:solidFill>
                            <a:schemeClr val="bg1">
                              <a:lumMod val="50000"/>
                            </a:schemeClr>
                          </a:solidFill>
                        </a:rPr>
                        <a:t>Remittances,</a:t>
                      </a:r>
                      <a:r>
                        <a:rPr lang="en-GB" sz="1800" baseline="0" dirty="0" smtClean="0">
                          <a:solidFill>
                            <a:schemeClr val="bg1">
                              <a:lumMod val="50000"/>
                            </a:schemeClr>
                          </a:solidFill>
                        </a:rPr>
                        <a:t> billion USD</a:t>
                      </a:r>
                      <a:endParaRPr lang="en-GB" sz="1800" dirty="0">
                        <a:solidFill>
                          <a:schemeClr val="bg1">
                            <a:lumMod val="50000"/>
                          </a:schemeClr>
                        </a:solidFill>
                      </a:endParaRPr>
                    </a:p>
                  </a:txBody>
                  <a:tcPr/>
                </a:tc>
                <a:tc>
                  <a:txBody>
                    <a:bodyPr/>
                    <a:lstStyle/>
                    <a:p>
                      <a:r>
                        <a:rPr lang="en-GB" sz="1800" dirty="0" smtClean="0">
                          <a:solidFill>
                            <a:schemeClr val="bg1">
                              <a:lumMod val="50000"/>
                            </a:schemeClr>
                          </a:solidFill>
                        </a:rPr>
                        <a:t>Remittances, %</a:t>
                      </a:r>
                      <a:r>
                        <a:rPr lang="en-GB" sz="1800" baseline="0" dirty="0" smtClean="0">
                          <a:solidFill>
                            <a:schemeClr val="bg1">
                              <a:lumMod val="50000"/>
                            </a:schemeClr>
                          </a:solidFill>
                        </a:rPr>
                        <a:t> from GDP</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Armenia</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1,538,737</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13,34%</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Azerbaijan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1,133,371</a:t>
                      </a:r>
                      <a:endParaRPr lang="en-GB" sz="1800" dirty="0">
                        <a:solidFill>
                          <a:schemeClr val="bg1">
                            <a:lumMod val="50000"/>
                          </a:schemeClr>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800" dirty="0" smtClean="0">
                          <a:solidFill>
                            <a:schemeClr val="bg1">
                              <a:lumMod val="50000"/>
                            </a:schemeClr>
                          </a:solidFill>
                        </a:rPr>
                        <a:t>2,78%</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Belarus</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1,253,800</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2,3%</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Georgia</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1,793,945</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11,83%</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Kazakhstan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355,001</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0,22%</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Kyrgyzstan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2,485,778</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32,86%</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Moldova</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1,639,660</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20,17%</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Russian Federation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8,234,000</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0,52%</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Tajikistan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2,255,439</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31,56%</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Turkmenistan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10,305</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0,02%</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Ukraine</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12,132,000</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10,82%</a:t>
                      </a:r>
                      <a:endParaRPr lang="en-GB" sz="1800" dirty="0">
                        <a:solidFill>
                          <a:schemeClr val="bg1">
                            <a:lumMod val="50000"/>
                          </a:schemeClr>
                        </a:solidFill>
                      </a:endParaRPr>
                    </a:p>
                  </a:txBody>
                  <a:tcPr/>
                </a:tc>
              </a:tr>
              <a:tr h="370840">
                <a:tc>
                  <a:txBody>
                    <a:bodyPr/>
                    <a:lstStyle/>
                    <a:p>
                      <a:r>
                        <a:rPr lang="en-GB" sz="1800" dirty="0" smtClean="0">
                          <a:solidFill>
                            <a:schemeClr val="bg1">
                              <a:lumMod val="50000"/>
                            </a:schemeClr>
                          </a:solidFill>
                        </a:rPr>
                        <a:t>Uzbekistan</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2,695,000</a:t>
                      </a:r>
                      <a:endParaRPr lang="en-GB" sz="1800" dirty="0">
                        <a:solidFill>
                          <a:schemeClr val="bg1">
                            <a:lumMod val="50000"/>
                          </a:schemeClr>
                        </a:solidFill>
                      </a:endParaRPr>
                    </a:p>
                  </a:txBody>
                  <a:tcPr/>
                </a:tc>
                <a:tc>
                  <a:txBody>
                    <a:bodyPr/>
                    <a:lstStyle/>
                    <a:p>
                      <a:pPr algn="r"/>
                      <a:r>
                        <a:rPr lang="en-GB" sz="1800" dirty="0" smtClean="0">
                          <a:solidFill>
                            <a:schemeClr val="bg1">
                              <a:lumMod val="50000"/>
                            </a:schemeClr>
                          </a:solidFill>
                        </a:rPr>
                        <a:t>3,9%</a:t>
                      </a:r>
                      <a:endParaRPr lang="en-GB" sz="1800" dirty="0">
                        <a:solidFill>
                          <a:schemeClr val="bg1">
                            <a:lumMod val="50000"/>
                          </a:schemeClr>
                        </a:solidFill>
                      </a:endParaRPr>
                    </a:p>
                  </a:txBody>
                  <a:tcPr/>
                </a:tc>
              </a:tr>
              <a:tr h="370840">
                <a:tc>
                  <a:txBody>
                    <a:bodyPr/>
                    <a:lstStyle/>
                    <a:p>
                      <a:r>
                        <a:rPr lang="en-GB" sz="1800" b="1" dirty="0" smtClean="0">
                          <a:solidFill>
                            <a:srgbClr val="FF0000"/>
                          </a:solidFill>
                        </a:rPr>
                        <a:t>France</a:t>
                      </a:r>
                      <a:endParaRPr lang="en-GB" sz="1800" b="1" dirty="0">
                        <a:solidFill>
                          <a:srgbClr val="FF0000"/>
                        </a:solidFill>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800" b="1" i="0" kern="1200" dirty="0" smtClean="0">
                          <a:solidFill>
                            <a:srgbClr val="FF0000"/>
                          </a:solidFill>
                          <a:effectLst/>
                          <a:latin typeface="+mn-lt"/>
                          <a:ea typeface="+mn-ea"/>
                          <a:cs typeface="+mn-cs"/>
                        </a:rPr>
                        <a:t>24,885,137</a:t>
                      </a:r>
                      <a:endParaRPr lang="en-GB" sz="1800" b="1" dirty="0" smtClean="0">
                        <a:solidFill>
                          <a:srgbClr val="FF0000"/>
                        </a:solidFill>
                      </a:endParaRPr>
                    </a:p>
                  </a:txBody>
                  <a:tcPr/>
                </a:tc>
                <a:tc>
                  <a:txBody>
                    <a:bodyPr/>
                    <a:lstStyle/>
                    <a:p>
                      <a:pPr algn="r"/>
                      <a:r>
                        <a:rPr lang="en-GB" sz="1800" b="1" dirty="0" smtClean="0">
                          <a:solidFill>
                            <a:srgbClr val="FF0000"/>
                          </a:solidFill>
                        </a:rPr>
                        <a:t>0,96%</a:t>
                      </a:r>
                      <a:endParaRPr lang="en-GB" sz="1800" b="1" dirty="0">
                        <a:solidFill>
                          <a:srgbClr val="FF0000"/>
                        </a:solidFill>
                      </a:endParaRPr>
                    </a:p>
                  </a:txBody>
                  <a:tcPr/>
                </a:tc>
              </a:tr>
            </a:tbl>
          </a:graphicData>
        </a:graphic>
      </p:graphicFrame>
      <p:sp>
        <p:nvSpPr>
          <p:cNvPr id="5" name="TextBox 4"/>
          <p:cNvSpPr txBox="1"/>
          <p:nvPr/>
        </p:nvSpPr>
        <p:spPr>
          <a:xfrm>
            <a:off x="6602054" y="841486"/>
            <a:ext cx="2304256" cy="461665"/>
          </a:xfrm>
          <a:prstGeom prst="rect">
            <a:avLst/>
          </a:prstGeom>
          <a:noFill/>
        </p:spPr>
        <p:txBody>
          <a:bodyPr wrap="square" rtlCol="0">
            <a:spAutoFit/>
          </a:bodyPr>
          <a:lstStyle/>
          <a:p>
            <a:r>
              <a:rPr lang="en-GB" sz="1200" dirty="0" smtClean="0">
                <a:latin typeface="+mj-lt"/>
              </a:rPr>
              <a:t>Source: World Bank, Open Data; Knomad.org (UZB)</a:t>
            </a:r>
            <a:endParaRPr lang="en-GB" sz="1200" dirty="0">
              <a:latin typeface="+mj-lt"/>
            </a:endParaRPr>
          </a:p>
        </p:txBody>
      </p:sp>
      <p:sp>
        <p:nvSpPr>
          <p:cNvPr id="3" name="Oval 2"/>
          <p:cNvSpPr/>
          <p:nvPr/>
        </p:nvSpPr>
        <p:spPr bwMode="auto">
          <a:xfrm>
            <a:off x="395536" y="3429000"/>
            <a:ext cx="8640960" cy="504056"/>
          </a:xfrm>
          <a:prstGeom prst="ellipse">
            <a:avLst/>
          </a:prstGeom>
          <a:noFill/>
          <a:ln w="19050" cap="flat" cmpd="sng" algn="ctr">
            <a:solidFill>
              <a:srgbClr val="FF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
        <p:nvSpPr>
          <p:cNvPr id="6" name="Oval 5"/>
          <p:cNvSpPr/>
          <p:nvPr/>
        </p:nvSpPr>
        <p:spPr bwMode="auto">
          <a:xfrm>
            <a:off x="526258" y="4581128"/>
            <a:ext cx="8640960" cy="504056"/>
          </a:xfrm>
          <a:prstGeom prst="ellipse">
            <a:avLst/>
          </a:prstGeom>
          <a:noFill/>
          <a:ln w="19050" cap="flat" cmpd="sng" algn="ctr">
            <a:solidFill>
              <a:srgbClr val="FF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000000"/>
              </a:solidFill>
              <a:effectLst/>
              <a:latin typeface="Arial" charset="0"/>
            </a:endParaRPr>
          </a:p>
        </p:txBody>
      </p:sp>
    </p:spTree>
    <p:extLst>
      <p:ext uri="{BB962C8B-B14F-4D97-AF65-F5344CB8AC3E}">
        <p14:creationId xmlns:p14="http://schemas.microsoft.com/office/powerpoint/2010/main" val="329523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3C. Asylum seekers and refugees?</a:t>
            </a:r>
            <a:endParaRPr lang="en-GB"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z="2000" dirty="0" smtClean="0"/>
              <a:t>Asylum seekers – persons who applied for protection in a specific (foreign) country and wait for decision;</a:t>
            </a:r>
          </a:p>
          <a:p>
            <a:pPr marL="285750" indent="-285750">
              <a:buFont typeface="Arial" panose="020B0604020202020204" pitchFamily="34" charset="0"/>
              <a:buChar char="•"/>
            </a:pPr>
            <a:r>
              <a:rPr lang="en-US" sz="2000" dirty="0" smtClean="0"/>
              <a:t>Different countries provide different protection status:</a:t>
            </a:r>
          </a:p>
          <a:p>
            <a:pPr marL="1004888" lvl="1" indent="-285750">
              <a:buFont typeface="Arial" panose="020B0604020202020204" pitchFamily="34" charset="0"/>
              <a:buChar char="•"/>
            </a:pPr>
            <a:r>
              <a:rPr lang="en-US" sz="2000" dirty="0" smtClean="0"/>
              <a:t>Refugee status: according to the 1951 Geneva Convention (several inclusion elements, exclusion, cessation);</a:t>
            </a:r>
          </a:p>
          <a:p>
            <a:pPr marL="1004888" lvl="1" indent="-285750">
              <a:buFont typeface="Arial" panose="020B0604020202020204" pitchFamily="34" charset="0"/>
              <a:buChar char="•"/>
            </a:pPr>
            <a:r>
              <a:rPr lang="en-US" sz="2000" dirty="0" smtClean="0"/>
              <a:t>Subsidiary protection (for instance, in Moldova, Georgia, Belarus), usually – no individual persecution but widespread violence, etc.;</a:t>
            </a:r>
          </a:p>
          <a:p>
            <a:pPr marL="1004888" lvl="1" indent="-285750">
              <a:buFont typeface="Arial" panose="020B0604020202020204" pitchFamily="34" charset="0"/>
              <a:buChar char="•"/>
            </a:pPr>
            <a:r>
              <a:rPr lang="en-US" sz="2000" dirty="0" smtClean="0"/>
              <a:t>Temporary asylum (for instance, in Russia) – humanitarian status close to subsidiary protection;</a:t>
            </a:r>
          </a:p>
          <a:p>
            <a:pPr marL="1004888" lvl="1" indent="-285750">
              <a:buFont typeface="Arial" panose="020B0604020202020204" pitchFamily="34" charset="0"/>
              <a:buChar char="•"/>
            </a:pPr>
            <a:r>
              <a:rPr lang="en-US" sz="2000" dirty="0" smtClean="0"/>
              <a:t>Political asylum (according to Constitution, for instance, in Azerbaijan, Russia, Belarus);</a:t>
            </a:r>
          </a:p>
          <a:p>
            <a:pPr marL="285750" indent="-285750">
              <a:buFont typeface="Arial" panose="020B0604020202020204" pitchFamily="34" charset="0"/>
              <a:buChar char="•"/>
            </a:pPr>
            <a:r>
              <a:rPr lang="en-US" sz="2000" dirty="0" smtClean="0"/>
              <a:t>Usually, there are at least two instances within the asylum procedure: Migration authority and the court </a:t>
            </a:r>
          </a:p>
          <a:p>
            <a:pPr marL="1004888" lvl="1" indent="-285750">
              <a:buFont typeface="Arial" panose="020B0604020202020204" pitchFamily="34" charset="0"/>
              <a:buChar char="•"/>
            </a:pPr>
            <a:endParaRPr lang="en-GB" sz="2000" dirty="0"/>
          </a:p>
        </p:txBody>
      </p:sp>
    </p:spTree>
    <p:extLst>
      <p:ext uri="{BB962C8B-B14F-4D97-AF65-F5344CB8AC3E}">
        <p14:creationId xmlns:p14="http://schemas.microsoft.com/office/powerpoint/2010/main" val="3811777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3C. Asylum seekers from EECA in EU MS, 2017</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27998872"/>
              </p:ext>
            </p:extLst>
          </p:nvPr>
        </p:nvGraphicFramePr>
        <p:xfrm>
          <a:off x="522288" y="1844675"/>
          <a:ext cx="8370887" cy="442753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6576036" y="921943"/>
            <a:ext cx="2304256" cy="276999"/>
          </a:xfrm>
          <a:prstGeom prst="rect">
            <a:avLst/>
          </a:prstGeom>
          <a:noFill/>
        </p:spPr>
        <p:txBody>
          <a:bodyPr wrap="square" rtlCol="0">
            <a:spAutoFit/>
          </a:bodyPr>
          <a:lstStyle/>
          <a:p>
            <a:r>
              <a:rPr lang="en-GB" sz="1200" dirty="0" smtClean="0">
                <a:latin typeface="+mj-lt"/>
              </a:rPr>
              <a:t>Source: EUROSTAT, Asylum</a:t>
            </a:r>
            <a:endParaRPr lang="en-GB" sz="1200" dirty="0">
              <a:latin typeface="+mj-lt"/>
            </a:endParaRPr>
          </a:p>
        </p:txBody>
      </p:sp>
      <p:sp>
        <p:nvSpPr>
          <p:cNvPr id="8" name="TextBox 7"/>
          <p:cNvSpPr txBox="1"/>
          <p:nvPr/>
        </p:nvSpPr>
        <p:spPr>
          <a:xfrm>
            <a:off x="7236296" y="3284983"/>
            <a:ext cx="1501192" cy="2807137"/>
          </a:xfrm>
          <a:prstGeom prst="roundRect">
            <a:avLst/>
          </a:prstGeom>
          <a:noFill/>
          <a:ln>
            <a:solidFill>
              <a:srgbClr val="0F5D23"/>
            </a:solidFill>
          </a:ln>
        </p:spPr>
        <p:txBody>
          <a:bodyPr wrap="square" rtlCol="0">
            <a:spAutoFit/>
          </a:bodyPr>
          <a:lstStyle/>
          <a:p>
            <a:pPr algn="r"/>
            <a:r>
              <a:rPr lang="en-GB" sz="1200" b="1" dirty="0" smtClean="0">
                <a:latin typeface="+mj-lt"/>
              </a:rPr>
              <a:t>Recognition rate, 2017</a:t>
            </a:r>
          </a:p>
          <a:p>
            <a:pPr algn="r"/>
            <a:r>
              <a:rPr lang="en-GB" sz="1200" b="1" dirty="0" smtClean="0">
                <a:solidFill>
                  <a:srgbClr val="FF0000"/>
                </a:solidFill>
                <a:latin typeface="+mj-lt"/>
              </a:rPr>
              <a:t>AZE:26%</a:t>
            </a:r>
          </a:p>
          <a:p>
            <a:pPr algn="r"/>
            <a:r>
              <a:rPr lang="en-GB" sz="1200" b="1" dirty="0" smtClean="0">
                <a:latin typeface="+mj-lt"/>
              </a:rPr>
              <a:t>ARM: 15%</a:t>
            </a:r>
          </a:p>
          <a:p>
            <a:pPr algn="r"/>
            <a:r>
              <a:rPr lang="en-GB" sz="1200" b="1" dirty="0" smtClean="0">
                <a:latin typeface="+mj-lt"/>
              </a:rPr>
              <a:t>BEL: 8%</a:t>
            </a:r>
          </a:p>
          <a:p>
            <a:pPr algn="r"/>
            <a:r>
              <a:rPr lang="en-GB" sz="1200" b="1" dirty="0" smtClean="0">
                <a:latin typeface="+mj-lt"/>
              </a:rPr>
              <a:t>KAZ: 11%</a:t>
            </a:r>
          </a:p>
          <a:p>
            <a:pPr algn="r"/>
            <a:r>
              <a:rPr lang="en-GB" sz="1200" b="1" dirty="0" smtClean="0">
                <a:latin typeface="+mj-lt"/>
              </a:rPr>
              <a:t>KGZ: 19%</a:t>
            </a:r>
          </a:p>
          <a:p>
            <a:pPr algn="r"/>
            <a:r>
              <a:rPr lang="en-GB" sz="1200" b="1" dirty="0" smtClean="0">
                <a:latin typeface="+mj-lt"/>
              </a:rPr>
              <a:t>MDA: 3%</a:t>
            </a:r>
          </a:p>
          <a:p>
            <a:pPr algn="r"/>
            <a:r>
              <a:rPr lang="en-GB" sz="1200" b="1" dirty="0" smtClean="0">
                <a:solidFill>
                  <a:srgbClr val="FF0000"/>
                </a:solidFill>
                <a:latin typeface="+mj-lt"/>
              </a:rPr>
              <a:t>RUS:23%</a:t>
            </a:r>
          </a:p>
          <a:p>
            <a:pPr algn="r"/>
            <a:r>
              <a:rPr lang="en-GB" sz="1200" b="1" dirty="0" smtClean="0">
                <a:solidFill>
                  <a:srgbClr val="FF0000"/>
                </a:solidFill>
                <a:latin typeface="+mj-lt"/>
              </a:rPr>
              <a:t>TJK:30%</a:t>
            </a:r>
          </a:p>
          <a:p>
            <a:pPr algn="r"/>
            <a:r>
              <a:rPr lang="en-GB" sz="1200" b="1" dirty="0" smtClean="0">
                <a:latin typeface="+mj-lt"/>
              </a:rPr>
              <a:t>TKM: 20%</a:t>
            </a:r>
          </a:p>
          <a:p>
            <a:pPr algn="r"/>
            <a:r>
              <a:rPr lang="en-GB" sz="1200" b="1" dirty="0" smtClean="0">
                <a:solidFill>
                  <a:srgbClr val="FF0000"/>
                </a:solidFill>
                <a:latin typeface="+mj-lt"/>
              </a:rPr>
              <a:t>UZB: 21%</a:t>
            </a:r>
          </a:p>
          <a:p>
            <a:pPr algn="r"/>
            <a:r>
              <a:rPr lang="en-GB" sz="1200" b="1" dirty="0" smtClean="0">
                <a:solidFill>
                  <a:srgbClr val="FF0000"/>
                </a:solidFill>
                <a:latin typeface="+mj-lt"/>
              </a:rPr>
              <a:t>UKR: 25%</a:t>
            </a:r>
          </a:p>
          <a:p>
            <a:pPr algn="r"/>
            <a:r>
              <a:rPr lang="en-GB" sz="1200" b="1" dirty="0" smtClean="0">
                <a:latin typeface="+mj-lt"/>
              </a:rPr>
              <a:t>GEO: 4%</a:t>
            </a:r>
            <a:endParaRPr lang="en-GB" sz="1200" b="1" dirty="0">
              <a:latin typeface="+mj-lt"/>
            </a:endParaRPr>
          </a:p>
        </p:txBody>
      </p:sp>
    </p:spTree>
    <p:extLst>
      <p:ext uri="{BB962C8B-B14F-4D97-AF65-F5344CB8AC3E}">
        <p14:creationId xmlns:p14="http://schemas.microsoft.com/office/powerpoint/2010/main" val="141907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3C. Asylum seekers in EECA, 2017</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1733888"/>
              </p:ext>
            </p:extLst>
          </p:nvPr>
        </p:nvGraphicFramePr>
        <p:xfrm>
          <a:off x="415325" y="1659993"/>
          <a:ext cx="8442940" cy="4914176"/>
        </p:xfrm>
        <a:graphic>
          <a:graphicData uri="http://schemas.openxmlformats.org/drawingml/2006/table">
            <a:tbl>
              <a:tblPr>
                <a:tableStyleId>{BC89EF96-8CEA-46FF-86C4-4CE0E7609802}</a:tableStyleId>
              </a:tblPr>
              <a:tblGrid>
                <a:gridCol w="1008113"/>
                <a:gridCol w="1152128"/>
                <a:gridCol w="1152128"/>
                <a:gridCol w="1152128"/>
                <a:gridCol w="936104"/>
                <a:gridCol w="3042339"/>
              </a:tblGrid>
              <a:tr h="367426">
                <a:tc>
                  <a:txBody>
                    <a:bodyPr/>
                    <a:lstStyle/>
                    <a:p>
                      <a:pPr algn="ctr" fontAlgn="b"/>
                      <a:r>
                        <a:rPr lang="en-GB" sz="1400" b="1" u="none" strike="noStrike" dirty="0" smtClean="0">
                          <a:solidFill>
                            <a:schemeClr val="bg1">
                              <a:lumMod val="50000"/>
                            </a:schemeClr>
                          </a:solidFill>
                          <a:effectLst/>
                        </a:rPr>
                        <a:t>Country of destination</a:t>
                      </a:r>
                      <a:endParaRPr lang="en-GB" sz="1400" b="1" i="0" u="none" strike="noStrike" dirty="0">
                        <a:solidFill>
                          <a:schemeClr val="bg1">
                            <a:lumMod val="50000"/>
                          </a:schemeClr>
                        </a:solidFill>
                        <a:effectLst/>
                        <a:latin typeface="+mj-lt"/>
                      </a:endParaRPr>
                    </a:p>
                  </a:txBody>
                  <a:tcPr marL="9525" marR="9525" marT="9525" marB="0" anchor="b">
                    <a:solidFill>
                      <a:srgbClr val="FFC000"/>
                    </a:solidFill>
                  </a:tcPr>
                </a:tc>
                <a:tc>
                  <a:txBody>
                    <a:bodyPr/>
                    <a:lstStyle/>
                    <a:p>
                      <a:pPr algn="ctr" fontAlgn="b"/>
                      <a:r>
                        <a:rPr lang="en-GB" sz="1400" b="1" u="none" strike="noStrike" dirty="0" smtClean="0">
                          <a:solidFill>
                            <a:schemeClr val="bg1">
                              <a:lumMod val="50000"/>
                            </a:schemeClr>
                          </a:solidFill>
                          <a:effectLst/>
                        </a:rPr>
                        <a:t>Number of application</a:t>
                      </a:r>
                      <a:endParaRPr lang="en-GB" sz="1400" b="1" i="0" u="none" strike="noStrike" dirty="0">
                        <a:solidFill>
                          <a:schemeClr val="bg1">
                            <a:lumMod val="50000"/>
                          </a:schemeClr>
                        </a:solidFill>
                        <a:effectLst/>
                        <a:latin typeface="+mj-lt"/>
                      </a:endParaRPr>
                    </a:p>
                  </a:txBody>
                  <a:tcPr marL="9525" marR="9525" marT="9525" marB="0" anchor="b">
                    <a:solidFill>
                      <a:srgbClr val="FFC000"/>
                    </a:solidFill>
                  </a:tcPr>
                </a:tc>
                <a:tc>
                  <a:txBody>
                    <a:bodyPr/>
                    <a:lstStyle/>
                    <a:p>
                      <a:pPr algn="ctr" fontAlgn="b"/>
                      <a:r>
                        <a:rPr lang="en-GB" sz="1400" b="1" u="none" strike="noStrike" dirty="0" smtClean="0">
                          <a:solidFill>
                            <a:schemeClr val="bg1">
                              <a:lumMod val="50000"/>
                            </a:schemeClr>
                          </a:solidFill>
                          <a:effectLst/>
                        </a:rPr>
                        <a:t>Refugee status</a:t>
                      </a:r>
                      <a:endParaRPr lang="en-GB" sz="1400" b="1" i="0" u="none" strike="noStrike" dirty="0">
                        <a:solidFill>
                          <a:schemeClr val="bg1">
                            <a:lumMod val="50000"/>
                          </a:schemeClr>
                        </a:solidFill>
                        <a:effectLst/>
                        <a:latin typeface="+mj-lt"/>
                      </a:endParaRPr>
                    </a:p>
                  </a:txBody>
                  <a:tcPr marL="9525" marR="9525" marT="9525" marB="0" anchor="b">
                    <a:solidFill>
                      <a:srgbClr val="FFC000"/>
                    </a:solidFill>
                  </a:tcPr>
                </a:tc>
                <a:tc>
                  <a:txBody>
                    <a:bodyPr/>
                    <a:lstStyle/>
                    <a:p>
                      <a:pPr algn="ctr" fontAlgn="b"/>
                      <a:r>
                        <a:rPr lang="en-GB" sz="1400" b="1" u="none" strike="noStrike" dirty="0" smtClean="0">
                          <a:solidFill>
                            <a:schemeClr val="bg1">
                              <a:lumMod val="50000"/>
                            </a:schemeClr>
                          </a:solidFill>
                          <a:effectLst/>
                        </a:rPr>
                        <a:t>Other positive status</a:t>
                      </a:r>
                      <a:endParaRPr lang="en-GB" sz="1400" b="1" i="0" u="none" strike="noStrike" dirty="0">
                        <a:solidFill>
                          <a:schemeClr val="bg1">
                            <a:lumMod val="50000"/>
                          </a:schemeClr>
                        </a:solidFill>
                        <a:effectLst/>
                        <a:latin typeface="+mj-lt"/>
                      </a:endParaRPr>
                    </a:p>
                  </a:txBody>
                  <a:tcPr marL="9525" marR="9525" marT="9525" marB="0" anchor="b">
                    <a:solidFill>
                      <a:srgbClr val="FFC000"/>
                    </a:solidFill>
                  </a:tcPr>
                </a:tc>
                <a:tc>
                  <a:txBody>
                    <a:bodyPr/>
                    <a:lstStyle/>
                    <a:p>
                      <a:pPr algn="ctr" fontAlgn="b"/>
                      <a:r>
                        <a:rPr lang="en-GB" sz="1400" b="1" u="none" strike="noStrike" dirty="0" smtClean="0">
                          <a:solidFill>
                            <a:schemeClr val="bg1">
                              <a:lumMod val="50000"/>
                            </a:schemeClr>
                          </a:solidFill>
                          <a:effectLst/>
                        </a:rPr>
                        <a:t>Recognition rate</a:t>
                      </a:r>
                      <a:endParaRPr lang="en-GB" sz="1400" b="1" i="0" u="none" strike="noStrike" dirty="0">
                        <a:solidFill>
                          <a:schemeClr val="bg1">
                            <a:lumMod val="50000"/>
                          </a:schemeClr>
                        </a:solidFill>
                        <a:effectLst/>
                        <a:latin typeface="+mj-lt"/>
                      </a:endParaRPr>
                    </a:p>
                  </a:txBody>
                  <a:tcPr marL="9525" marR="9525" marT="9525" marB="0" anchor="b">
                    <a:solidFill>
                      <a:srgbClr val="FFC000"/>
                    </a:solidFill>
                  </a:tcPr>
                </a:tc>
                <a:tc>
                  <a:txBody>
                    <a:bodyPr/>
                    <a:lstStyle/>
                    <a:p>
                      <a:pPr algn="ctr" fontAlgn="b"/>
                      <a:r>
                        <a:rPr lang="en-GB" sz="1400" b="1" u="none" strike="noStrike" dirty="0" smtClean="0">
                          <a:solidFill>
                            <a:schemeClr val="bg1">
                              <a:lumMod val="50000"/>
                            </a:schemeClr>
                          </a:solidFill>
                          <a:effectLst/>
                        </a:rPr>
                        <a:t>Main countries of origin</a:t>
                      </a:r>
                      <a:endParaRPr lang="en-GB" sz="1400" b="1" i="0" u="none" strike="noStrike" dirty="0">
                        <a:solidFill>
                          <a:schemeClr val="bg1">
                            <a:lumMod val="50000"/>
                          </a:schemeClr>
                        </a:solidFill>
                        <a:effectLst/>
                        <a:latin typeface="+mj-lt"/>
                      </a:endParaRPr>
                    </a:p>
                  </a:txBody>
                  <a:tcPr marL="9525" marR="9525" marT="9525" marB="0" anchor="b">
                    <a:solidFill>
                      <a:srgbClr val="FFC000"/>
                    </a:solidFill>
                  </a:tcPr>
                </a:tc>
              </a:tr>
              <a:tr h="367426">
                <a:tc>
                  <a:txBody>
                    <a:bodyPr/>
                    <a:lstStyle/>
                    <a:p>
                      <a:pPr algn="l" fontAlgn="b"/>
                      <a:r>
                        <a:rPr lang="en-GB" sz="1400" b="1" u="none" strike="noStrike" dirty="0">
                          <a:solidFill>
                            <a:schemeClr val="bg1">
                              <a:lumMod val="50000"/>
                            </a:schemeClr>
                          </a:solidFill>
                          <a:effectLst/>
                        </a:rPr>
                        <a:t>ARM</a:t>
                      </a:r>
                      <a:endParaRPr lang="en-GB" sz="1400" b="1"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130</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95</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b="0" i="0" u="none" strike="noStrike" dirty="0">
                          <a:solidFill>
                            <a:srgbClr val="000000"/>
                          </a:solidFill>
                          <a:effectLst/>
                          <a:latin typeface="Calibri"/>
                        </a:rPr>
                        <a:t>73%</a:t>
                      </a:r>
                    </a:p>
                  </a:txBody>
                  <a:tcPr marL="9525" marR="9525" marT="9525" marB="0" anchor="b"/>
                </a:tc>
                <a:tc>
                  <a:txBody>
                    <a:bodyPr/>
                    <a:lstStyle/>
                    <a:p>
                      <a:pPr algn="l" fontAlgn="b"/>
                      <a:r>
                        <a:rPr lang="en-GB" sz="1400" b="0" i="0" u="none" strike="noStrike" dirty="0" smtClean="0">
                          <a:solidFill>
                            <a:schemeClr val="bg1">
                              <a:lumMod val="50000"/>
                            </a:schemeClr>
                          </a:solidFill>
                          <a:effectLst/>
                          <a:latin typeface="+mj-lt"/>
                        </a:rPr>
                        <a:t>Syria, Iraq, Iran</a:t>
                      </a:r>
                      <a:endParaRPr lang="en-GB" sz="1400" b="0" i="0" u="none" strike="noStrike" dirty="0">
                        <a:solidFill>
                          <a:schemeClr val="bg1">
                            <a:lumMod val="50000"/>
                          </a:schemeClr>
                        </a:solidFill>
                        <a:effectLst/>
                        <a:latin typeface="+mj-lt"/>
                      </a:endParaRPr>
                    </a:p>
                  </a:txBody>
                  <a:tcPr marL="9525" marR="9525" marT="9525" marB="0" anchor="b"/>
                </a:tc>
              </a:tr>
              <a:tr h="367426">
                <a:tc>
                  <a:txBody>
                    <a:bodyPr/>
                    <a:lstStyle/>
                    <a:p>
                      <a:pPr algn="l" fontAlgn="b"/>
                      <a:r>
                        <a:rPr lang="en-GB" sz="1400" b="1" u="none" strike="noStrike" dirty="0">
                          <a:solidFill>
                            <a:schemeClr val="bg1">
                              <a:lumMod val="50000"/>
                            </a:schemeClr>
                          </a:solidFill>
                          <a:effectLst/>
                        </a:rPr>
                        <a:t>AZE</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281</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61</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b="0" i="0" u="none" strike="noStrike">
                          <a:solidFill>
                            <a:srgbClr val="000000"/>
                          </a:solidFill>
                          <a:effectLst/>
                          <a:latin typeface="Calibri"/>
                        </a:rPr>
                        <a:t>22%</a:t>
                      </a:r>
                    </a:p>
                  </a:txBody>
                  <a:tcPr marL="9525" marR="9525" marT="9525" marB="0" anchor="b">
                    <a:solidFill>
                      <a:schemeClr val="accent1">
                        <a:lumMod val="60000"/>
                        <a:lumOff val="40000"/>
                      </a:schemeClr>
                    </a:solidFill>
                  </a:tcPr>
                </a:tc>
                <a:tc>
                  <a:txBody>
                    <a:bodyPr/>
                    <a:lstStyle/>
                    <a:p>
                      <a:pPr algn="l" fontAlgn="b"/>
                      <a:r>
                        <a:rPr lang="en-GB" sz="1400" b="0" i="0" u="none" strike="noStrike" dirty="0" smtClean="0">
                          <a:solidFill>
                            <a:schemeClr val="bg1">
                              <a:lumMod val="50000"/>
                            </a:schemeClr>
                          </a:solidFill>
                          <a:effectLst/>
                          <a:latin typeface="+mj-lt"/>
                        </a:rPr>
                        <a:t>Afghanistan, Turkey, Pakistan</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r>
              <a:tr h="367426">
                <a:tc>
                  <a:txBody>
                    <a:bodyPr/>
                    <a:lstStyle/>
                    <a:p>
                      <a:pPr algn="l" fontAlgn="b"/>
                      <a:r>
                        <a:rPr lang="en-GB" sz="1400" b="1" u="none" strike="noStrike" dirty="0">
                          <a:solidFill>
                            <a:schemeClr val="bg1">
                              <a:lumMod val="50000"/>
                            </a:schemeClr>
                          </a:solidFill>
                          <a:effectLst/>
                        </a:rPr>
                        <a:t>BEL</a:t>
                      </a:r>
                      <a:endParaRPr lang="en-GB" sz="1400" b="1"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760</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l" fontAlgn="b"/>
                      <a:endParaRPr lang="en-GB" sz="1400" b="0" i="0" u="none" strike="noStrike">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547</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b="0" i="0" u="none" strike="noStrike">
                          <a:solidFill>
                            <a:srgbClr val="000000"/>
                          </a:solidFill>
                          <a:effectLst/>
                          <a:latin typeface="Calibri"/>
                        </a:rPr>
                        <a:t>72%</a:t>
                      </a:r>
                    </a:p>
                  </a:txBody>
                  <a:tcPr marL="9525" marR="9525" marT="9525" marB="0" anchor="b"/>
                </a:tc>
                <a:tc>
                  <a:txBody>
                    <a:bodyPr/>
                    <a:lstStyle/>
                    <a:p>
                      <a:pPr algn="l" fontAlgn="b"/>
                      <a:r>
                        <a:rPr lang="en-GB" sz="1400" b="0" i="0" u="none" strike="noStrike" dirty="0" smtClean="0">
                          <a:solidFill>
                            <a:schemeClr val="bg1">
                              <a:lumMod val="50000"/>
                            </a:schemeClr>
                          </a:solidFill>
                          <a:effectLst/>
                          <a:latin typeface="+mj-lt"/>
                        </a:rPr>
                        <a:t>Ukraine</a:t>
                      </a:r>
                      <a:endParaRPr lang="en-GB" sz="1400" b="0" i="0" u="none" strike="noStrike" dirty="0">
                        <a:solidFill>
                          <a:schemeClr val="bg1">
                            <a:lumMod val="50000"/>
                          </a:schemeClr>
                        </a:solidFill>
                        <a:effectLst/>
                        <a:latin typeface="+mj-lt"/>
                      </a:endParaRPr>
                    </a:p>
                  </a:txBody>
                  <a:tcPr marL="9525" marR="9525" marT="9525" marB="0" anchor="b"/>
                </a:tc>
              </a:tr>
              <a:tr h="367426">
                <a:tc>
                  <a:txBody>
                    <a:bodyPr/>
                    <a:lstStyle/>
                    <a:p>
                      <a:pPr algn="l" fontAlgn="b"/>
                      <a:r>
                        <a:rPr lang="en-GB" sz="1400" b="1" u="none" strike="noStrike" dirty="0">
                          <a:solidFill>
                            <a:schemeClr val="bg1">
                              <a:lumMod val="50000"/>
                            </a:schemeClr>
                          </a:solidFill>
                          <a:effectLst/>
                        </a:rPr>
                        <a:t>GEO</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904</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32</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32</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b="0" i="0" u="none" strike="noStrike">
                          <a:solidFill>
                            <a:srgbClr val="000000"/>
                          </a:solidFill>
                          <a:effectLst/>
                          <a:latin typeface="Calibri"/>
                        </a:rPr>
                        <a:t>7%</a:t>
                      </a:r>
                    </a:p>
                  </a:txBody>
                  <a:tcPr marL="9525" marR="9525" marT="9525" marB="0" anchor="b">
                    <a:solidFill>
                      <a:schemeClr val="accent1">
                        <a:lumMod val="60000"/>
                        <a:lumOff val="40000"/>
                      </a:schemeClr>
                    </a:solidFill>
                  </a:tcPr>
                </a:tc>
                <a:tc>
                  <a:txBody>
                    <a:bodyPr/>
                    <a:lstStyle/>
                    <a:p>
                      <a:pPr algn="l" fontAlgn="b"/>
                      <a:r>
                        <a:rPr lang="en-GB" sz="1400" b="0" i="0" u="none" strike="noStrike" dirty="0" smtClean="0">
                          <a:solidFill>
                            <a:schemeClr val="bg1">
                              <a:lumMod val="50000"/>
                            </a:schemeClr>
                          </a:solidFill>
                          <a:effectLst/>
                          <a:latin typeface="+mj-lt"/>
                        </a:rPr>
                        <a:t>Yemen, Turkey,</a:t>
                      </a:r>
                      <a:r>
                        <a:rPr lang="en-GB" sz="1400" b="0" i="0" u="none" strike="noStrike" baseline="0" dirty="0" smtClean="0">
                          <a:solidFill>
                            <a:schemeClr val="bg1">
                              <a:lumMod val="50000"/>
                            </a:schemeClr>
                          </a:solidFill>
                          <a:effectLst/>
                          <a:latin typeface="+mj-lt"/>
                        </a:rPr>
                        <a:t> Pakistan, Iraq, Iran, Eritrea, Egypt</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r>
              <a:tr h="367426">
                <a:tc>
                  <a:txBody>
                    <a:bodyPr/>
                    <a:lstStyle/>
                    <a:p>
                      <a:pPr algn="l" fontAlgn="b"/>
                      <a:r>
                        <a:rPr lang="en-GB" sz="1400" b="1" u="none" strike="noStrike" dirty="0">
                          <a:solidFill>
                            <a:schemeClr val="bg1">
                              <a:lumMod val="50000"/>
                            </a:schemeClr>
                          </a:solidFill>
                          <a:effectLst/>
                        </a:rPr>
                        <a:t>KAZ</a:t>
                      </a:r>
                      <a:endParaRPr lang="en-GB" sz="1400" b="1"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a:solidFill>
                            <a:schemeClr val="bg1">
                              <a:lumMod val="50000"/>
                            </a:schemeClr>
                          </a:solidFill>
                          <a:effectLst/>
                        </a:rPr>
                        <a:t>435</a:t>
                      </a:r>
                      <a:endParaRPr lang="en-GB" sz="1400" b="0" i="0" u="none" strike="noStrike">
                        <a:solidFill>
                          <a:schemeClr val="bg1">
                            <a:lumMod val="50000"/>
                          </a:schemeClr>
                        </a:solidFill>
                        <a:effectLst/>
                        <a:latin typeface="+mj-lt"/>
                      </a:endParaRPr>
                    </a:p>
                  </a:txBody>
                  <a:tcPr marL="9525" marR="9525" marT="9525" marB="0" anchor="b"/>
                </a:tc>
                <a:tc>
                  <a:txBody>
                    <a:bodyPr/>
                    <a:lstStyle/>
                    <a:p>
                      <a:pPr algn="r" fontAlgn="b"/>
                      <a:r>
                        <a:rPr lang="en-GB" sz="1400" u="none" strike="noStrike">
                          <a:solidFill>
                            <a:schemeClr val="bg1">
                              <a:lumMod val="50000"/>
                            </a:schemeClr>
                          </a:solidFill>
                          <a:effectLst/>
                        </a:rPr>
                        <a:t>57</a:t>
                      </a:r>
                      <a:endParaRPr lang="en-GB" sz="1400" b="0" i="0" u="none" strike="noStrike">
                        <a:solidFill>
                          <a:schemeClr val="bg1">
                            <a:lumMod val="50000"/>
                          </a:schemeClr>
                        </a:solidFill>
                        <a:effectLst/>
                        <a:latin typeface="+mj-lt"/>
                      </a:endParaRPr>
                    </a:p>
                  </a:txBody>
                  <a:tcPr marL="9525" marR="9525" marT="9525" marB="0" anchor="b"/>
                </a:tc>
                <a:tc>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b="0" i="0" u="none" strike="noStrike">
                          <a:solidFill>
                            <a:srgbClr val="000000"/>
                          </a:solidFill>
                          <a:effectLst/>
                          <a:latin typeface="Calibri"/>
                        </a:rPr>
                        <a:t>13%</a:t>
                      </a:r>
                    </a:p>
                  </a:txBody>
                  <a:tcPr marL="9525" marR="9525" marT="9525" marB="0" anchor="b"/>
                </a:tc>
                <a:tc>
                  <a:txBody>
                    <a:bodyPr/>
                    <a:lstStyle/>
                    <a:p>
                      <a:pPr algn="l" fontAlgn="b"/>
                      <a:r>
                        <a:rPr lang="en-GB" sz="1400" b="0" i="0" u="none" strike="noStrike" dirty="0" smtClean="0">
                          <a:solidFill>
                            <a:schemeClr val="bg1">
                              <a:lumMod val="50000"/>
                            </a:schemeClr>
                          </a:solidFill>
                          <a:effectLst/>
                          <a:latin typeface="+mj-lt"/>
                        </a:rPr>
                        <a:t>Afghanistan</a:t>
                      </a:r>
                      <a:endParaRPr lang="en-GB" sz="1400" b="0" i="0" u="none" strike="noStrike" dirty="0">
                        <a:solidFill>
                          <a:schemeClr val="bg1">
                            <a:lumMod val="50000"/>
                          </a:schemeClr>
                        </a:solidFill>
                        <a:effectLst/>
                        <a:latin typeface="+mj-lt"/>
                      </a:endParaRPr>
                    </a:p>
                  </a:txBody>
                  <a:tcPr marL="9525" marR="9525" marT="9525" marB="0" anchor="b"/>
                </a:tc>
              </a:tr>
              <a:tr h="367426">
                <a:tc>
                  <a:txBody>
                    <a:bodyPr/>
                    <a:lstStyle/>
                    <a:p>
                      <a:pPr algn="l" fontAlgn="b"/>
                      <a:r>
                        <a:rPr lang="en-GB" sz="1400" b="1" u="none" strike="noStrike" dirty="0">
                          <a:solidFill>
                            <a:schemeClr val="bg1">
                              <a:lumMod val="50000"/>
                            </a:schemeClr>
                          </a:solidFill>
                          <a:effectLst/>
                        </a:rPr>
                        <a:t>KGZ</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118</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7</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b="0" i="0" u="none" strike="noStrike">
                          <a:solidFill>
                            <a:srgbClr val="000000"/>
                          </a:solidFill>
                          <a:effectLst/>
                          <a:latin typeface="Calibri"/>
                        </a:rPr>
                        <a:t>6%</a:t>
                      </a:r>
                    </a:p>
                  </a:txBody>
                  <a:tcPr marL="9525" marR="9525" marT="9525" marB="0" anchor="b">
                    <a:solidFill>
                      <a:schemeClr val="accent1">
                        <a:lumMod val="60000"/>
                        <a:lumOff val="40000"/>
                      </a:schemeClr>
                    </a:solidFill>
                  </a:tcPr>
                </a:tc>
                <a:tc>
                  <a:txBody>
                    <a:bodyPr/>
                    <a:lstStyle/>
                    <a:p>
                      <a:pPr algn="l" fontAlgn="b"/>
                      <a:r>
                        <a:rPr lang="en-GB" sz="1400" b="0" i="0" u="none" strike="noStrike" dirty="0" smtClean="0">
                          <a:solidFill>
                            <a:schemeClr val="bg1">
                              <a:lumMod val="50000"/>
                            </a:schemeClr>
                          </a:solidFill>
                          <a:effectLst/>
                          <a:latin typeface="+mj-lt"/>
                        </a:rPr>
                        <a:t>Afghanistan</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r>
              <a:tr h="367426">
                <a:tc>
                  <a:txBody>
                    <a:bodyPr/>
                    <a:lstStyle/>
                    <a:p>
                      <a:pPr algn="l" fontAlgn="b"/>
                      <a:r>
                        <a:rPr lang="en-GB" sz="1400" b="1" u="none" strike="noStrike" dirty="0">
                          <a:solidFill>
                            <a:schemeClr val="bg1">
                              <a:lumMod val="50000"/>
                            </a:schemeClr>
                          </a:solidFill>
                          <a:effectLst/>
                        </a:rPr>
                        <a:t>MDA</a:t>
                      </a:r>
                      <a:endParaRPr lang="en-GB" sz="1400" b="1"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a:solidFill>
                            <a:schemeClr val="bg1">
                              <a:lumMod val="50000"/>
                            </a:schemeClr>
                          </a:solidFill>
                          <a:effectLst/>
                        </a:rPr>
                        <a:t>81</a:t>
                      </a:r>
                      <a:endParaRPr lang="en-GB" sz="1400" b="0" i="0" u="none" strike="noStrike">
                        <a:solidFill>
                          <a:schemeClr val="bg1">
                            <a:lumMod val="50000"/>
                          </a:schemeClr>
                        </a:solidFill>
                        <a:effectLst/>
                        <a:latin typeface="+mj-lt"/>
                      </a:endParaRPr>
                    </a:p>
                  </a:txBody>
                  <a:tcPr marL="9525" marR="9525" marT="9525" marB="0" anchor="b"/>
                </a:tc>
                <a:tc>
                  <a:txBody>
                    <a:bodyPr/>
                    <a:lstStyle/>
                    <a:p>
                      <a:pPr algn="l" fontAlgn="b"/>
                      <a:endParaRPr lang="en-GB" sz="1400" b="0" i="0" u="none" strike="noStrike">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8</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b="0" i="0" u="none" strike="noStrike">
                          <a:solidFill>
                            <a:srgbClr val="000000"/>
                          </a:solidFill>
                          <a:effectLst/>
                          <a:latin typeface="Calibri"/>
                        </a:rPr>
                        <a:t>10%</a:t>
                      </a:r>
                    </a:p>
                  </a:txBody>
                  <a:tcPr marL="9525" marR="9525" marT="9525" marB="0" anchor="b"/>
                </a:tc>
                <a:tc>
                  <a:txBody>
                    <a:bodyPr/>
                    <a:lstStyle/>
                    <a:p>
                      <a:pPr algn="l" fontAlgn="b"/>
                      <a:r>
                        <a:rPr lang="en-GB" sz="1400" b="0" i="0" u="none" strike="noStrike" dirty="0" smtClean="0">
                          <a:solidFill>
                            <a:schemeClr val="bg1">
                              <a:lumMod val="50000"/>
                            </a:schemeClr>
                          </a:solidFill>
                          <a:effectLst/>
                          <a:latin typeface="+mj-lt"/>
                        </a:rPr>
                        <a:t>Syria, Ukraine</a:t>
                      </a:r>
                      <a:endParaRPr lang="en-GB" sz="1400" b="0" i="0" u="none" strike="noStrike" dirty="0">
                        <a:solidFill>
                          <a:schemeClr val="bg1">
                            <a:lumMod val="50000"/>
                          </a:schemeClr>
                        </a:solidFill>
                        <a:effectLst/>
                        <a:latin typeface="+mj-lt"/>
                      </a:endParaRPr>
                    </a:p>
                  </a:txBody>
                  <a:tcPr marL="9525" marR="9525" marT="9525" marB="0" anchor="b"/>
                </a:tc>
              </a:tr>
              <a:tr h="367426">
                <a:tc>
                  <a:txBody>
                    <a:bodyPr/>
                    <a:lstStyle/>
                    <a:p>
                      <a:pPr algn="l" fontAlgn="b"/>
                      <a:r>
                        <a:rPr lang="en-GB" sz="1400" b="1" u="none" strike="noStrike" dirty="0">
                          <a:solidFill>
                            <a:schemeClr val="bg1">
                              <a:lumMod val="50000"/>
                            </a:schemeClr>
                          </a:solidFill>
                          <a:effectLst/>
                        </a:rPr>
                        <a:t>RUS</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14,013</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30</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u="none" strike="noStrike" dirty="0">
                          <a:solidFill>
                            <a:schemeClr val="bg1">
                              <a:lumMod val="50000"/>
                            </a:schemeClr>
                          </a:solidFill>
                          <a:effectLst/>
                        </a:rPr>
                        <a:t>10,376</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a:txBody>
                    <a:bodyPr/>
                    <a:lstStyle/>
                    <a:p>
                      <a:pPr algn="r" fontAlgn="b"/>
                      <a:r>
                        <a:rPr lang="en-GB" sz="1400" b="0" i="0" u="none" strike="noStrike">
                          <a:solidFill>
                            <a:srgbClr val="000000"/>
                          </a:solidFill>
                          <a:effectLst/>
                          <a:latin typeface="Calibri"/>
                        </a:rPr>
                        <a:t>74%</a:t>
                      </a:r>
                    </a:p>
                  </a:txBody>
                  <a:tcPr marL="9525" marR="9525" marT="9525" marB="0" anchor="b">
                    <a:solidFill>
                      <a:schemeClr val="accent1">
                        <a:lumMod val="60000"/>
                        <a:lumOff val="40000"/>
                      </a:schemeClr>
                    </a:solidFill>
                  </a:tcPr>
                </a:tc>
                <a:tc>
                  <a:txBody>
                    <a:bodyPr/>
                    <a:lstStyle/>
                    <a:p>
                      <a:pPr algn="l" fontAlgn="b"/>
                      <a:r>
                        <a:rPr lang="en-GB" sz="1400" b="0" i="0" u="none" strike="noStrike" dirty="0" smtClean="0">
                          <a:solidFill>
                            <a:schemeClr val="bg1">
                              <a:lumMod val="50000"/>
                            </a:schemeClr>
                          </a:solidFill>
                          <a:effectLst/>
                          <a:latin typeface="+mj-lt"/>
                        </a:rPr>
                        <a:t>Ukraine, Syria, Afghanistan</a:t>
                      </a:r>
                      <a:endParaRPr lang="en-GB" sz="1400" b="0"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r>
              <a:tr h="367426">
                <a:tc>
                  <a:txBody>
                    <a:bodyPr/>
                    <a:lstStyle/>
                    <a:p>
                      <a:pPr algn="l" fontAlgn="b"/>
                      <a:r>
                        <a:rPr lang="en-GB" sz="1400" b="1" u="none" strike="noStrike" dirty="0">
                          <a:solidFill>
                            <a:schemeClr val="bg1">
                              <a:lumMod val="50000"/>
                            </a:schemeClr>
                          </a:solidFill>
                          <a:effectLst/>
                        </a:rPr>
                        <a:t>TJK</a:t>
                      </a:r>
                      <a:endParaRPr lang="en-GB" sz="1400" b="1"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135</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a:solidFill>
                            <a:schemeClr val="bg1">
                              <a:lumMod val="50000"/>
                            </a:schemeClr>
                          </a:solidFill>
                          <a:effectLst/>
                        </a:rPr>
                        <a:t>56</a:t>
                      </a:r>
                      <a:endParaRPr lang="en-GB" sz="1400" b="0" i="0" u="none" strike="noStrike">
                        <a:solidFill>
                          <a:schemeClr val="bg1">
                            <a:lumMod val="50000"/>
                          </a:schemeClr>
                        </a:solidFill>
                        <a:effectLst/>
                        <a:latin typeface="+mj-lt"/>
                      </a:endParaRPr>
                    </a:p>
                  </a:txBody>
                  <a:tcPr marL="9525" marR="9525" marT="9525" marB="0" anchor="b"/>
                </a:tc>
                <a:tc>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b="0" i="0" u="none" strike="noStrike">
                          <a:solidFill>
                            <a:srgbClr val="000000"/>
                          </a:solidFill>
                          <a:effectLst/>
                          <a:latin typeface="Calibri"/>
                        </a:rPr>
                        <a:t>41%</a:t>
                      </a:r>
                    </a:p>
                  </a:txBody>
                  <a:tcPr marL="9525" marR="9525" marT="9525" marB="0" anchor="b"/>
                </a:tc>
                <a:tc>
                  <a:txBody>
                    <a:bodyPr/>
                    <a:lstStyle/>
                    <a:p>
                      <a:pPr algn="l" fontAlgn="b"/>
                      <a:r>
                        <a:rPr lang="en-GB" sz="1400" b="0" i="0" u="none" strike="noStrike" dirty="0" smtClean="0">
                          <a:solidFill>
                            <a:schemeClr val="bg1">
                              <a:lumMod val="50000"/>
                            </a:schemeClr>
                          </a:solidFill>
                          <a:effectLst/>
                          <a:latin typeface="+mj-lt"/>
                        </a:rPr>
                        <a:t>Afghanistan</a:t>
                      </a:r>
                      <a:endParaRPr lang="en-GB" sz="1400" b="0" i="0" u="none" strike="noStrike" dirty="0">
                        <a:solidFill>
                          <a:schemeClr val="bg1">
                            <a:lumMod val="50000"/>
                          </a:schemeClr>
                        </a:solidFill>
                        <a:effectLst/>
                        <a:latin typeface="+mj-lt"/>
                      </a:endParaRPr>
                    </a:p>
                  </a:txBody>
                  <a:tcPr marL="9525" marR="9525" marT="9525" marB="0" anchor="b"/>
                </a:tc>
              </a:tr>
              <a:tr h="367426">
                <a:tc>
                  <a:txBody>
                    <a:bodyPr/>
                    <a:lstStyle/>
                    <a:p>
                      <a:pPr algn="l" fontAlgn="b"/>
                      <a:r>
                        <a:rPr lang="en-GB" sz="1400" b="1" u="none" strike="noStrike" dirty="0">
                          <a:solidFill>
                            <a:schemeClr val="bg1">
                              <a:lumMod val="50000"/>
                            </a:schemeClr>
                          </a:solidFill>
                          <a:effectLst/>
                        </a:rPr>
                        <a:t>TKM</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gridSpan="5">
                  <a:txBody>
                    <a:bodyPr/>
                    <a:lstStyle/>
                    <a:p>
                      <a:pPr algn="l" fontAlgn="b"/>
                      <a:r>
                        <a:rPr lang="en-GB" sz="1400" b="1" i="0" u="none" strike="noStrike" dirty="0" smtClean="0">
                          <a:solidFill>
                            <a:schemeClr val="bg1">
                              <a:lumMod val="50000"/>
                            </a:schemeClr>
                          </a:solidFill>
                          <a:effectLst/>
                          <a:latin typeface="+mj-lt"/>
                        </a:rPr>
                        <a:t>NO DATA</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hMerge="1">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c hMerge="1">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c hMerge="1">
                  <a:txBody>
                    <a:bodyPr/>
                    <a:lstStyle/>
                    <a:p>
                      <a:pPr algn="ctr" fontAlgn="b"/>
                      <a:endParaRPr lang="en-GB" sz="1400" b="0" i="0" u="none" strike="noStrike" dirty="0">
                        <a:solidFill>
                          <a:srgbClr val="000000"/>
                        </a:solidFill>
                        <a:effectLst/>
                        <a:latin typeface="Calibri"/>
                      </a:endParaRPr>
                    </a:p>
                  </a:txBody>
                  <a:tcPr marL="9525" marR="9525" marT="9525" marB="0" anchor="b"/>
                </a:tc>
                <a:tc hMerge="1">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r>
              <a:tr h="367426">
                <a:tc>
                  <a:txBody>
                    <a:bodyPr/>
                    <a:lstStyle/>
                    <a:p>
                      <a:pPr algn="l" fontAlgn="b"/>
                      <a:r>
                        <a:rPr lang="en-GB" sz="1400" b="1" u="none" strike="noStrike" dirty="0">
                          <a:solidFill>
                            <a:schemeClr val="bg1">
                              <a:lumMod val="50000"/>
                            </a:schemeClr>
                          </a:solidFill>
                          <a:effectLst/>
                        </a:rPr>
                        <a:t>UKR</a:t>
                      </a:r>
                      <a:endParaRPr lang="en-GB" sz="1400" b="1"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1,123</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64</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u="none" strike="noStrike" dirty="0">
                          <a:solidFill>
                            <a:schemeClr val="bg1">
                              <a:lumMod val="50000"/>
                            </a:schemeClr>
                          </a:solidFill>
                          <a:effectLst/>
                        </a:rPr>
                        <a:t>63</a:t>
                      </a:r>
                      <a:endParaRPr lang="en-GB" sz="1400" b="0" i="0" u="none" strike="noStrike" dirty="0">
                        <a:solidFill>
                          <a:schemeClr val="bg1">
                            <a:lumMod val="50000"/>
                          </a:schemeClr>
                        </a:solidFill>
                        <a:effectLst/>
                        <a:latin typeface="+mj-lt"/>
                      </a:endParaRPr>
                    </a:p>
                  </a:txBody>
                  <a:tcPr marL="9525" marR="9525" marT="9525" marB="0" anchor="b"/>
                </a:tc>
                <a:tc>
                  <a:txBody>
                    <a:bodyPr/>
                    <a:lstStyle/>
                    <a:p>
                      <a:pPr algn="r" fontAlgn="b"/>
                      <a:r>
                        <a:rPr lang="en-GB" sz="1400" b="0" i="0" u="none" strike="noStrike" dirty="0">
                          <a:solidFill>
                            <a:srgbClr val="000000"/>
                          </a:solidFill>
                          <a:effectLst/>
                          <a:latin typeface="Calibri"/>
                        </a:rPr>
                        <a:t>11%</a:t>
                      </a:r>
                    </a:p>
                  </a:txBody>
                  <a:tcPr marL="9525" marR="9525" marT="9525" marB="0" anchor="b"/>
                </a:tc>
                <a:tc>
                  <a:txBody>
                    <a:bodyPr/>
                    <a:lstStyle/>
                    <a:p>
                      <a:pPr algn="l" fontAlgn="b"/>
                      <a:r>
                        <a:rPr lang="en-GB" sz="1400" b="0" i="0" u="none" strike="noStrike" dirty="0" smtClean="0">
                          <a:solidFill>
                            <a:schemeClr val="bg1">
                              <a:lumMod val="50000"/>
                            </a:schemeClr>
                          </a:solidFill>
                          <a:effectLst/>
                          <a:latin typeface="+mj-lt"/>
                        </a:rPr>
                        <a:t>Afghanistan, Bangladesh, Russia,</a:t>
                      </a:r>
                      <a:r>
                        <a:rPr lang="en-GB" sz="1400" b="0" i="0" u="none" strike="noStrike" baseline="0" dirty="0" smtClean="0">
                          <a:solidFill>
                            <a:schemeClr val="bg1">
                              <a:lumMod val="50000"/>
                            </a:schemeClr>
                          </a:solidFill>
                          <a:effectLst/>
                          <a:latin typeface="+mj-lt"/>
                        </a:rPr>
                        <a:t> Syria</a:t>
                      </a:r>
                      <a:endParaRPr lang="en-GB" sz="1400" b="0" i="0" u="none" strike="noStrike" dirty="0">
                        <a:solidFill>
                          <a:schemeClr val="bg1">
                            <a:lumMod val="50000"/>
                          </a:schemeClr>
                        </a:solidFill>
                        <a:effectLst/>
                        <a:latin typeface="+mj-lt"/>
                      </a:endParaRPr>
                    </a:p>
                  </a:txBody>
                  <a:tcPr marL="9525" marR="9525" marT="9525" marB="0" anchor="b"/>
                </a:tc>
              </a:tr>
              <a:tr h="367426">
                <a:tc>
                  <a:txBody>
                    <a:bodyPr/>
                    <a:lstStyle/>
                    <a:p>
                      <a:pPr algn="l" fontAlgn="b"/>
                      <a:r>
                        <a:rPr lang="en-GB" sz="1400" b="1" u="none" strike="noStrike" dirty="0">
                          <a:solidFill>
                            <a:schemeClr val="bg1">
                              <a:lumMod val="50000"/>
                            </a:schemeClr>
                          </a:solidFill>
                          <a:effectLst/>
                        </a:rPr>
                        <a:t>UZB</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gridSpan="5">
                  <a:txBody>
                    <a:bodyPr/>
                    <a:lstStyle/>
                    <a:p>
                      <a:pPr algn="l" fontAlgn="b"/>
                      <a:r>
                        <a:rPr lang="en-GB" sz="1400" b="1" i="0" u="none" strike="noStrike" dirty="0" smtClean="0">
                          <a:solidFill>
                            <a:schemeClr val="bg1">
                              <a:lumMod val="50000"/>
                            </a:schemeClr>
                          </a:solidFill>
                          <a:effectLst/>
                          <a:latin typeface="+mj-lt"/>
                        </a:rPr>
                        <a:t>NO</a:t>
                      </a:r>
                      <a:r>
                        <a:rPr lang="en-GB" sz="1400" b="1" i="0" u="none" strike="noStrike" baseline="0" dirty="0" smtClean="0">
                          <a:solidFill>
                            <a:schemeClr val="bg1">
                              <a:lumMod val="50000"/>
                            </a:schemeClr>
                          </a:solidFill>
                          <a:effectLst/>
                          <a:latin typeface="+mj-lt"/>
                        </a:rPr>
                        <a:t> DATA</a:t>
                      </a:r>
                      <a:endParaRPr lang="en-GB" sz="1400" b="1" i="0" u="none" strike="noStrike" dirty="0">
                        <a:solidFill>
                          <a:schemeClr val="bg1">
                            <a:lumMod val="50000"/>
                          </a:schemeClr>
                        </a:solidFill>
                        <a:effectLst/>
                        <a:latin typeface="+mj-lt"/>
                      </a:endParaRPr>
                    </a:p>
                  </a:txBody>
                  <a:tcPr marL="9525" marR="9525" marT="9525" marB="0" anchor="b">
                    <a:solidFill>
                      <a:schemeClr val="accent1">
                        <a:lumMod val="60000"/>
                        <a:lumOff val="40000"/>
                      </a:schemeClr>
                    </a:solidFill>
                  </a:tcPr>
                </a:tc>
                <a:tc hMerge="1">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c hMerge="1">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c hMerge="1">
                  <a:txBody>
                    <a:bodyPr/>
                    <a:lstStyle/>
                    <a:p>
                      <a:pPr algn="ctr" fontAlgn="b"/>
                      <a:endParaRPr lang="en-GB" sz="1400" b="0" i="0" u="none" strike="noStrike" dirty="0">
                        <a:solidFill>
                          <a:srgbClr val="000000"/>
                        </a:solidFill>
                        <a:effectLst/>
                        <a:latin typeface="Calibri"/>
                      </a:endParaRPr>
                    </a:p>
                  </a:txBody>
                  <a:tcPr marL="9525" marR="9525" marT="9525" marB="0" anchor="b"/>
                </a:tc>
                <a:tc hMerge="1">
                  <a:txBody>
                    <a:bodyPr/>
                    <a:lstStyle/>
                    <a:p>
                      <a:pPr algn="l" fontAlgn="b"/>
                      <a:endParaRPr lang="en-GB" sz="1400" b="0" i="0" u="none" strike="noStrike" dirty="0">
                        <a:solidFill>
                          <a:schemeClr val="bg1">
                            <a:lumMod val="50000"/>
                          </a:schemeClr>
                        </a:solidFill>
                        <a:effectLst/>
                        <a:latin typeface="+mj-lt"/>
                      </a:endParaRPr>
                    </a:p>
                  </a:txBody>
                  <a:tcPr marL="9525" marR="9525" marT="9525" marB="0" anchor="b"/>
                </a:tc>
              </a:tr>
            </a:tbl>
          </a:graphicData>
        </a:graphic>
      </p:graphicFrame>
      <p:sp>
        <p:nvSpPr>
          <p:cNvPr id="5" name="TextBox 4"/>
          <p:cNvSpPr txBox="1"/>
          <p:nvPr/>
        </p:nvSpPr>
        <p:spPr>
          <a:xfrm>
            <a:off x="6576036" y="921943"/>
            <a:ext cx="2304256" cy="461665"/>
          </a:xfrm>
          <a:prstGeom prst="rect">
            <a:avLst/>
          </a:prstGeom>
          <a:noFill/>
        </p:spPr>
        <p:txBody>
          <a:bodyPr wrap="square" rtlCol="0">
            <a:spAutoFit/>
          </a:bodyPr>
          <a:lstStyle/>
          <a:p>
            <a:r>
              <a:rPr lang="en-GB" sz="1200" dirty="0" smtClean="0">
                <a:latin typeface="+mj-lt"/>
              </a:rPr>
              <a:t>Source: UNHCR, Population database</a:t>
            </a:r>
            <a:endParaRPr lang="en-GB" sz="1200" dirty="0">
              <a:latin typeface="+mj-lt"/>
            </a:endParaRPr>
          </a:p>
        </p:txBody>
      </p:sp>
    </p:spTree>
    <p:extLst>
      <p:ext uri="{BB962C8B-B14F-4D97-AF65-F5344CB8AC3E}">
        <p14:creationId xmlns:p14="http://schemas.microsoft.com/office/powerpoint/2010/main" val="3405133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3D. Internally Displaced Persons</a:t>
            </a:r>
            <a:endParaRPr lang="en-GB"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sz="2400" dirty="0" smtClean="0"/>
              <a:t>Persons </a:t>
            </a:r>
            <a:r>
              <a:rPr lang="en-GB" sz="2400" dirty="0"/>
              <a:t>or groups of persons who have been forced or obliged to flee or to leave their homes or places of habitual residence, in </a:t>
            </a:r>
            <a:r>
              <a:rPr lang="en-GB" sz="2400" dirty="0" smtClean="0"/>
              <a:t>particular, </a:t>
            </a:r>
            <a:r>
              <a:rPr lang="en-GB" sz="2400" dirty="0"/>
              <a:t>as a result of or in order to avoid the effects of </a:t>
            </a:r>
            <a:endParaRPr lang="en-GB" sz="2400" dirty="0" smtClean="0"/>
          </a:p>
          <a:p>
            <a:pPr marL="1004888" lvl="1" indent="-285750">
              <a:buFont typeface="Arial" panose="020B0604020202020204" pitchFamily="34" charset="0"/>
              <a:buChar char="•"/>
            </a:pPr>
            <a:r>
              <a:rPr lang="en-GB" sz="2400" dirty="0" smtClean="0"/>
              <a:t>armed </a:t>
            </a:r>
            <a:r>
              <a:rPr lang="en-GB" sz="2400" dirty="0"/>
              <a:t>conflict, </a:t>
            </a:r>
            <a:endParaRPr lang="en-GB" sz="2400" dirty="0" smtClean="0"/>
          </a:p>
          <a:p>
            <a:pPr marL="1004888" lvl="1" indent="-285750">
              <a:buFont typeface="Arial" panose="020B0604020202020204" pitchFamily="34" charset="0"/>
              <a:buChar char="•"/>
            </a:pPr>
            <a:r>
              <a:rPr lang="en-GB" sz="2400" dirty="0" smtClean="0"/>
              <a:t>situations </a:t>
            </a:r>
            <a:r>
              <a:rPr lang="en-GB" sz="2400" dirty="0"/>
              <a:t>of generalized violence, </a:t>
            </a:r>
            <a:endParaRPr lang="en-GB" sz="2400" dirty="0" smtClean="0"/>
          </a:p>
          <a:p>
            <a:pPr marL="1004888" lvl="1" indent="-285750">
              <a:buFont typeface="Arial" panose="020B0604020202020204" pitchFamily="34" charset="0"/>
              <a:buChar char="•"/>
            </a:pPr>
            <a:r>
              <a:rPr lang="en-GB" sz="2400" dirty="0" smtClean="0"/>
              <a:t>violations </a:t>
            </a:r>
            <a:r>
              <a:rPr lang="en-GB" sz="2400" dirty="0"/>
              <a:t>of human rights or </a:t>
            </a:r>
            <a:endParaRPr lang="en-GB" sz="2400" dirty="0" smtClean="0"/>
          </a:p>
          <a:p>
            <a:pPr marL="1004888" lvl="1" indent="-285750">
              <a:buFont typeface="Arial" panose="020B0604020202020204" pitchFamily="34" charset="0"/>
              <a:buChar char="•"/>
            </a:pPr>
            <a:r>
              <a:rPr lang="en-GB" sz="2400" dirty="0" smtClean="0"/>
              <a:t>natural </a:t>
            </a:r>
            <a:r>
              <a:rPr lang="en-GB" sz="2400" dirty="0"/>
              <a:t>or human-made </a:t>
            </a:r>
            <a:r>
              <a:rPr lang="en-GB" sz="2400" dirty="0" smtClean="0"/>
              <a:t>disasters</a:t>
            </a:r>
          </a:p>
          <a:p>
            <a:pPr marL="285750" indent="-285750">
              <a:buFont typeface="Arial" panose="020B0604020202020204" pitchFamily="34" charset="0"/>
              <a:buChar char="•"/>
            </a:pPr>
            <a:r>
              <a:rPr lang="en-GB" sz="2400" dirty="0"/>
              <a:t>a</a:t>
            </a:r>
            <a:r>
              <a:rPr lang="en-GB" sz="2400" dirty="0" smtClean="0"/>
              <a:t>nd </a:t>
            </a:r>
            <a:r>
              <a:rPr lang="en-GB" sz="2400" dirty="0"/>
              <a:t>who have not crossed an internationally recognized state </a:t>
            </a:r>
            <a:r>
              <a:rPr lang="en-GB" sz="2400" dirty="0" smtClean="0"/>
              <a:t>border</a:t>
            </a:r>
            <a:endParaRPr lang="en-US" sz="2400" dirty="0"/>
          </a:p>
          <a:p>
            <a:pPr algn="r"/>
            <a:r>
              <a:rPr lang="en-US" sz="2400" i="1" dirty="0" smtClean="0"/>
              <a:t>UN Guiding Principles on Internal Displacement</a:t>
            </a:r>
            <a:endParaRPr lang="en-GB" sz="2400" i="1" dirty="0"/>
          </a:p>
        </p:txBody>
      </p:sp>
    </p:spTree>
    <p:extLst>
      <p:ext uri="{BB962C8B-B14F-4D97-AF65-F5344CB8AC3E}">
        <p14:creationId xmlns:p14="http://schemas.microsoft.com/office/powerpoint/2010/main" val="16778002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3D. Internally Displaced Persons, 2017</a:t>
            </a:r>
            <a:endParaRPr lang="en-GB" dirty="0"/>
          </a:p>
        </p:txBody>
      </p:sp>
      <p:sp>
        <p:nvSpPr>
          <p:cNvPr id="4" name="TextBox 3"/>
          <p:cNvSpPr txBox="1"/>
          <p:nvPr/>
        </p:nvSpPr>
        <p:spPr>
          <a:xfrm>
            <a:off x="6576036" y="921943"/>
            <a:ext cx="2304256" cy="461665"/>
          </a:xfrm>
          <a:prstGeom prst="rect">
            <a:avLst/>
          </a:prstGeom>
          <a:noFill/>
        </p:spPr>
        <p:txBody>
          <a:bodyPr wrap="square" rtlCol="0">
            <a:spAutoFit/>
          </a:bodyPr>
          <a:lstStyle/>
          <a:p>
            <a:r>
              <a:rPr lang="en-GB" sz="1200" dirty="0" smtClean="0">
                <a:latin typeface="+mj-lt"/>
              </a:rPr>
              <a:t>Source: Internal Displacement Monitoring Centre</a:t>
            </a:r>
            <a:endParaRPr lang="en-GB" sz="1200" dirty="0">
              <a:latin typeface="+mj-lt"/>
            </a:endParaRPr>
          </a:p>
        </p:txBody>
      </p:sp>
      <p:sp>
        <p:nvSpPr>
          <p:cNvPr id="5" name="Oval 4"/>
          <p:cNvSpPr/>
          <p:nvPr/>
        </p:nvSpPr>
        <p:spPr bwMode="auto">
          <a:xfrm>
            <a:off x="1248200" y="2117256"/>
            <a:ext cx="2880320" cy="2808312"/>
          </a:xfrm>
          <a:prstGeom prst="ellipse">
            <a:avLst/>
          </a:prstGeom>
          <a:solidFill>
            <a:schemeClr val="bg1">
              <a:lumMod val="50000"/>
            </a:schemeClr>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rPr>
              <a:t>Ukraine,</a:t>
            </a:r>
            <a:r>
              <a:rPr kumimoji="0" lang="en-GB" sz="1600" b="1" i="0" u="none" strike="noStrike" cap="none" normalizeH="0" dirty="0" smtClean="0">
                <a:ln>
                  <a:noFill/>
                </a:ln>
                <a:solidFill>
                  <a:srgbClr val="000000"/>
                </a:solidFill>
                <a:effectLst/>
                <a:latin typeface="Arial" charset="0"/>
              </a:rPr>
              <a:t> 800,000 persons</a:t>
            </a:r>
            <a:endParaRPr kumimoji="0" lang="en-GB" sz="1600" b="1" i="0" u="none" strike="noStrike" cap="none" normalizeH="0" baseline="0" dirty="0" smtClean="0">
              <a:ln>
                <a:noFill/>
              </a:ln>
              <a:solidFill>
                <a:srgbClr val="000000"/>
              </a:solidFill>
              <a:effectLst/>
              <a:latin typeface="Arial" charset="0"/>
            </a:endParaRPr>
          </a:p>
        </p:txBody>
      </p:sp>
      <p:sp>
        <p:nvSpPr>
          <p:cNvPr id="7" name="Oval 6"/>
          <p:cNvSpPr/>
          <p:nvPr/>
        </p:nvSpPr>
        <p:spPr bwMode="auto">
          <a:xfrm>
            <a:off x="3722601" y="4251784"/>
            <a:ext cx="2217551" cy="2129544"/>
          </a:xfrm>
          <a:prstGeom prst="ellipse">
            <a:avLst/>
          </a:prstGeom>
          <a:solidFill>
            <a:schemeClr val="bg1">
              <a:lumMod val="75000"/>
            </a:schemeClr>
          </a:solidFill>
          <a:ln w="9525" cap="flat" cmpd="sng" algn="ctr">
            <a:solidFill>
              <a:srgbClr val="0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rPr>
              <a:t>Azerbaijan,</a:t>
            </a:r>
            <a:r>
              <a:rPr kumimoji="0" lang="en-GB" sz="1600" b="1" i="0" u="none" strike="noStrike" cap="none" normalizeH="0" dirty="0" smtClean="0">
                <a:ln>
                  <a:noFill/>
                </a:ln>
                <a:solidFill>
                  <a:srgbClr val="000000"/>
                </a:solidFill>
                <a:effectLst/>
                <a:latin typeface="Arial" charset="0"/>
              </a:rPr>
              <a:t> 393,000 persons</a:t>
            </a:r>
            <a:endParaRPr kumimoji="0" lang="en-GB" sz="1600" b="1" i="0" u="none" strike="noStrike" cap="none" normalizeH="0" baseline="0" dirty="0" smtClean="0">
              <a:ln>
                <a:noFill/>
              </a:ln>
              <a:solidFill>
                <a:srgbClr val="000000"/>
              </a:solidFill>
              <a:effectLst/>
              <a:latin typeface="Arial" charset="0"/>
            </a:endParaRPr>
          </a:p>
        </p:txBody>
      </p:sp>
      <p:sp>
        <p:nvSpPr>
          <p:cNvPr id="8" name="Oval 7"/>
          <p:cNvSpPr/>
          <p:nvPr/>
        </p:nvSpPr>
        <p:spPr bwMode="auto">
          <a:xfrm>
            <a:off x="5708749" y="2996952"/>
            <a:ext cx="1734573" cy="1712103"/>
          </a:xfrm>
          <a:prstGeom prst="ellipse">
            <a:avLst/>
          </a:prstGeom>
          <a:solidFill>
            <a:schemeClr val="bg1"/>
          </a:solidFill>
          <a:ln w="9525" cap="flat" cmpd="sng" algn="ctr">
            <a:solidFill>
              <a:srgbClr val="00000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charset="0"/>
              </a:rPr>
              <a:t>Georgia,</a:t>
            </a:r>
            <a:r>
              <a:rPr kumimoji="0" lang="en-GB" sz="1600" b="1" i="0" u="none" strike="noStrike" cap="none" normalizeH="0" dirty="0" smtClean="0">
                <a:ln>
                  <a:noFill/>
                </a:ln>
                <a:solidFill>
                  <a:srgbClr val="000000"/>
                </a:solidFill>
                <a:effectLst/>
                <a:latin typeface="Arial" charset="0"/>
              </a:rPr>
              <a:t> 289,000 persons</a:t>
            </a:r>
            <a:endParaRPr kumimoji="0" lang="en-GB" sz="1600" b="1" i="0" u="none" strike="noStrike" cap="none" normalizeH="0" baseline="0" dirty="0" smtClean="0">
              <a:ln>
                <a:noFill/>
              </a:ln>
              <a:solidFill>
                <a:srgbClr val="000000"/>
              </a:solidFill>
              <a:effectLst/>
              <a:latin typeface="Arial" charset="0"/>
            </a:endParaRPr>
          </a:p>
        </p:txBody>
      </p:sp>
    </p:spTree>
    <p:extLst>
      <p:ext uri="{BB962C8B-B14F-4D97-AF65-F5344CB8AC3E}">
        <p14:creationId xmlns:p14="http://schemas.microsoft.com/office/powerpoint/2010/main" val="900652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3D. Internally Displaced Persons, Ukraine, 2017</a:t>
            </a:r>
            <a:endParaRPr lang="en-GB"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dirty="0" smtClean="0"/>
              <a:t>In </a:t>
            </a:r>
            <a:r>
              <a:rPr lang="en-GB" dirty="0"/>
              <a:t>areas controlled by the Ukrainian government, most registered IDPs live in </a:t>
            </a:r>
            <a:r>
              <a:rPr lang="en-GB" dirty="0">
                <a:hlinkClick r:id="rId2"/>
              </a:rPr>
              <a:t>urban centres</a:t>
            </a:r>
            <a:r>
              <a:rPr lang="en-GB" dirty="0"/>
              <a:t> in eastern Ukraine. </a:t>
            </a:r>
            <a:endParaRPr lang="en-GB" dirty="0" smtClean="0"/>
          </a:p>
          <a:p>
            <a:pPr marL="285750" indent="-285750">
              <a:buFont typeface="Arial" panose="020B0604020202020204" pitchFamily="34" charset="0"/>
              <a:buChar char="•"/>
            </a:pPr>
            <a:r>
              <a:rPr lang="en-GB" dirty="0" smtClean="0"/>
              <a:t>Most </a:t>
            </a:r>
            <a:r>
              <a:rPr lang="en-GB" dirty="0"/>
              <a:t>fled the fighting in the east and were displaced as early as 2014. A small number of people fled Crimea in 2014 before the conflict in the east </a:t>
            </a:r>
            <a:r>
              <a:rPr lang="en-GB" dirty="0" smtClean="0"/>
              <a:t>began (Muslim </a:t>
            </a:r>
            <a:r>
              <a:rPr lang="en-GB" dirty="0"/>
              <a:t>Crimean Tatar </a:t>
            </a:r>
            <a:r>
              <a:rPr lang="en-GB" dirty="0" smtClean="0"/>
              <a:t>minority).</a:t>
            </a:r>
          </a:p>
          <a:p>
            <a:pPr marL="285750" indent="-285750">
              <a:buFont typeface="Arial" panose="020B0604020202020204" pitchFamily="34" charset="0"/>
              <a:buChar char="•"/>
            </a:pPr>
            <a:r>
              <a:rPr lang="en-GB" dirty="0" smtClean="0"/>
              <a:t>In </a:t>
            </a:r>
            <a:r>
              <a:rPr lang="en-GB" dirty="0"/>
              <a:t>the east, many men stayed in conflict areas to take care of family property and continue </a:t>
            </a:r>
            <a:r>
              <a:rPr lang="en-GB" dirty="0" smtClean="0"/>
              <a:t>working, as well as many older </a:t>
            </a:r>
            <a:r>
              <a:rPr lang="en-GB" dirty="0"/>
              <a:t>people and others with limited </a:t>
            </a:r>
            <a:r>
              <a:rPr lang="en-GB" dirty="0" smtClean="0"/>
              <a:t>mobility. As </a:t>
            </a:r>
            <a:r>
              <a:rPr lang="en-GB" dirty="0"/>
              <a:t>a result, mostly women and children </a:t>
            </a:r>
            <a:r>
              <a:rPr lang="en-GB" dirty="0" smtClean="0"/>
              <a:t>fled. </a:t>
            </a:r>
          </a:p>
          <a:p>
            <a:pPr marL="285750" indent="-285750">
              <a:buFont typeface="Arial" panose="020B0604020202020204" pitchFamily="34" charset="0"/>
              <a:buChar char="•"/>
            </a:pPr>
            <a:r>
              <a:rPr lang="en-GB" dirty="0" smtClean="0"/>
              <a:t>Some accommodation is provided by regional </a:t>
            </a:r>
            <a:r>
              <a:rPr lang="en-GB" dirty="0"/>
              <a:t>administrations in </a:t>
            </a:r>
            <a:r>
              <a:rPr lang="en-GB" dirty="0" smtClean="0"/>
              <a:t>Ukraine. </a:t>
            </a:r>
          </a:p>
          <a:p>
            <a:pPr marL="285750" indent="-285750">
              <a:buFont typeface="Arial" panose="020B0604020202020204" pitchFamily="34" charset="0"/>
              <a:buChar char="•"/>
            </a:pPr>
            <a:r>
              <a:rPr lang="en-US" dirty="0"/>
              <a:t>Displaced Roma are in a particularly vulnerable situation because Roma people generally lack national identification </a:t>
            </a:r>
            <a:r>
              <a:rPr lang="en-US" dirty="0" smtClean="0"/>
              <a:t>documents (registration, benefits, medical assistance, renting of accommodation, etc.).</a:t>
            </a:r>
          </a:p>
          <a:p>
            <a:pPr marL="285750" indent="-285750">
              <a:buFont typeface="Arial" panose="020B0604020202020204" pitchFamily="34" charset="0"/>
              <a:buChar char="•"/>
            </a:pPr>
            <a:r>
              <a:rPr lang="en-GB" dirty="0" smtClean="0"/>
              <a:t>Even </a:t>
            </a:r>
            <a:r>
              <a:rPr lang="en-GB" dirty="0"/>
              <a:t>the people who have returned to their former homes may still have vulnerabilities and face risks associated with their </a:t>
            </a:r>
            <a:r>
              <a:rPr lang="en-GB" dirty="0" smtClean="0"/>
              <a:t>displacement (return </a:t>
            </a:r>
            <a:r>
              <a:rPr lang="en-GB" dirty="0"/>
              <a:t>home does not imply the achievement of a durable </a:t>
            </a:r>
            <a:r>
              <a:rPr lang="en-GB" dirty="0" smtClean="0"/>
              <a:t>solution). </a:t>
            </a:r>
            <a:endParaRPr lang="en-GB" dirty="0"/>
          </a:p>
          <a:p>
            <a:endParaRPr lang="en-GB" dirty="0"/>
          </a:p>
        </p:txBody>
      </p:sp>
      <p:sp>
        <p:nvSpPr>
          <p:cNvPr id="4" name="TextBox 3"/>
          <p:cNvSpPr txBox="1"/>
          <p:nvPr/>
        </p:nvSpPr>
        <p:spPr>
          <a:xfrm>
            <a:off x="6576036" y="904388"/>
            <a:ext cx="2304256" cy="461665"/>
          </a:xfrm>
          <a:prstGeom prst="rect">
            <a:avLst/>
          </a:prstGeom>
          <a:noFill/>
        </p:spPr>
        <p:txBody>
          <a:bodyPr wrap="square" rtlCol="0">
            <a:spAutoFit/>
          </a:bodyPr>
          <a:lstStyle/>
          <a:p>
            <a:r>
              <a:rPr lang="en-GB" sz="1200" dirty="0" smtClean="0">
                <a:latin typeface="+mj-lt"/>
              </a:rPr>
              <a:t>Source: Internal Displacement Monitoring Centre</a:t>
            </a:r>
            <a:endParaRPr lang="en-GB" sz="1200" dirty="0">
              <a:latin typeface="+mj-lt"/>
            </a:endParaRPr>
          </a:p>
        </p:txBody>
      </p:sp>
    </p:spTree>
    <p:extLst>
      <p:ext uri="{BB962C8B-B14F-4D97-AF65-F5344CB8AC3E}">
        <p14:creationId xmlns:p14="http://schemas.microsoft.com/office/powerpoint/2010/main" val="2775003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3D. Internally Displaced Persons, </a:t>
            </a:r>
            <a:r>
              <a:rPr lang="en-GB" dirty="0" smtClean="0"/>
              <a:t>Azerbaijan, </a:t>
            </a:r>
            <a:r>
              <a:rPr lang="en-GB" dirty="0"/>
              <a:t>2017</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sz="2400" dirty="0"/>
              <a:t>The situation of IDPs in Azerbaijan remains a consequence of the country’s unresolved armed conflict </a:t>
            </a:r>
            <a:r>
              <a:rPr lang="en-GB" sz="2400" dirty="0" smtClean="0"/>
              <a:t>around </a:t>
            </a:r>
            <a:r>
              <a:rPr lang="en-GB" sz="2400" dirty="0"/>
              <a:t>the </a:t>
            </a:r>
            <a:r>
              <a:rPr lang="en-GB" sz="2400" dirty="0" err="1"/>
              <a:t>NagornoKarabakh</a:t>
            </a:r>
            <a:r>
              <a:rPr lang="en-GB" sz="2400" dirty="0"/>
              <a:t> region. </a:t>
            </a:r>
            <a:endParaRPr lang="en-GB" sz="2400" dirty="0" smtClean="0"/>
          </a:p>
          <a:p>
            <a:pPr marL="285750" indent="-285750">
              <a:buFont typeface="Arial" panose="020B0604020202020204" pitchFamily="34" charset="0"/>
              <a:buChar char="•"/>
            </a:pPr>
            <a:r>
              <a:rPr lang="en-GB" sz="2400" dirty="0" smtClean="0"/>
              <a:t>According </a:t>
            </a:r>
            <a:r>
              <a:rPr lang="en-GB" sz="2400" dirty="0"/>
              <a:t>to statistics from the Government of Azerbaijan, as of November 2017, around 250,000 Internal Displaced People received temporary houses as part of social programs from the Government of Azerbaijan towards improving the living conditions of IDPs (between 2002 and 2017). </a:t>
            </a:r>
            <a:endParaRPr lang="en-GB" sz="2400" dirty="0" smtClean="0"/>
          </a:p>
          <a:p>
            <a:pPr marL="285750" indent="-285750">
              <a:buFont typeface="Arial" panose="020B0604020202020204" pitchFamily="34" charset="0"/>
              <a:buChar char="•"/>
            </a:pPr>
            <a:r>
              <a:rPr lang="en-GB" sz="2400" dirty="0" smtClean="0"/>
              <a:t>Nevertheless</a:t>
            </a:r>
            <a:r>
              <a:rPr lang="en-GB" sz="2400" dirty="0"/>
              <a:t>, this population has not completely overcome their internal displacement </a:t>
            </a:r>
            <a:r>
              <a:rPr lang="en-GB" sz="2400" dirty="0" smtClean="0"/>
              <a:t>condition, and many IDPs are in protracted situation. </a:t>
            </a:r>
            <a:endParaRPr lang="en-GB" sz="2400" dirty="0"/>
          </a:p>
        </p:txBody>
      </p:sp>
      <p:sp>
        <p:nvSpPr>
          <p:cNvPr id="4" name="TextBox 3"/>
          <p:cNvSpPr txBox="1"/>
          <p:nvPr/>
        </p:nvSpPr>
        <p:spPr>
          <a:xfrm>
            <a:off x="6612639" y="886833"/>
            <a:ext cx="2304256" cy="461665"/>
          </a:xfrm>
          <a:prstGeom prst="rect">
            <a:avLst/>
          </a:prstGeom>
          <a:noFill/>
        </p:spPr>
        <p:txBody>
          <a:bodyPr wrap="square" rtlCol="0">
            <a:spAutoFit/>
          </a:bodyPr>
          <a:lstStyle/>
          <a:p>
            <a:r>
              <a:rPr lang="en-GB" sz="1200" dirty="0" smtClean="0">
                <a:latin typeface="+mj-lt"/>
              </a:rPr>
              <a:t>Source: Internal Displacement Monitoring Centre</a:t>
            </a:r>
            <a:endParaRPr lang="en-GB" sz="1200" dirty="0">
              <a:latin typeface="+mj-lt"/>
            </a:endParaRPr>
          </a:p>
        </p:txBody>
      </p:sp>
    </p:spTree>
    <p:extLst>
      <p:ext uri="{BB962C8B-B14F-4D97-AF65-F5344CB8AC3E}">
        <p14:creationId xmlns:p14="http://schemas.microsoft.com/office/powerpoint/2010/main" val="7915309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3D. </a:t>
            </a:r>
            <a:r>
              <a:rPr lang="en-GB" dirty="0"/>
              <a:t>Internally Displaced Persons, </a:t>
            </a:r>
            <a:r>
              <a:rPr lang="en-GB" dirty="0" smtClean="0"/>
              <a:t>Georgia, </a:t>
            </a:r>
            <a:r>
              <a:rPr lang="en-GB" dirty="0"/>
              <a:t>2017</a:t>
            </a:r>
            <a:r>
              <a:rPr lang="en-GB" dirty="0" smtClean="0"/>
              <a:t> </a:t>
            </a:r>
            <a:endParaRPr lang="en-GB"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sz="2400" dirty="0"/>
              <a:t>Georgia suffers from a protracted internal displacement crisis characterized by two major waves of displacement caused by violent clashes </a:t>
            </a:r>
            <a:r>
              <a:rPr lang="en-GB" sz="2400" dirty="0" smtClean="0"/>
              <a:t>in </a:t>
            </a:r>
            <a:r>
              <a:rPr lang="en-GB" sz="2400" dirty="0"/>
              <a:t>1991-1992 and 2008. </a:t>
            </a:r>
            <a:endParaRPr lang="en-GB" sz="2400" dirty="0" smtClean="0"/>
          </a:p>
          <a:p>
            <a:pPr marL="285750" indent="-285750">
              <a:buFont typeface="Arial" panose="020B0604020202020204" pitchFamily="34" charset="0"/>
              <a:buChar char="•"/>
            </a:pPr>
            <a:r>
              <a:rPr lang="en-GB" sz="2400" dirty="0" smtClean="0"/>
              <a:t>More </a:t>
            </a:r>
            <a:r>
              <a:rPr lang="en-GB" sz="2400" dirty="0"/>
              <a:t>than 370,000 people were displaced by several waves of armed conflict in Georgia. Fighting erupted in the early 1990s, first in South Ossetia and then in Abkhazia. </a:t>
            </a:r>
            <a:r>
              <a:rPr lang="en-GB" sz="2400" dirty="0" smtClean="0"/>
              <a:t>Hostilities </a:t>
            </a:r>
            <a:r>
              <a:rPr lang="en-GB" sz="2400" dirty="0"/>
              <a:t>continued sporadically before armed conflict broke out again in 2008 between Georgia and the Russian Federation over South Ossetia. </a:t>
            </a:r>
            <a:endParaRPr lang="en-GB" sz="2400" dirty="0" smtClean="0"/>
          </a:p>
          <a:p>
            <a:pPr marL="285750" indent="-285750">
              <a:buFont typeface="Arial" panose="020B0604020202020204" pitchFamily="34" charset="0"/>
              <a:buChar char="•"/>
            </a:pPr>
            <a:r>
              <a:rPr lang="en-GB" sz="2400" dirty="0" smtClean="0"/>
              <a:t>While </a:t>
            </a:r>
            <a:r>
              <a:rPr lang="en-GB" sz="2400" dirty="0"/>
              <a:t>the fighting quickly ended and negotiations continue, all of these armed conflicts remain unresolved and return of internally displaced people is largely blocked. </a:t>
            </a:r>
          </a:p>
        </p:txBody>
      </p:sp>
      <p:sp>
        <p:nvSpPr>
          <p:cNvPr id="4" name="TextBox 3"/>
          <p:cNvSpPr txBox="1"/>
          <p:nvPr/>
        </p:nvSpPr>
        <p:spPr>
          <a:xfrm>
            <a:off x="6612639" y="886832"/>
            <a:ext cx="2304256" cy="461665"/>
          </a:xfrm>
          <a:prstGeom prst="rect">
            <a:avLst/>
          </a:prstGeom>
          <a:noFill/>
        </p:spPr>
        <p:txBody>
          <a:bodyPr wrap="square" rtlCol="0">
            <a:spAutoFit/>
          </a:bodyPr>
          <a:lstStyle/>
          <a:p>
            <a:r>
              <a:rPr lang="en-GB" sz="1200" dirty="0" smtClean="0">
                <a:latin typeface="+mj-lt"/>
              </a:rPr>
              <a:t>Source: Internal Displacement Monitoring Centre</a:t>
            </a:r>
            <a:endParaRPr lang="en-GB" sz="1200" dirty="0">
              <a:latin typeface="+mj-lt"/>
            </a:endParaRPr>
          </a:p>
        </p:txBody>
      </p:sp>
    </p:spTree>
    <p:extLst>
      <p:ext uri="{BB962C8B-B14F-4D97-AF65-F5344CB8AC3E}">
        <p14:creationId xmlns:p14="http://schemas.microsoft.com/office/powerpoint/2010/main" val="7984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International Migration Framework </a:t>
            </a:r>
            <a:endParaRPr lang="de-DE" dirty="0"/>
          </a:p>
        </p:txBody>
      </p:sp>
      <p:sp>
        <p:nvSpPr>
          <p:cNvPr id="18435" name="Rectangle 3"/>
          <p:cNvSpPr>
            <a:spLocks noGrp="1" noChangeArrowheads="1"/>
          </p:cNvSpPr>
          <p:nvPr>
            <p:ph idx="1"/>
          </p:nvPr>
        </p:nvSpPr>
        <p:spPr/>
        <p:txBody>
          <a:bodyPr/>
          <a:lstStyle/>
          <a:p>
            <a:pPr marL="285750" indent="-285750">
              <a:spcBef>
                <a:spcPts val="600"/>
              </a:spcBef>
              <a:buFontTx/>
              <a:buChar char="-"/>
            </a:pPr>
            <a:endParaRPr lang="en-GB" sz="2600" dirty="0" smtClean="0"/>
          </a:p>
          <a:p>
            <a:pPr marL="285750" indent="-285750">
              <a:spcBef>
                <a:spcPts val="600"/>
              </a:spcBef>
              <a:buFontTx/>
              <a:buChar char="-"/>
            </a:pPr>
            <a:r>
              <a:rPr lang="en-GB" sz="2400" dirty="0" smtClean="0"/>
              <a:t>Universal International Framework in the field of Migration</a:t>
            </a:r>
          </a:p>
          <a:p>
            <a:pPr marL="285750" indent="-285750">
              <a:spcBef>
                <a:spcPts val="600"/>
              </a:spcBef>
              <a:buFontTx/>
              <a:buChar char="-"/>
            </a:pPr>
            <a:endParaRPr lang="en-GB" sz="2400" dirty="0" smtClean="0"/>
          </a:p>
          <a:p>
            <a:pPr marL="285750" indent="-285750">
              <a:spcBef>
                <a:spcPts val="600"/>
              </a:spcBef>
              <a:buFontTx/>
              <a:buChar char="-"/>
            </a:pPr>
            <a:r>
              <a:rPr lang="en-GB" sz="2400" dirty="0" smtClean="0"/>
              <a:t>Regional International Framework in the field of Migration:</a:t>
            </a:r>
          </a:p>
          <a:p>
            <a:pPr marL="1004888" lvl="1" indent="-285750">
              <a:spcBef>
                <a:spcPts val="600"/>
              </a:spcBef>
              <a:buFontTx/>
              <a:buChar char="-"/>
            </a:pPr>
            <a:r>
              <a:rPr lang="en-GB" sz="2400" dirty="0" smtClean="0"/>
              <a:t>Council of Europe</a:t>
            </a:r>
          </a:p>
          <a:p>
            <a:pPr marL="1004888" lvl="1" indent="-285750">
              <a:spcBef>
                <a:spcPts val="600"/>
              </a:spcBef>
              <a:buFontTx/>
              <a:buChar char="-"/>
            </a:pPr>
            <a:r>
              <a:rPr lang="en-GB" sz="2400" dirty="0" smtClean="0"/>
              <a:t>CIS</a:t>
            </a:r>
          </a:p>
          <a:p>
            <a:pPr marL="1004888" lvl="1" indent="-285750">
              <a:spcBef>
                <a:spcPts val="600"/>
              </a:spcBef>
              <a:buFontTx/>
              <a:buChar char="-"/>
            </a:pPr>
            <a:r>
              <a:rPr lang="en-GB" sz="2400" dirty="0" smtClean="0"/>
              <a:t>EU</a:t>
            </a:r>
          </a:p>
          <a:p>
            <a:pPr marL="1004888" lvl="1" indent="-285750">
              <a:spcBef>
                <a:spcPts val="600"/>
              </a:spcBef>
              <a:buFontTx/>
              <a:buChar char="-"/>
            </a:pPr>
            <a:endParaRPr lang="en-GB" i="1" dirty="0" smtClean="0"/>
          </a:p>
          <a:p>
            <a:pPr marL="1004888" lvl="1" indent="-285750">
              <a:spcBef>
                <a:spcPts val="600"/>
              </a:spcBef>
              <a:buFontTx/>
              <a:buChar char="-"/>
            </a:pPr>
            <a:endParaRPr lang="en-GB" i="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4A. Main Data Sources on Migration: National Sources</a:t>
            </a:r>
            <a:endParaRPr lang="en-GB" dirty="0"/>
          </a:p>
        </p:txBody>
      </p:sp>
      <p:sp>
        <p:nvSpPr>
          <p:cNvPr id="3" name="Content Placeholder 2"/>
          <p:cNvSpPr>
            <a:spLocks noGrp="1"/>
          </p:cNvSpPr>
          <p:nvPr>
            <p:ph idx="1"/>
          </p:nvPr>
        </p:nvSpPr>
        <p:spPr>
          <a:xfrm>
            <a:off x="107504" y="1667207"/>
            <a:ext cx="9036496" cy="4858137"/>
          </a:xfrm>
        </p:spPr>
        <p:txBody>
          <a:bodyPr/>
          <a:lstStyle/>
          <a:p>
            <a:pPr marL="285750" indent="-285750">
              <a:buFont typeface="Arial" panose="020B0604020202020204" pitchFamily="34" charset="0"/>
              <a:buChar char="•"/>
            </a:pPr>
            <a:r>
              <a:rPr lang="en-GB" b="1" dirty="0" smtClean="0"/>
              <a:t>Migration services:</a:t>
            </a:r>
          </a:p>
          <a:p>
            <a:pPr indent="-261938"/>
            <a:r>
              <a:rPr lang="en-GB" sz="1500" b="1" dirty="0" smtClean="0"/>
              <a:t>Armenia </a:t>
            </a:r>
            <a:r>
              <a:rPr lang="en-GB" sz="1500" dirty="0" smtClean="0"/>
              <a:t>(Migration Service, Ministry of Territorial Administration </a:t>
            </a:r>
            <a:r>
              <a:rPr lang="en-GB" sz="1500" dirty="0"/>
              <a:t>and Development):  </a:t>
            </a:r>
            <a:r>
              <a:rPr lang="en-GB" sz="1500" dirty="0">
                <a:hlinkClick r:id="rId2"/>
              </a:rPr>
              <a:t>http://www.smsmta.am</a:t>
            </a:r>
            <a:r>
              <a:rPr lang="en-GB" sz="1500" dirty="0" smtClean="0">
                <a:hlinkClick r:id="rId2"/>
              </a:rPr>
              <a:t>/</a:t>
            </a:r>
            <a:r>
              <a:rPr lang="en-GB" sz="1500" dirty="0" smtClean="0"/>
              <a:t>; </a:t>
            </a:r>
          </a:p>
          <a:p>
            <a:pPr indent="-261938"/>
            <a:r>
              <a:rPr lang="en-GB" sz="1500" b="1" dirty="0" smtClean="0"/>
              <a:t>Azerbaijan </a:t>
            </a:r>
            <a:r>
              <a:rPr lang="en-GB" sz="1500" dirty="0" smtClean="0"/>
              <a:t>(State </a:t>
            </a:r>
            <a:r>
              <a:rPr lang="en-GB" sz="1500" dirty="0"/>
              <a:t>Migration Service), </a:t>
            </a:r>
            <a:r>
              <a:rPr lang="en-GB" sz="1500" dirty="0">
                <a:hlinkClick r:id="rId3"/>
              </a:rPr>
              <a:t>https://</a:t>
            </a:r>
            <a:r>
              <a:rPr lang="en-GB" sz="1500" dirty="0" smtClean="0">
                <a:hlinkClick r:id="rId3"/>
              </a:rPr>
              <a:t>migration.gov.az/press/statistics</a:t>
            </a:r>
            <a:r>
              <a:rPr lang="en-GB" sz="1500" dirty="0" smtClean="0"/>
              <a:t>;</a:t>
            </a:r>
          </a:p>
          <a:p>
            <a:pPr indent="-261938"/>
            <a:r>
              <a:rPr lang="en-GB" sz="1500" b="1" dirty="0"/>
              <a:t>Belarus </a:t>
            </a:r>
            <a:r>
              <a:rPr lang="en-GB" sz="1500" dirty="0"/>
              <a:t>(MIA, Citizenship and migration department): </a:t>
            </a:r>
            <a:r>
              <a:rPr lang="en-GB" sz="1500" dirty="0">
                <a:hlinkClick r:id="rId4"/>
              </a:rPr>
              <a:t>http://mvd.gov.by/ru/main.aspx?guid=1731</a:t>
            </a:r>
            <a:r>
              <a:rPr lang="en-GB" sz="1500" dirty="0"/>
              <a:t>;</a:t>
            </a:r>
          </a:p>
          <a:p>
            <a:pPr indent="-261938"/>
            <a:r>
              <a:rPr lang="en-GB" sz="1500" b="1" dirty="0" smtClean="0"/>
              <a:t>Georgia </a:t>
            </a:r>
            <a:r>
              <a:rPr lang="en-GB" sz="1500" dirty="0" smtClean="0"/>
              <a:t>(State Commission on </a:t>
            </a:r>
            <a:r>
              <a:rPr lang="en-GB" sz="1500" dirty="0"/>
              <a:t>Migration Issues), </a:t>
            </a:r>
            <a:r>
              <a:rPr lang="en-GB" sz="1500" dirty="0">
                <a:hlinkClick r:id="rId5"/>
              </a:rPr>
              <a:t>http://</a:t>
            </a:r>
            <a:r>
              <a:rPr lang="en-GB" sz="1500" dirty="0" smtClean="0">
                <a:hlinkClick r:id="rId5"/>
              </a:rPr>
              <a:t>migration.commission.ge/</a:t>
            </a:r>
            <a:r>
              <a:rPr lang="en-GB" sz="1500" dirty="0" smtClean="0"/>
              <a:t>;</a:t>
            </a:r>
          </a:p>
          <a:p>
            <a:pPr indent="-261938"/>
            <a:r>
              <a:rPr lang="en-GB" sz="1500" b="1" dirty="0" smtClean="0"/>
              <a:t>Kazakhstan</a:t>
            </a:r>
            <a:r>
              <a:rPr lang="en-GB" sz="1500" dirty="0" smtClean="0"/>
              <a:t> (MIA, Migration </a:t>
            </a:r>
            <a:r>
              <a:rPr lang="en-GB" sz="1500" dirty="0"/>
              <a:t>Service </a:t>
            </a:r>
            <a:r>
              <a:rPr lang="en-GB" sz="1500" dirty="0" smtClean="0"/>
              <a:t>Committee), </a:t>
            </a:r>
            <a:r>
              <a:rPr lang="en-GB" sz="1500" dirty="0">
                <a:hlinkClick r:id="rId6"/>
              </a:rPr>
              <a:t>http://</a:t>
            </a:r>
            <a:r>
              <a:rPr lang="en-GB" sz="1500" dirty="0" smtClean="0">
                <a:hlinkClick r:id="rId6"/>
              </a:rPr>
              <a:t>mvd.gov.kz/portal/page/portal/mvd/MVD/mvd_nav_main1/Comitet_dep/migration_service_committee</a:t>
            </a:r>
            <a:r>
              <a:rPr lang="en-GB" sz="1500" dirty="0" smtClean="0"/>
              <a:t>; </a:t>
            </a:r>
          </a:p>
          <a:p>
            <a:pPr indent="-261938"/>
            <a:r>
              <a:rPr lang="en-GB" sz="1500" b="1" dirty="0" smtClean="0"/>
              <a:t>Kyrgyzstan </a:t>
            </a:r>
            <a:r>
              <a:rPr lang="en-GB" sz="1500" dirty="0" smtClean="0"/>
              <a:t>(State Migration Service under </a:t>
            </a:r>
            <a:r>
              <a:rPr lang="en-GB" sz="1500" dirty="0"/>
              <a:t>the Government), </a:t>
            </a:r>
            <a:r>
              <a:rPr lang="en-GB" sz="1500" dirty="0">
                <a:hlinkClick r:id="rId7"/>
              </a:rPr>
              <a:t>http://ssm.gov.kg</a:t>
            </a:r>
            <a:r>
              <a:rPr lang="en-GB" sz="1500" dirty="0" smtClean="0">
                <a:hlinkClick r:id="rId7"/>
              </a:rPr>
              <a:t>/</a:t>
            </a:r>
            <a:r>
              <a:rPr lang="en-GB" sz="1500" dirty="0" smtClean="0"/>
              <a:t>;</a:t>
            </a:r>
          </a:p>
          <a:p>
            <a:pPr indent="-261938"/>
            <a:r>
              <a:rPr lang="en-GB" sz="1500" b="1" dirty="0" smtClean="0"/>
              <a:t>Moldova </a:t>
            </a:r>
            <a:r>
              <a:rPr lang="en-GB" sz="1500" dirty="0" smtClean="0"/>
              <a:t>(Bureau for Migration And Asylum</a:t>
            </a:r>
            <a:r>
              <a:rPr lang="en-GB" sz="1500" dirty="0"/>
              <a:t>, MIA), </a:t>
            </a:r>
            <a:r>
              <a:rPr lang="en-GB" sz="1500" dirty="0">
                <a:hlinkClick r:id="rId8"/>
              </a:rPr>
              <a:t>http://</a:t>
            </a:r>
            <a:r>
              <a:rPr lang="en-GB" sz="1500" dirty="0" smtClean="0">
                <a:hlinkClick r:id="rId8"/>
              </a:rPr>
              <a:t>www.bma.gov.md/en</a:t>
            </a:r>
            <a:r>
              <a:rPr lang="en-GB" sz="1500" dirty="0" smtClean="0"/>
              <a:t>;</a:t>
            </a:r>
          </a:p>
          <a:p>
            <a:pPr indent="-261938"/>
            <a:r>
              <a:rPr lang="en-GB" sz="1500" b="1" dirty="0" smtClean="0"/>
              <a:t>Russian Federation </a:t>
            </a:r>
            <a:r>
              <a:rPr lang="en-GB" sz="1500" dirty="0" smtClean="0"/>
              <a:t>(General Administration for </a:t>
            </a:r>
            <a:r>
              <a:rPr lang="en-GB" sz="1500" dirty="0"/>
              <a:t>Migration Issues, MIA), </a:t>
            </a:r>
            <a:r>
              <a:rPr lang="en-GB" sz="1500" dirty="0">
                <a:hlinkClick r:id="rId9"/>
              </a:rPr>
              <a:t>https://xn--b1aew.xn--</a:t>
            </a:r>
            <a:r>
              <a:rPr lang="en-GB" sz="1500" dirty="0" smtClean="0">
                <a:hlinkClick r:id="rId9"/>
              </a:rPr>
              <a:t>p1ai/mvd/structure1/Glavnie_upravlenija/guvm</a:t>
            </a:r>
            <a:r>
              <a:rPr lang="en-GB" sz="1500" dirty="0" smtClean="0"/>
              <a:t>;</a:t>
            </a:r>
          </a:p>
          <a:p>
            <a:pPr indent="-261938"/>
            <a:r>
              <a:rPr lang="en-GB" sz="1500" b="1" dirty="0" smtClean="0"/>
              <a:t>Tajikistan </a:t>
            </a:r>
            <a:r>
              <a:rPr lang="en-GB" sz="1500" dirty="0" smtClean="0"/>
              <a:t>(Migration Service, Ministry of Labour, Migration and Employment of Population), </a:t>
            </a:r>
            <a:r>
              <a:rPr lang="en-GB" sz="1500" dirty="0">
                <a:hlinkClick r:id="rId10"/>
              </a:rPr>
              <a:t>http://migration.scorpion.tj/ru</a:t>
            </a:r>
            <a:r>
              <a:rPr lang="en-GB" sz="1500" dirty="0" smtClean="0">
                <a:hlinkClick r:id="rId10"/>
              </a:rPr>
              <a:t>/</a:t>
            </a:r>
            <a:r>
              <a:rPr lang="en-GB" sz="1500" dirty="0" smtClean="0"/>
              <a:t>;  </a:t>
            </a:r>
          </a:p>
          <a:p>
            <a:pPr indent="-261938"/>
            <a:r>
              <a:rPr lang="en-GB" sz="1500" b="1" dirty="0" smtClean="0"/>
              <a:t>Turkmenistan </a:t>
            </a:r>
            <a:r>
              <a:rPr lang="en-GB" sz="1500" dirty="0" smtClean="0"/>
              <a:t>(State </a:t>
            </a:r>
            <a:r>
              <a:rPr lang="en-GB" sz="1500" dirty="0"/>
              <a:t>Migration Service), </a:t>
            </a:r>
            <a:r>
              <a:rPr lang="en-GB" sz="1500" dirty="0">
                <a:hlinkClick r:id="rId11"/>
              </a:rPr>
              <a:t>http://migration.gov.tm/ru</a:t>
            </a:r>
            <a:r>
              <a:rPr lang="en-GB" sz="1500" dirty="0" smtClean="0">
                <a:hlinkClick r:id="rId11"/>
              </a:rPr>
              <a:t>/</a:t>
            </a:r>
            <a:r>
              <a:rPr lang="en-GB" sz="1500" dirty="0" smtClean="0"/>
              <a:t>;</a:t>
            </a:r>
          </a:p>
          <a:p>
            <a:pPr indent="-261938"/>
            <a:r>
              <a:rPr lang="en-GB" sz="1500" b="1" dirty="0" smtClean="0"/>
              <a:t>Ukraine </a:t>
            </a:r>
            <a:r>
              <a:rPr lang="en-GB" sz="1500" dirty="0" smtClean="0"/>
              <a:t>(State </a:t>
            </a:r>
            <a:r>
              <a:rPr lang="en-GB" sz="1500" dirty="0"/>
              <a:t>Migration Service), </a:t>
            </a:r>
            <a:r>
              <a:rPr lang="en-GB" sz="1500" dirty="0">
                <a:hlinkClick r:id="rId12"/>
              </a:rPr>
              <a:t>https://dmsu.gov.ua</a:t>
            </a:r>
            <a:r>
              <a:rPr lang="en-GB" sz="1500" dirty="0" smtClean="0">
                <a:hlinkClick r:id="rId12"/>
              </a:rPr>
              <a:t>/</a:t>
            </a:r>
            <a:r>
              <a:rPr lang="en-GB" sz="1500" dirty="0" smtClean="0"/>
              <a:t>;</a:t>
            </a:r>
          </a:p>
          <a:p>
            <a:pPr indent="-261938"/>
            <a:r>
              <a:rPr lang="en-GB" sz="1500" b="1" dirty="0" smtClean="0"/>
              <a:t>Uzbekistan </a:t>
            </a:r>
            <a:r>
              <a:rPr lang="en-GB" sz="1500" dirty="0" smtClean="0"/>
              <a:t>(Agency for External Labour Migration, Ministry of Labour and Work Relations), </a:t>
            </a:r>
            <a:r>
              <a:rPr lang="en-GB" sz="1500" dirty="0" smtClean="0">
                <a:hlinkClick r:id="rId13"/>
              </a:rPr>
              <a:t>http</a:t>
            </a:r>
            <a:r>
              <a:rPr lang="en-GB" sz="1500" dirty="0">
                <a:hlinkClick r:id="rId13"/>
              </a:rPr>
              <a:t>://migration.uz/ru</a:t>
            </a:r>
            <a:r>
              <a:rPr lang="en-GB" sz="1500" dirty="0" smtClean="0">
                <a:hlinkClick r:id="rId13"/>
              </a:rPr>
              <a:t>/</a:t>
            </a:r>
            <a:r>
              <a:rPr lang="en-GB" sz="1500" dirty="0" smtClean="0"/>
              <a:t>. </a:t>
            </a:r>
            <a:endParaRPr lang="en-GB" sz="1500" b="1" dirty="0" smtClean="0"/>
          </a:p>
          <a:p>
            <a:pPr indent="-261938"/>
            <a:endParaRPr lang="en-GB" sz="1500" dirty="0"/>
          </a:p>
        </p:txBody>
      </p:sp>
    </p:spTree>
    <p:extLst>
      <p:ext uri="{BB962C8B-B14F-4D97-AF65-F5344CB8AC3E}">
        <p14:creationId xmlns:p14="http://schemas.microsoft.com/office/powerpoint/2010/main" val="12083210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4A. Main Data Sources on Migration: National Sources</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dirty="0" smtClean="0"/>
              <a:t>Statistical Committees, Agencies, Services </a:t>
            </a:r>
          </a:p>
          <a:p>
            <a:pPr marL="1004888" lvl="1" indent="-285750">
              <a:buFont typeface="Arial" panose="020B0604020202020204" pitchFamily="34" charset="0"/>
              <a:buChar char="•"/>
            </a:pPr>
            <a:r>
              <a:rPr lang="en-GB" dirty="0" smtClean="0"/>
              <a:t>General population data, demography, migration balance, </a:t>
            </a:r>
            <a:r>
              <a:rPr lang="en-GB" dirty="0" err="1" smtClean="0"/>
              <a:t>etc</a:t>
            </a:r>
            <a:endParaRPr lang="en-GB" dirty="0" smtClean="0"/>
          </a:p>
          <a:p>
            <a:pPr marL="1004888" lvl="1" indent="-285750">
              <a:buFont typeface="Arial" panose="020B0604020202020204" pitchFamily="34" charset="0"/>
              <a:buChar char="•"/>
            </a:pPr>
            <a:r>
              <a:rPr lang="en-GB" dirty="0" smtClean="0"/>
              <a:t>General population census information</a:t>
            </a:r>
          </a:p>
          <a:p>
            <a:pPr marL="1004888" lvl="1" indent="-285750">
              <a:buFont typeface="Arial" panose="020B0604020202020204" pitchFamily="34" charset="0"/>
              <a:buChar char="•"/>
            </a:pPr>
            <a:r>
              <a:rPr lang="en-GB" dirty="0" smtClean="0"/>
              <a:t>Demographic Yearbooks and household surveys</a:t>
            </a:r>
          </a:p>
          <a:p>
            <a:pPr marL="285750" indent="-285750">
              <a:buFont typeface="Arial" panose="020B0604020202020204" pitchFamily="34" charset="0"/>
              <a:buChar char="•"/>
            </a:pPr>
            <a:r>
              <a:rPr lang="en-GB" dirty="0" smtClean="0"/>
              <a:t>National Banks, Ministries of Finance </a:t>
            </a:r>
          </a:p>
          <a:p>
            <a:pPr marL="1004888" lvl="1" indent="-285750">
              <a:buFont typeface="Arial" panose="020B0604020202020204" pitchFamily="34" charset="0"/>
              <a:buChar char="•"/>
            </a:pPr>
            <a:r>
              <a:rPr lang="en-GB" dirty="0" smtClean="0"/>
              <a:t>Remittances, migrants money transfers</a:t>
            </a:r>
          </a:p>
          <a:p>
            <a:pPr marL="285750" indent="-285750">
              <a:buFont typeface="Arial" panose="020B0604020202020204" pitchFamily="34" charset="0"/>
              <a:buChar char="•"/>
            </a:pPr>
            <a:r>
              <a:rPr lang="en-GB" dirty="0" smtClean="0"/>
              <a:t>Border services</a:t>
            </a:r>
          </a:p>
          <a:p>
            <a:pPr marL="1004888" lvl="1" indent="-285750">
              <a:buFont typeface="Arial" panose="020B0604020202020204" pitchFamily="34" charset="0"/>
              <a:buChar char="•"/>
            </a:pPr>
            <a:r>
              <a:rPr lang="en-GB" dirty="0" smtClean="0"/>
              <a:t>Border crossings information</a:t>
            </a:r>
          </a:p>
          <a:p>
            <a:pPr marL="1004888" lvl="1" indent="-285750">
              <a:buFont typeface="Arial" panose="020B0604020202020204" pitchFamily="34" charset="0"/>
              <a:buChar char="•"/>
            </a:pPr>
            <a:r>
              <a:rPr lang="en-GB" dirty="0" smtClean="0"/>
              <a:t>Fight against and prevention of irregular migration</a:t>
            </a:r>
          </a:p>
          <a:p>
            <a:pPr marL="285750" indent="-285750">
              <a:buFont typeface="Arial" panose="020B0604020202020204" pitchFamily="34" charset="0"/>
              <a:buChar char="•"/>
            </a:pPr>
            <a:r>
              <a:rPr lang="en-GB" dirty="0" smtClean="0"/>
              <a:t>MIA</a:t>
            </a:r>
          </a:p>
          <a:p>
            <a:pPr marL="1004888" lvl="1" indent="-285750">
              <a:buFont typeface="Arial" panose="020B0604020202020204" pitchFamily="34" charset="0"/>
              <a:buChar char="•"/>
            </a:pPr>
            <a:r>
              <a:rPr lang="en-GB" dirty="0" smtClean="0"/>
              <a:t>Fight against and prevention of THB</a:t>
            </a:r>
          </a:p>
          <a:p>
            <a:pPr marL="285750" indent="-285750">
              <a:buFont typeface="Arial" panose="020B0604020202020204" pitchFamily="34" charset="0"/>
              <a:buChar char="•"/>
            </a:pPr>
            <a:r>
              <a:rPr lang="en-GB" dirty="0" smtClean="0"/>
              <a:t>Tourism agencies</a:t>
            </a:r>
          </a:p>
          <a:p>
            <a:pPr marL="1004888" lvl="1" indent="-285750">
              <a:buFont typeface="Arial" panose="020B0604020202020204" pitchFamily="34" charset="0"/>
              <a:buChar char="•"/>
            </a:pPr>
            <a:r>
              <a:rPr lang="en-GB" dirty="0" smtClean="0"/>
              <a:t>Information on foreign visitors</a:t>
            </a:r>
          </a:p>
          <a:p>
            <a:pPr marL="285750" indent="-285750">
              <a:buFont typeface="Arial" panose="020B0604020202020204" pitchFamily="34" charset="0"/>
              <a:buChar char="•"/>
            </a:pPr>
            <a:r>
              <a:rPr lang="en-GB" dirty="0" smtClean="0"/>
              <a:t>Local NGOs, research institutes, academia, </a:t>
            </a:r>
            <a:r>
              <a:rPr lang="en-GB" dirty="0" err="1" smtClean="0"/>
              <a:t>etc</a:t>
            </a:r>
            <a:endParaRPr lang="en-GB" dirty="0" smtClean="0"/>
          </a:p>
          <a:p>
            <a:pPr marL="285750" indent="-285750">
              <a:buFont typeface="Arial" panose="020B0604020202020204" pitchFamily="34" charset="0"/>
              <a:buChar char="•"/>
            </a:pPr>
            <a:endParaRPr lang="en-GB" dirty="0" smtClean="0"/>
          </a:p>
        </p:txBody>
      </p:sp>
    </p:spTree>
    <p:extLst>
      <p:ext uri="{BB962C8B-B14F-4D97-AF65-F5344CB8AC3E}">
        <p14:creationId xmlns:p14="http://schemas.microsoft.com/office/powerpoint/2010/main" val="26668425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b="1" dirty="0" smtClean="0"/>
              <a:t>UN sources</a:t>
            </a:r>
            <a:r>
              <a:rPr lang="en-GB" dirty="0" smtClean="0"/>
              <a:t>:</a:t>
            </a:r>
          </a:p>
          <a:p>
            <a:pPr marL="1004888" lvl="1" indent="-285750">
              <a:buFont typeface="Arial" panose="020B0604020202020204" pitchFamily="34" charset="0"/>
              <a:buChar char="•"/>
            </a:pPr>
            <a:r>
              <a:rPr lang="en-GB" b="1" dirty="0" smtClean="0"/>
              <a:t>UN Population Division </a:t>
            </a:r>
            <a:r>
              <a:rPr lang="en-GB" dirty="0" smtClean="0"/>
              <a:t>(Department of Economic and Social Affairs), Global Migration Database, UNIDESA – International Migration Report;</a:t>
            </a:r>
          </a:p>
          <a:p>
            <a:pPr marL="1004888" lvl="1" indent="-285750">
              <a:buFont typeface="Arial" panose="020B0604020202020204" pitchFamily="34" charset="0"/>
              <a:buChar char="•"/>
            </a:pPr>
            <a:r>
              <a:rPr lang="en-GB" dirty="0" smtClean="0"/>
              <a:t> </a:t>
            </a:r>
            <a:r>
              <a:rPr lang="en-GB" b="1" dirty="0" smtClean="0"/>
              <a:t>UNHCR Population database </a:t>
            </a:r>
            <a:r>
              <a:rPr lang="en-GB" dirty="0" smtClean="0"/>
              <a:t>(information on refugee status applications and decisions, persons of UNHCR concern, IDPs and statelessness);</a:t>
            </a:r>
          </a:p>
          <a:p>
            <a:pPr marL="1004888" lvl="1" indent="-285750">
              <a:buFont typeface="Arial" panose="020B0604020202020204" pitchFamily="34" charset="0"/>
              <a:buChar char="•"/>
            </a:pPr>
            <a:r>
              <a:rPr lang="en-GB" b="1" dirty="0" smtClean="0"/>
              <a:t>UN Statistics Division</a:t>
            </a:r>
          </a:p>
          <a:p>
            <a:pPr marL="285750" indent="-285750">
              <a:buFont typeface="Arial" panose="020B0604020202020204" pitchFamily="34" charset="0"/>
              <a:buChar char="•"/>
            </a:pPr>
            <a:r>
              <a:rPr lang="en-GB" b="1" dirty="0" smtClean="0"/>
              <a:t>EUROSTAT: </a:t>
            </a:r>
            <a:r>
              <a:rPr lang="en-GB" dirty="0" smtClean="0"/>
              <a:t>EU migration data (residence, asylum, citizenship, irregular migration);</a:t>
            </a:r>
          </a:p>
          <a:p>
            <a:pPr marL="285750" indent="-285750">
              <a:buFont typeface="Arial" panose="020B0604020202020204" pitchFamily="34" charset="0"/>
              <a:buChar char="•"/>
            </a:pPr>
            <a:r>
              <a:rPr lang="en-GB" b="1" dirty="0" smtClean="0"/>
              <a:t>World Bank – </a:t>
            </a:r>
            <a:r>
              <a:rPr lang="en-GB" dirty="0" smtClean="0"/>
              <a:t>Remittances, migration and development, etc.</a:t>
            </a:r>
          </a:p>
          <a:p>
            <a:pPr marL="285750" indent="-285750">
              <a:buFont typeface="Arial" panose="020B0604020202020204" pitchFamily="34" charset="0"/>
              <a:buChar char="•"/>
            </a:pPr>
            <a:r>
              <a:rPr lang="en-GB" b="1" dirty="0" smtClean="0"/>
              <a:t>Different organisations (IOs, NGOs):</a:t>
            </a:r>
          </a:p>
          <a:p>
            <a:pPr marL="1004888" lvl="1" indent="-285750">
              <a:buFont typeface="Arial" panose="020B0604020202020204" pitchFamily="34" charset="0"/>
              <a:buChar char="•"/>
            </a:pPr>
            <a:r>
              <a:rPr lang="en-GB" dirty="0" smtClean="0"/>
              <a:t>International Displacement Monitoring Centre;</a:t>
            </a:r>
          </a:p>
          <a:p>
            <a:pPr marL="1004888" lvl="1" indent="-285750">
              <a:buFont typeface="Arial" panose="020B0604020202020204" pitchFamily="34" charset="0"/>
              <a:buChar char="•"/>
            </a:pPr>
            <a:r>
              <a:rPr lang="en-GB" dirty="0" smtClean="0"/>
              <a:t>European Council on Refugees and Exiles (ECRE);</a:t>
            </a:r>
          </a:p>
          <a:p>
            <a:pPr marL="1004888" lvl="1" indent="-285750">
              <a:buFont typeface="Arial" panose="020B0604020202020204" pitchFamily="34" charset="0"/>
              <a:buChar char="•"/>
            </a:pPr>
            <a:r>
              <a:rPr lang="en-GB" dirty="0" smtClean="0"/>
              <a:t>IOM Global Migration Data Analysis Centre and </a:t>
            </a:r>
            <a:r>
              <a:rPr lang="en-GB" b="1" dirty="0" smtClean="0">
                <a:hlinkClick r:id="rId2"/>
              </a:rPr>
              <a:t>https</a:t>
            </a:r>
            <a:r>
              <a:rPr lang="en-GB" b="1" dirty="0">
                <a:hlinkClick r:id="rId2"/>
              </a:rPr>
              <a:t>://migrationdataportal.org</a:t>
            </a:r>
            <a:r>
              <a:rPr lang="en-GB" b="1" dirty="0" smtClean="0">
                <a:hlinkClick r:id="rId2"/>
              </a:rPr>
              <a:t>/</a:t>
            </a:r>
            <a:r>
              <a:rPr lang="en-GB" dirty="0" smtClean="0"/>
              <a:t>, </a:t>
            </a:r>
            <a:r>
              <a:rPr lang="en-GB" dirty="0" err="1" smtClean="0"/>
              <a:t>etc</a:t>
            </a:r>
            <a:r>
              <a:rPr lang="en-GB" dirty="0" smtClean="0"/>
              <a:t>, </a:t>
            </a:r>
            <a:r>
              <a:rPr lang="en-GB" dirty="0" err="1" smtClean="0"/>
              <a:t>etc</a:t>
            </a:r>
            <a:r>
              <a:rPr lang="en-GB" dirty="0" smtClean="0"/>
              <a:t>, </a:t>
            </a:r>
            <a:r>
              <a:rPr lang="en-GB" dirty="0" err="1" smtClean="0"/>
              <a:t>etc</a:t>
            </a:r>
            <a:endParaRPr lang="en-GB" dirty="0" smtClean="0"/>
          </a:p>
          <a:p>
            <a:pPr marL="285750" indent="-285750">
              <a:buFont typeface="Arial" panose="020B0604020202020204" pitchFamily="34" charset="0"/>
              <a:buChar char="•"/>
            </a:pPr>
            <a:r>
              <a:rPr lang="en-GB" b="1" dirty="0" smtClean="0">
                <a:solidFill>
                  <a:srgbClr val="FF0000"/>
                </a:solidFill>
              </a:rPr>
              <a:t>There is much information out there: don’t forget to check credibility, objectiveness and independency!</a:t>
            </a:r>
          </a:p>
          <a:p>
            <a:pPr marL="1004888" lvl="1" indent="-285750">
              <a:buFont typeface="Arial" panose="020B0604020202020204" pitchFamily="34" charset="0"/>
              <a:buChar char="•"/>
            </a:pPr>
            <a:endParaRPr lang="en-GB" dirty="0" smtClean="0"/>
          </a:p>
        </p:txBody>
      </p:sp>
      <p:sp>
        <p:nvSpPr>
          <p:cNvPr id="4" name="Title 1"/>
          <p:cNvSpPr>
            <a:spLocks noGrp="1"/>
          </p:cNvSpPr>
          <p:nvPr>
            <p:ph type="title"/>
          </p:nvPr>
        </p:nvSpPr>
        <p:spPr/>
        <p:txBody>
          <a:bodyPr/>
          <a:lstStyle/>
          <a:p>
            <a:r>
              <a:rPr lang="en-GB" dirty="0" smtClean="0"/>
              <a:t>4B. </a:t>
            </a:r>
            <a:r>
              <a:rPr lang="en-GB" dirty="0"/>
              <a:t>Main Data Sources on Migration: </a:t>
            </a:r>
            <a:r>
              <a:rPr lang="en-GB" dirty="0" smtClean="0"/>
              <a:t>International Sources</a:t>
            </a:r>
            <a:endParaRPr lang="en-GB" dirty="0"/>
          </a:p>
        </p:txBody>
      </p:sp>
    </p:spTree>
    <p:extLst>
      <p:ext uri="{BB962C8B-B14F-4D97-AF65-F5344CB8AC3E}">
        <p14:creationId xmlns:p14="http://schemas.microsoft.com/office/powerpoint/2010/main" val="374633254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a:t>
            </a:r>
            <a:r>
              <a:rPr lang="en-GB" dirty="0" smtClean="0"/>
              <a:t>. Conclusions – several WHYs</a:t>
            </a:r>
            <a:endParaRPr lang="en-GB" dirty="0"/>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GB" dirty="0" smtClean="0">
                <a:solidFill>
                  <a:srgbClr val="FF0000"/>
                </a:solidFill>
              </a:rPr>
              <a:t>Why it is important to report FACTS and not BIAS? </a:t>
            </a:r>
          </a:p>
          <a:p>
            <a:pPr algn="r"/>
            <a:r>
              <a:rPr lang="en-GB" dirty="0" smtClean="0"/>
              <a:t>Because it is important to report in impartial, inclusive and objective way. </a:t>
            </a:r>
          </a:p>
          <a:p>
            <a:pPr algn="r"/>
            <a:r>
              <a:rPr lang="en-GB" dirty="0" smtClean="0"/>
              <a:t>The narrative shall be independent from politics and emotions! </a:t>
            </a:r>
          </a:p>
          <a:p>
            <a:pPr marL="285750" indent="-285750">
              <a:buFont typeface="Arial" panose="020B0604020202020204" pitchFamily="34" charset="0"/>
              <a:buChar char="•"/>
            </a:pPr>
            <a:r>
              <a:rPr lang="en-GB" dirty="0" smtClean="0">
                <a:solidFill>
                  <a:srgbClr val="FF0000"/>
                </a:solidFill>
              </a:rPr>
              <a:t>Why is it important to know the law and the country context?</a:t>
            </a:r>
          </a:p>
          <a:p>
            <a:pPr algn="r"/>
            <a:r>
              <a:rPr lang="en-GB" dirty="0"/>
              <a:t>	</a:t>
            </a:r>
            <a:r>
              <a:rPr lang="en-GB" dirty="0" smtClean="0"/>
              <a:t>Because terminology on migration matters!</a:t>
            </a:r>
          </a:p>
          <a:p>
            <a:pPr marL="285750" indent="-285750">
              <a:buFont typeface="Arial" panose="020B0604020202020204" pitchFamily="34" charset="0"/>
              <a:buChar char="•"/>
            </a:pPr>
            <a:r>
              <a:rPr lang="en-GB" dirty="0" smtClean="0">
                <a:solidFill>
                  <a:srgbClr val="FF0000"/>
                </a:solidFill>
              </a:rPr>
              <a:t>Why is it important to hear all voices?</a:t>
            </a:r>
          </a:p>
          <a:p>
            <a:pPr algn="r"/>
            <a:r>
              <a:rPr lang="en-GB" dirty="0" smtClean="0">
                <a:solidFill>
                  <a:schemeClr val="bg2">
                    <a:lumMod val="50000"/>
                  </a:schemeClr>
                </a:solidFill>
              </a:rPr>
              <a:t>Because migration is a movement: migrants, their families left behind, receiving countries, communities, neighbours, etc. are involved!</a:t>
            </a:r>
          </a:p>
          <a:p>
            <a:pPr marL="285750" indent="-285750">
              <a:buFont typeface="Arial" panose="020B0604020202020204" pitchFamily="34" charset="0"/>
              <a:buChar char="•"/>
            </a:pPr>
            <a:r>
              <a:rPr lang="en-GB" dirty="0" smtClean="0">
                <a:solidFill>
                  <a:srgbClr val="FF0000"/>
                </a:solidFill>
              </a:rPr>
              <a:t>Why is it important to avoid extremism?</a:t>
            </a:r>
            <a:r>
              <a:rPr lang="en-GB" dirty="0" smtClean="0">
                <a:solidFill>
                  <a:schemeClr val="bg2">
                    <a:lumMod val="50000"/>
                  </a:schemeClr>
                </a:solidFill>
              </a:rPr>
              <a:t>   </a:t>
            </a:r>
          </a:p>
          <a:p>
            <a:pPr algn="r"/>
            <a:r>
              <a:rPr lang="en-GB" dirty="0" smtClean="0">
                <a:solidFill>
                  <a:schemeClr val="bg2">
                    <a:lumMod val="50000"/>
                  </a:schemeClr>
                </a:solidFill>
              </a:rPr>
              <a:t>Inflammatory content can make a journalist famous, but it can be abused by politicians, it can lead to hate, discrimination, and xenophobia. It can harm all sides: receiving society and migrants.  </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35119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a:t>
            </a:r>
            <a:r>
              <a:rPr lang="en-GB" dirty="0" smtClean="0"/>
              <a:t>. Conclusions</a:t>
            </a:r>
            <a:endParaRPr lang="en-GB" dirty="0"/>
          </a:p>
        </p:txBody>
      </p:sp>
      <p:sp>
        <p:nvSpPr>
          <p:cNvPr id="3" name="Content Placeholder 2"/>
          <p:cNvSpPr>
            <a:spLocks noGrp="1"/>
          </p:cNvSpPr>
          <p:nvPr>
            <p:ph idx="1"/>
          </p:nvPr>
        </p:nvSpPr>
        <p:spPr/>
        <p:txBody>
          <a:bodyPr/>
          <a:lstStyle/>
          <a:p>
            <a:pPr algn="r"/>
            <a:r>
              <a:rPr lang="en-GB" sz="4400" i="1" dirty="0" smtClean="0"/>
              <a:t>“Whoever controls the media, controls the minds”</a:t>
            </a:r>
          </a:p>
          <a:p>
            <a:pPr algn="r"/>
            <a:endParaRPr lang="en-GB" sz="4400" i="1" dirty="0"/>
          </a:p>
          <a:p>
            <a:pPr algn="r"/>
            <a:r>
              <a:rPr lang="en-GB" sz="2400" i="1" dirty="0" smtClean="0"/>
              <a:t>Jim Morrison</a:t>
            </a:r>
            <a:endParaRPr lang="en-GB" sz="2400" i="1" dirty="0"/>
          </a:p>
        </p:txBody>
      </p:sp>
    </p:spTree>
    <p:extLst>
      <p:ext uri="{BB962C8B-B14F-4D97-AF65-F5344CB8AC3E}">
        <p14:creationId xmlns:p14="http://schemas.microsoft.com/office/powerpoint/2010/main" val="31920001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5436923" y="332656"/>
            <a:ext cx="3016477" cy="1581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spAutoFit/>
          </a:bodyPr>
          <a:lstStyle/>
          <a:p>
            <a:pPr defTabSz="720725">
              <a:lnSpc>
                <a:spcPct val="110000"/>
              </a:lnSpc>
            </a:pPr>
            <a:endParaRPr lang="en-GB" sz="300" dirty="0">
              <a:solidFill>
                <a:srgbClr val="53504F"/>
              </a:solidFill>
              <a:latin typeface="Roboto"/>
              <a:cs typeface="Roboto"/>
            </a:endParaRPr>
          </a:p>
          <a:p>
            <a:pPr defTabSz="720725">
              <a:lnSpc>
                <a:spcPct val="110000"/>
              </a:lnSpc>
            </a:pPr>
            <a:r>
              <a:rPr lang="en-GB" sz="2000" b="1" dirty="0" smtClean="0">
                <a:solidFill>
                  <a:srgbClr val="53504F"/>
                </a:solidFill>
                <a:latin typeface="+mj-lt"/>
                <a:cs typeface="Roboto"/>
              </a:rPr>
              <a:t>Violeta Wagner</a:t>
            </a:r>
            <a:endParaRPr lang="en-GB" sz="2000" b="1" dirty="0">
              <a:solidFill>
                <a:srgbClr val="53504F"/>
              </a:solidFill>
              <a:latin typeface="+mj-lt"/>
              <a:cs typeface="Roboto"/>
            </a:endParaRPr>
          </a:p>
          <a:p>
            <a:pPr defTabSz="720725">
              <a:lnSpc>
                <a:spcPct val="110000"/>
              </a:lnSpc>
            </a:pPr>
            <a:endParaRPr lang="en-GB" sz="200" b="1" dirty="0">
              <a:solidFill>
                <a:srgbClr val="53504F"/>
              </a:solidFill>
              <a:latin typeface="+mj-lt"/>
              <a:cs typeface="Roboto"/>
            </a:endParaRPr>
          </a:p>
          <a:p>
            <a:pPr defTabSz="720725">
              <a:lnSpc>
                <a:spcPct val="110000"/>
              </a:lnSpc>
            </a:pPr>
            <a:r>
              <a:rPr lang="en-GB" sz="1400" b="1" dirty="0" smtClean="0">
                <a:solidFill>
                  <a:srgbClr val="53504F"/>
                </a:solidFill>
                <a:latin typeface="+mj-lt"/>
                <a:cs typeface="Roboto"/>
              </a:rPr>
              <a:t>Easter Europe and Central Asia</a:t>
            </a:r>
            <a:endParaRPr lang="en-GB" sz="1400" b="1" dirty="0">
              <a:solidFill>
                <a:srgbClr val="53504F"/>
              </a:solidFill>
              <a:latin typeface="+mj-lt"/>
              <a:cs typeface="Roboto"/>
            </a:endParaRPr>
          </a:p>
          <a:p>
            <a:pPr defTabSz="720725">
              <a:lnSpc>
                <a:spcPct val="110000"/>
              </a:lnSpc>
            </a:pPr>
            <a:endParaRPr lang="en-GB" sz="400" dirty="0">
              <a:solidFill>
                <a:srgbClr val="53504F"/>
              </a:solidFill>
              <a:latin typeface="Roboto"/>
              <a:cs typeface="Roboto"/>
            </a:endParaRPr>
          </a:p>
          <a:p>
            <a:pPr defTabSz="720725">
              <a:lnSpc>
                <a:spcPct val="110000"/>
              </a:lnSpc>
            </a:pPr>
            <a:endParaRPr lang="en-GB" sz="300" dirty="0">
              <a:solidFill>
                <a:srgbClr val="53504F"/>
              </a:solidFill>
              <a:latin typeface="Roboto"/>
              <a:cs typeface="Roboto"/>
            </a:endParaRPr>
          </a:p>
          <a:p>
            <a:pPr defTabSz="720725">
              <a:lnSpc>
                <a:spcPct val="110000"/>
              </a:lnSpc>
            </a:pPr>
            <a:r>
              <a:rPr lang="en-GB" sz="1400" dirty="0">
                <a:solidFill>
                  <a:srgbClr val="53504F"/>
                </a:solidFill>
                <a:latin typeface="+mn-lt"/>
                <a:cs typeface="Roboto"/>
              </a:rPr>
              <a:t>Phone:	+43 1 504 </a:t>
            </a:r>
            <a:r>
              <a:rPr lang="en-GB" sz="1400" dirty="0" smtClean="0">
                <a:solidFill>
                  <a:srgbClr val="53504F"/>
                </a:solidFill>
                <a:latin typeface="+mn-lt"/>
                <a:cs typeface="Roboto"/>
              </a:rPr>
              <a:t>46 77 2391 </a:t>
            </a:r>
          </a:p>
          <a:p>
            <a:pPr defTabSz="720725">
              <a:lnSpc>
                <a:spcPct val="110000"/>
              </a:lnSpc>
            </a:pPr>
            <a:r>
              <a:rPr lang="en-GB" sz="1400" dirty="0" smtClean="0">
                <a:solidFill>
                  <a:srgbClr val="53504F"/>
                </a:solidFill>
                <a:latin typeface="+mn-lt"/>
                <a:cs typeface="Roboto"/>
              </a:rPr>
              <a:t>Fax</a:t>
            </a:r>
            <a:r>
              <a:rPr lang="en-GB" sz="1400" dirty="0">
                <a:solidFill>
                  <a:srgbClr val="53504F"/>
                </a:solidFill>
                <a:latin typeface="+mn-lt"/>
                <a:cs typeface="Roboto"/>
              </a:rPr>
              <a:t>:	+43 1 504 </a:t>
            </a:r>
            <a:r>
              <a:rPr lang="en-GB" sz="1400" dirty="0" smtClean="0">
                <a:solidFill>
                  <a:srgbClr val="53504F"/>
                </a:solidFill>
                <a:latin typeface="+mn-lt"/>
                <a:cs typeface="Roboto"/>
              </a:rPr>
              <a:t>46 77 2375</a:t>
            </a:r>
            <a:endParaRPr lang="en-GB" sz="1400" dirty="0">
              <a:solidFill>
                <a:srgbClr val="53504F"/>
              </a:solidFill>
              <a:latin typeface="+mn-lt"/>
              <a:cs typeface="Roboto"/>
            </a:endParaRPr>
          </a:p>
          <a:p>
            <a:pPr defTabSz="720725">
              <a:lnSpc>
                <a:spcPct val="110000"/>
              </a:lnSpc>
            </a:pPr>
            <a:r>
              <a:rPr lang="en-GB" sz="1400" dirty="0" smtClean="0">
                <a:solidFill>
                  <a:srgbClr val="53504F"/>
                </a:solidFill>
                <a:latin typeface="+mn-lt"/>
                <a:cs typeface="Roboto"/>
              </a:rPr>
              <a:t>E-mail</a:t>
            </a:r>
            <a:r>
              <a:rPr lang="en-GB" sz="1400" dirty="0">
                <a:solidFill>
                  <a:srgbClr val="53504F"/>
                </a:solidFill>
                <a:latin typeface="+mn-lt"/>
                <a:cs typeface="Roboto"/>
              </a:rPr>
              <a:t>:	</a:t>
            </a:r>
            <a:r>
              <a:rPr lang="en-GB" sz="1400" dirty="0" smtClean="0">
                <a:solidFill>
                  <a:srgbClr val="53504F"/>
                </a:solidFill>
                <a:latin typeface="+mn-lt"/>
                <a:cs typeface="Roboto"/>
                <a:hlinkClick r:id="rId2"/>
              </a:rPr>
              <a:t>violeta.wagner@icmpd.org</a:t>
            </a:r>
            <a:endParaRPr lang="en-GB" sz="1400" dirty="0">
              <a:solidFill>
                <a:srgbClr val="53504F"/>
              </a:solidFill>
              <a:latin typeface="+mn-lt"/>
              <a:cs typeface="Roboto"/>
            </a:endParaRPr>
          </a:p>
        </p:txBody>
      </p:sp>
      <p:pic>
        <p:nvPicPr>
          <p:cNvPr id="1556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922" y="2184723"/>
            <a:ext cx="2316163"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4876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bwMode="auto">
          <a:xfrm>
            <a:off x="611560" y="1844824"/>
            <a:ext cx="8280920" cy="4176464"/>
          </a:xfrm>
          <a:prstGeom prst="roundRect">
            <a:avLst/>
          </a:prstGeom>
          <a:solidFill>
            <a:schemeClr val="accent1">
              <a:lumMod val="20000"/>
              <a:lumOff val="80000"/>
            </a:schemeClr>
          </a:solidFill>
          <a:ln w="19050" cap="flat" cmpd="sng" algn="ctr">
            <a:solidFill>
              <a:srgbClr val="FFB612"/>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p:txBody>
      </p:sp>
      <p:sp>
        <p:nvSpPr>
          <p:cNvPr id="8" name="Rounded Rectangle 7"/>
          <p:cNvSpPr/>
          <p:nvPr/>
        </p:nvSpPr>
        <p:spPr bwMode="auto">
          <a:xfrm>
            <a:off x="971600" y="2204864"/>
            <a:ext cx="4909363" cy="3168352"/>
          </a:xfrm>
          <a:prstGeom prst="roundRect">
            <a:avLst/>
          </a:prstGeom>
          <a:solidFill>
            <a:srgbClr val="FBD4D5">
              <a:alpha val="76078"/>
            </a:srgbClr>
          </a:solidFill>
          <a:ln w="19050" cap="flat" cmpd="sng" algn="ctr">
            <a:solidFill>
              <a:srgbClr val="C0000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p:txBody>
      </p:sp>
      <p:sp>
        <p:nvSpPr>
          <p:cNvPr id="7" name="Rounded Rectangle 6"/>
          <p:cNvSpPr/>
          <p:nvPr/>
        </p:nvSpPr>
        <p:spPr bwMode="auto">
          <a:xfrm>
            <a:off x="3059832" y="3236271"/>
            <a:ext cx="4680520" cy="2496985"/>
          </a:xfrm>
          <a:prstGeom prst="roundRect">
            <a:avLst/>
          </a:prstGeom>
          <a:solidFill>
            <a:srgbClr val="9966FF">
              <a:alpha val="34118"/>
            </a:srgbClr>
          </a:solidFill>
          <a:ln w="19050" cap="flat" cmpd="sng" algn="ctr">
            <a:solidFill>
              <a:srgbClr val="7030A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p:txBody>
      </p:sp>
      <p:sp>
        <p:nvSpPr>
          <p:cNvPr id="5" name="Rounded Rectangle 4"/>
          <p:cNvSpPr/>
          <p:nvPr/>
        </p:nvSpPr>
        <p:spPr bwMode="auto">
          <a:xfrm>
            <a:off x="1475656" y="2924944"/>
            <a:ext cx="1296144" cy="2170998"/>
          </a:xfrm>
          <a:prstGeom prst="roundRect">
            <a:avLst/>
          </a:prstGeom>
          <a:solidFill>
            <a:schemeClr val="accent3">
              <a:lumMod val="20000"/>
              <a:lumOff val="80000"/>
            </a:schemeClr>
          </a:solidFill>
          <a:ln w="19050" cap="flat" cmpd="sng" algn="ctr">
            <a:solidFill>
              <a:srgbClr val="0070C0"/>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p:txBody>
      </p:sp>
      <p:sp>
        <p:nvSpPr>
          <p:cNvPr id="2" name="Title 1"/>
          <p:cNvSpPr>
            <a:spLocks noGrp="1"/>
          </p:cNvSpPr>
          <p:nvPr>
            <p:ph type="title"/>
          </p:nvPr>
        </p:nvSpPr>
        <p:spPr/>
        <p:txBody>
          <a:bodyPr/>
          <a:lstStyle/>
          <a:p>
            <a:r>
              <a:rPr lang="en-GB" dirty="0" smtClean="0"/>
              <a:t>1. International Migration Framework</a:t>
            </a:r>
            <a:endParaRPr lang="en-GB" dirty="0"/>
          </a:p>
        </p:txBody>
      </p:sp>
      <p:pic>
        <p:nvPicPr>
          <p:cNvPr id="154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9692" y="3461267"/>
            <a:ext cx="648072" cy="407360"/>
          </a:xfrm>
          <a:prstGeom prst="rect">
            <a:avLst/>
          </a:prstGeom>
          <a:noFill/>
          <a:ln w="9525">
            <a:solidFill>
              <a:srgbClr val="53504F"/>
            </a:solidFill>
            <a:miter lim="800000"/>
            <a:headEnd/>
            <a:tailEnd/>
          </a:ln>
          <a:extLst>
            <a:ext uri="{909E8E84-426E-40DD-AFC4-6F175D3DCCD1}">
              <a14:hiddenFill xmlns:a14="http://schemas.microsoft.com/office/drawing/2010/main">
                <a:solidFill>
                  <a:schemeClr val="accent1"/>
                </a:solidFill>
              </a14:hiddenFill>
            </a:ext>
          </a:extLst>
        </p:spPr>
      </p:pic>
      <p:pic>
        <p:nvPicPr>
          <p:cNvPr id="1546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99692" y="4594056"/>
            <a:ext cx="645691" cy="332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9692" y="4014027"/>
            <a:ext cx="648072" cy="3888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02890" y="4355308"/>
            <a:ext cx="655031" cy="336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8264" y="4355308"/>
            <a:ext cx="655030" cy="393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32"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02889" y="4927506"/>
            <a:ext cx="655031" cy="336873"/>
          </a:xfrm>
          <a:prstGeom prst="rect">
            <a:avLst/>
          </a:prstGeom>
          <a:noFill/>
          <a:ln w="9525">
            <a:solidFill>
              <a:srgbClr val="53504F"/>
            </a:solidFill>
            <a:miter lim="800000"/>
            <a:headEnd/>
            <a:tailEnd/>
          </a:ln>
          <a:extLst>
            <a:ext uri="{909E8E84-426E-40DD-AFC4-6F175D3DCCD1}">
              <a14:hiddenFill xmlns:a14="http://schemas.microsoft.com/office/drawing/2010/main">
                <a:solidFill>
                  <a:schemeClr val="accent1"/>
                </a:solidFill>
              </a14:hiddenFill>
            </a:ext>
          </a:extLst>
        </p:spPr>
      </p:pic>
      <p:pic>
        <p:nvPicPr>
          <p:cNvPr id="154633"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56376" y="4355308"/>
            <a:ext cx="653860" cy="4296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34" name="Picture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48263" y="4927506"/>
            <a:ext cx="655031" cy="336873"/>
          </a:xfrm>
          <a:prstGeom prst="rect">
            <a:avLst/>
          </a:prstGeom>
          <a:noFill/>
          <a:ln w="9525">
            <a:solidFill>
              <a:srgbClr val="53504F"/>
            </a:solidFill>
            <a:miter lim="800000"/>
            <a:headEnd/>
            <a:tailEnd/>
          </a:ln>
          <a:extLst>
            <a:ext uri="{909E8E84-426E-40DD-AFC4-6F175D3DCCD1}">
              <a14:hiddenFill xmlns:a14="http://schemas.microsoft.com/office/drawing/2010/main">
                <a:solidFill>
                  <a:schemeClr val="accent1"/>
                </a:solidFill>
              </a14:hiddenFill>
            </a:ext>
          </a:extLst>
        </p:spPr>
      </p:pic>
      <p:sp>
        <p:nvSpPr>
          <p:cNvPr id="6" name="Rounded Rectangle 5"/>
          <p:cNvSpPr/>
          <p:nvPr/>
        </p:nvSpPr>
        <p:spPr bwMode="auto">
          <a:xfrm>
            <a:off x="2843808" y="2420888"/>
            <a:ext cx="4176464" cy="1630766"/>
          </a:xfrm>
          <a:prstGeom prst="roundRect">
            <a:avLst/>
          </a:prstGeom>
          <a:solidFill>
            <a:srgbClr val="E2F4DF">
              <a:alpha val="74118"/>
            </a:srgbClr>
          </a:solidFill>
          <a:ln w="19050" cap="flat" cmpd="sng" algn="ctr">
            <a:solidFill>
              <a:schemeClr val="accent5">
                <a:lumMod val="50000"/>
              </a:schemeClr>
            </a:solidFill>
            <a:prstDash val="solid"/>
            <a:round/>
            <a:headEnd type="none" w="med" len="med"/>
            <a:tailEnd type="none" w="lg" len="med"/>
          </a:ln>
          <a:effectLst/>
          <a:extLst/>
        </p:spPr>
        <p:txBody>
          <a:bodyPr vert="horz" wrap="squar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000000"/>
              </a:solidFill>
              <a:effectLst/>
              <a:latin typeface="Arial" charset="0"/>
            </a:endParaRPr>
          </a:p>
        </p:txBody>
      </p:sp>
      <p:pic>
        <p:nvPicPr>
          <p:cNvPr id="154635"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176" y="3461267"/>
            <a:ext cx="660891" cy="339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36" name="Picture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069646" y="3461267"/>
            <a:ext cx="660891" cy="339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37"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410823" y="2569878"/>
            <a:ext cx="660891" cy="434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38" name="Picture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47991" y="4594056"/>
            <a:ext cx="643310" cy="422747"/>
          </a:xfrm>
          <a:prstGeom prst="rect">
            <a:avLst/>
          </a:prstGeom>
          <a:noFill/>
          <a:ln w="9525">
            <a:solidFill>
              <a:srgbClr val="53504F"/>
            </a:solidFill>
            <a:miter lim="800000"/>
            <a:headEnd/>
            <a:tailEnd/>
          </a:ln>
          <a:extLst>
            <a:ext uri="{909E8E84-426E-40DD-AFC4-6F175D3DCCD1}">
              <a14:hiddenFill xmlns:a14="http://schemas.microsoft.com/office/drawing/2010/main">
                <a:solidFill>
                  <a:schemeClr val="accent1"/>
                </a:solidFill>
              </a14:hiddenFill>
            </a:ext>
          </a:extLst>
        </p:spPr>
      </p:pic>
      <p:pic>
        <p:nvPicPr>
          <p:cNvPr id="154639" name="Picture 1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303307" y="3461267"/>
            <a:ext cx="660891" cy="339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40" name="Picture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211960" y="3461267"/>
            <a:ext cx="660891" cy="3398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4641" name="Picture 1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421575" y="2569879"/>
            <a:ext cx="660890" cy="434299"/>
          </a:xfrm>
          <a:prstGeom prst="rect">
            <a:avLst/>
          </a:prstGeom>
          <a:noFill/>
          <a:ln w="9525">
            <a:solidFill>
              <a:srgbClr val="53504F"/>
            </a:solidFill>
            <a:miter lim="800000"/>
            <a:headEnd/>
            <a:tailEnd/>
          </a:ln>
          <a:extLst>
            <a:ext uri="{909E8E84-426E-40DD-AFC4-6F175D3DCCD1}">
              <a14:hiddenFill xmlns:a14="http://schemas.microsoft.com/office/drawing/2010/main">
                <a:solidFill>
                  <a:schemeClr val="accent1"/>
                </a:solidFill>
              </a14:hiddenFill>
            </a:ext>
          </a:extLst>
        </p:spPr>
      </p:pic>
      <p:sp>
        <p:nvSpPr>
          <p:cNvPr id="9" name="TextBox 8"/>
          <p:cNvSpPr txBox="1"/>
          <p:nvPr/>
        </p:nvSpPr>
        <p:spPr>
          <a:xfrm>
            <a:off x="6330405" y="1988840"/>
            <a:ext cx="2346051" cy="307777"/>
          </a:xfrm>
          <a:prstGeom prst="rect">
            <a:avLst/>
          </a:prstGeom>
          <a:noFill/>
        </p:spPr>
        <p:txBody>
          <a:bodyPr wrap="square" rtlCol="0">
            <a:spAutoFit/>
          </a:bodyPr>
          <a:lstStyle/>
          <a:p>
            <a:r>
              <a:rPr lang="en-GB" sz="1400" b="1" dirty="0" smtClean="0">
                <a:solidFill>
                  <a:srgbClr val="FFC000"/>
                </a:solidFill>
              </a:rPr>
              <a:t>International Framework</a:t>
            </a:r>
            <a:endParaRPr lang="en-GB" sz="1400" b="1" dirty="0">
              <a:solidFill>
                <a:srgbClr val="FFC000"/>
              </a:solidFill>
            </a:endParaRPr>
          </a:p>
        </p:txBody>
      </p:sp>
      <p:sp>
        <p:nvSpPr>
          <p:cNvPr id="26" name="TextBox 25"/>
          <p:cNvSpPr txBox="1"/>
          <p:nvPr/>
        </p:nvSpPr>
        <p:spPr>
          <a:xfrm>
            <a:off x="1115616" y="2420888"/>
            <a:ext cx="2346051" cy="307777"/>
          </a:xfrm>
          <a:prstGeom prst="rect">
            <a:avLst/>
          </a:prstGeom>
          <a:noFill/>
        </p:spPr>
        <p:txBody>
          <a:bodyPr wrap="square" rtlCol="0">
            <a:spAutoFit/>
          </a:bodyPr>
          <a:lstStyle/>
          <a:p>
            <a:r>
              <a:rPr lang="en-GB" sz="1400" b="1" dirty="0" smtClean="0">
                <a:solidFill>
                  <a:schemeClr val="accent6">
                    <a:lumMod val="75000"/>
                  </a:schemeClr>
                </a:solidFill>
              </a:rPr>
              <a:t>Council of Europe</a:t>
            </a:r>
            <a:endParaRPr lang="en-GB" sz="1400" b="1" dirty="0">
              <a:solidFill>
                <a:schemeClr val="accent6">
                  <a:lumMod val="75000"/>
                </a:schemeClr>
              </a:solidFill>
            </a:endParaRPr>
          </a:p>
        </p:txBody>
      </p:sp>
      <p:sp>
        <p:nvSpPr>
          <p:cNvPr id="27" name="TextBox 26"/>
          <p:cNvSpPr txBox="1"/>
          <p:nvPr/>
        </p:nvSpPr>
        <p:spPr>
          <a:xfrm>
            <a:off x="1810945" y="3030444"/>
            <a:ext cx="681179" cy="307777"/>
          </a:xfrm>
          <a:prstGeom prst="rect">
            <a:avLst/>
          </a:prstGeom>
          <a:noFill/>
        </p:spPr>
        <p:txBody>
          <a:bodyPr wrap="square" rtlCol="0">
            <a:spAutoFit/>
          </a:bodyPr>
          <a:lstStyle/>
          <a:p>
            <a:pPr algn="ctr"/>
            <a:r>
              <a:rPr lang="en-GB" sz="1400" b="1" dirty="0" smtClean="0">
                <a:solidFill>
                  <a:srgbClr val="0070C0"/>
                </a:solidFill>
              </a:rPr>
              <a:t>EU</a:t>
            </a:r>
            <a:endParaRPr lang="en-GB" sz="1400" b="1" dirty="0">
              <a:solidFill>
                <a:srgbClr val="0070C0"/>
              </a:solidFill>
            </a:endParaRPr>
          </a:p>
        </p:txBody>
      </p:sp>
      <p:sp>
        <p:nvSpPr>
          <p:cNvPr id="28" name="TextBox 27"/>
          <p:cNvSpPr txBox="1"/>
          <p:nvPr/>
        </p:nvSpPr>
        <p:spPr>
          <a:xfrm>
            <a:off x="5194383" y="2569879"/>
            <a:ext cx="1753880" cy="523220"/>
          </a:xfrm>
          <a:prstGeom prst="rect">
            <a:avLst/>
          </a:prstGeom>
          <a:noFill/>
        </p:spPr>
        <p:txBody>
          <a:bodyPr wrap="square" rtlCol="0">
            <a:spAutoFit/>
          </a:bodyPr>
          <a:lstStyle/>
          <a:p>
            <a:r>
              <a:rPr lang="en-GB" sz="1400" b="1" dirty="0" smtClean="0">
                <a:solidFill>
                  <a:schemeClr val="accent4">
                    <a:lumMod val="75000"/>
                  </a:schemeClr>
                </a:solidFill>
              </a:rPr>
              <a:t>Eastern Partnership</a:t>
            </a:r>
            <a:endParaRPr lang="en-GB" sz="1400" b="1" dirty="0">
              <a:solidFill>
                <a:schemeClr val="accent4">
                  <a:lumMod val="75000"/>
                </a:schemeClr>
              </a:solidFill>
            </a:endParaRPr>
          </a:p>
        </p:txBody>
      </p:sp>
      <p:sp>
        <p:nvSpPr>
          <p:cNvPr id="29" name="TextBox 28"/>
          <p:cNvSpPr txBox="1"/>
          <p:nvPr/>
        </p:nvSpPr>
        <p:spPr>
          <a:xfrm>
            <a:off x="3203265" y="4215027"/>
            <a:ext cx="1521865" cy="738664"/>
          </a:xfrm>
          <a:prstGeom prst="rect">
            <a:avLst/>
          </a:prstGeom>
          <a:noFill/>
        </p:spPr>
        <p:txBody>
          <a:bodyPr wrap="square" rtlCol="0">
            <a:spAutoFit/>
          </a:bodyPr>
          <a:lstStyle/>
          <a:p>
            <a:r>
              <a:rPr lang="en-GB" sz="1400" b="1" dirty="0" smtClean="0">
                <a:solidFill>
                  <a:srgbClr val="7030A0"/>
                </a:solidFill>
              </a:rPr>
              <a:t>Commonwealth of Independent States</a:t>
            </a:r>
            <a:endParaRPr lang="en-GB" sz="1400" b="1" dirty="0">
              <a:solidFill>
                <a:srgbClr val="7030A0"/>
              </a:solidFill>
            </a:endParaRPr>
          </a:p>
        </p:txBody>
      </p:sp>
    </p:spTree>
    <p:extLst>
      <p:ext uri="{BB962C8B-B14F-4D97-AF65-F5344CB8AC3E}">
        <p14:creationId xmlns:p14="http://schemas.microsoft.com/office/powerpoint/2010/main" val="71422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462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462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46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46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46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46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5464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5463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5463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5463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463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5463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5463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5463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546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7" grpId="0" animBg="1"/>
      <p:bldP spid="5" grpId="0" animBg="1"/>
      <p:bldP spid="6" grpId="0" animBg="1"/>
      <p:bldP spid="9" grpId="0"/>
      <p:bldP spid="26" grpId="0"/>
      <p:bldP spid="27" grpId="0"/>
      <p:bldP spid="28" grpId="0"/>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1A. International Migration Framework (Overview) - Universal</a:t>
            </a:r>
            <a:endParaRPr lang="en-GB" dirty="0"/>
          </a:p>
        </p:txBody>
      </p:sp>
      <p:sp>
        <p:nvSpPr>
          <p:cNvPr id="3" name="Content Placeholder 2"/>
          <p:cNvSpPr>
            <a:spLocks noGrp="1"/>
          </p:cNvSpPr>
          <p:nvPr>
            <p:ph idx="1"/>
          </p:nvPr>
        </p:nvSpPr>
        <p:spPr/>
        <p:txBody>
          <a:bodyPr/>
          <a:lstStyle/>
          <a:p>
            <a:r>
              <a:rPr lang="en-GB" sz="2200" b="1" dirty="0" smtClean="0"/>
              <a:t>1948 Universal Declaration of Human Rights</a:t>
            </a:r>
          </a:p>
          <a:p>
            <a:r>
              <a:rPr lang="en-GB" b="1" dirty="0" smtClean="0"/>
              <a:t>Article </a:t>
            </a:r>
            <a:r>
              <a:rPr lang="en-GB" b="1" dirty="0"/>
              <a:t>13.</a:t>
            </a:r>
            <a:br>
              <a:rPr lang="en-GB" b="1" dirty="0"/>
            </a:br>
            <a:r>
              <a:rPr lang="en-GB" dirty="0" smtClean="0"/>
              <a:t>(</a:t>
            </a:r>
            <a:r>
              <a:rPr lang="en-GB" dirty="0"/>
              <a:t>1) Everyone has the right to freedom of movement and residence within the borders of each state.</a:t>
            </a:r>
            <a:br>
              <a:rPr lang="en-GB" dirty="0"/>
            </a:br>
            <a:r>
              <a:rPr lang="en-GB" dirty="0"/>
              <a:t>(2) Everyone has the right to leave any country, including his own, and to return to his country.</a:t>
            </a:r>
          </a:p>
          <a:p>
            <a:r>
              <a:rPr lang="en-GB" b="1" dirty="0"/>
              <a:t>Article 14.</a:t>
            </a:r>
            <a:br>
              <a:rPr lang="en-GB" b="1" dirty="0"/>
            </a:br>
            <a:r>
              <a:rPr lang="en-GB" dirty="0" smtClean="0"/>
              <a:t>(</a:t>
            </a:r>
            <a:r>
              <a:rPr lang="en-GB" dirty="0"/>
              <a:t>1) Everyone has the right to seek and to enjoy in other countries asylum from persecution.</a:t>
            </a:r>
            <a:br>
              <a:rPr lang="en-GB" dirty="0"/>
            </a:br>
            <a:r>
              <a:rPr lang="en-GB" dirty="0"/>
              <a:t>(2) This right may not be invoked in the case of prosecutions genuinely arising from non-political crimes or from acts contrary to the purposes and principles of the United Nations.</a:t>
            </a:r>
          </a:p>
          <a:p>
            <a:r>
              <a:rPr lang="en-GB" b="1" dirty="0"/>
              <a:t>Article 15.</a:t>
            </a:r>
            <a:br>
              <a:rPr lang="en-GB" b="1" dirty="0"/>
            </a:br>
            <a:r>
              <a:rPr lang="en-GB" dirty="0" smtClean="0"/>
              <a:t>(</a:t>
            </a:r>
            <a:r>
              <a:rPr lang="en-GB" dirty="0"/>
              <a:t>1) Everyone has the right to a nationality.</a:t>
            </a:r>
            <a:br>
              <a:rPr lang="en-GB" dirty="0"/>
            </a:br>
            <a:r>
              <a:rPr lang="en-GB" dirty="0"/>
              <a:t>(2) No one shall be arbitrarily deprived of his nationality nor denied the right to change his nationality.</a:t>
            </a:r>
          </a:p>
          <a:p>
            <a:endParaRPr lang="en-GB" dirty="0"/>
          </a:p>
        </p:txBody>
      </p:sp>
    </p:spTree>
    <p:extLst>
      <p:ext uri="{BB962C8B-B14F-4D97-AF65-F5344CB8AC3E}">
        <p14:creationId xmlns:p14="http://schemas.microsoft.com/office/powerpoint/2010/main" val="2301508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1A. International Migration Framework (Overview) - Universal</a:t>
            </a:r>
            <a:endParaRPr lang="en-GB" dirty="0"/>
          </a:p>
        </p:txBody>
      </p:sp>
      <p:sp>
        <p:nvSpPr>
          <p:cNvPr id="3" name="Content Placeholder 2"/>
          <p:cNvSpPr>
            <a:spLocks noGrp="1"/>
          </p:cNvSpPr>
          <p:nvPr>
            <p:ph idx="1"/>
          </p:nvPr>
        </p:nvSpPr>
        <p:spPr/>
        <p:txBody>
          <a:bodyPr/>
          <a:lstStyle/>
          <a:p>
            <a:r>
              <a:rPr lang="en-GB" sz="2200" b="1" dirty="0" smtClean="0"/>
              <a:t>1951 Geneva Convention Relating to the Status of Refugees </a:t>
            </a:r>
            <a:r>
              <a:rPr lang="en-GB" sz="2200" dirty="0" smtClean="0"/>
              <a:t>(and its 1967 New York Protocol</a:t>
            </a:r>
            <a:r>
              <a:rPr lang="en-GB" sz="2200" dirty="0" smtClean="0"/>
              <a:t>)</a:t>
            </a:r>
          </a:p>
          <a:p>
            <a:endParaRPr lang="en-GB" sz="2200" dirty="0" smtClean="0"/>
          </a:p>
          <a:p>
            <a:pPr marL="285750" indent="-285750">
              <a:buFontTx/>
              <a:buChar char="-"/>
            </a:pPr>
            <a:r>
              <a:rPr lang="en-GB" sz="2200" dirty="0" smtClean="0"/>
              <a:t>Refugee definition</a:t>
            </a:r>
          </a:p>
          <a:p>
            <a:pPr marL="285750" indent="-285750">
              <a:buFontTx/>
              <a:buChar char="-"/>
            </a:pPr>
            <a:r>
              <a:rPr lang="en-GB" sz="2200" dirty="0" smtClean="0"/>
              <a:t>Content of the refugee status</a:t>
            </a:r>
          </a:p>
          <a:p>
            <a:pPr marL="285750" indent="-285750">
              <a:buFontTx/>
              <a:buChar char="-"/>
            </a:pPr>
            <a:r>
              <a:rPr lang="en-GB" sz="2200" dirty="0" smtClean="0"/>
              <a:t>Non-</a:t>
            </a:r>
            <a:r>
              <a:rPr lang="en-GB" sz="2200" dirty="0" err="1" smtClean="0"/>
              <a:t>refoulement</a:t>
            </a:r>
            <a:r>
              <a:rPr lang="en-GB" sz="2200" dirty="0" smtClean="0"/>
              <a:t> principle</a:t>
            </a:r>
          </a:p>
          <a:p>
            <a:pPr marL="285750" indent="-285750">
              <a:buFontTx/>
              <a:buChar char="-"/>
            </a:pPr>
            <a:r>
              <a:rPr lang="en-GB" sz="2200" dirty="0" smtClean="0"/>
              <a:t>UNHCR (United Nations High Commissioner for Refugees) mandate to observe implementation</a:t>
            </a:r>
            <a:endParaRPr lang="en-GB" sz="2200" dirty="0"/>
          </a:p>
          <a:p>
            <a:endParaRPr lang="en-GB" sz="2200" dirty="0" smtClean="0"/>
          </a:p>
          <a:p>
            <a:r>
              <a:rPr lang="en-GB" sz="2200" dirty="0" smtClean="0"/>
              <a:t>Applicable to all states in the EECA region, except Uzbekistan</a:t>
            </a:r>
          </a:p>
          <a:p>
            <a:pPr marL="285750" indent="-285750">
              <a:buFontTx/>
              <a:buChar char="-"/>
            </a:pPr>
            <a:endParaRPr lang="en-GB" dirty="0" smtClean="0"/>
          </a:p>
          <a:p>
            <a:endParaRPr lang="en-GB" dirty="0"/>
          </a:p>
        </p:txBody>
      </p:sp>
    </p:spTree>
    <p:extLst>
      <p:ext uri="{BB962C8B-B14F-4D97-AF65-F5344CB8AC3E}">
        <p14:creationId xmlns:p14="http://schemas.microsoft.com/office/powerpoint/2010/main" val="28271407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1A. International Migration Framework (Overview) - Universal</a:t>
            </a:r>
            <a:endParaRPr lang="en-GB" dirty="0"/>
          </a:p>
        </p:txBody>
      </p:sp>
      <p:sp>
        <p:nvSpPr>
          <p:cNvPr id="3" name="Content Placeholder 2"/>
          <p:cNvSpPr>
            <a:spLocks noGrp="1"/>
          </p:cNvSpPr>
          <p:nvPr>
            <p:ph idx="1"/>
          </p:nvPr>
        </p:nvSpPr>
        <p:spPr/>
        <p:txBody>
          <a:bodyPr/>
          <a:lstStyle/>
          <a:p>
            <a:r>
              <a:rPr lang="en-GB" sz="2200" b="1" dirty="0" smtClean="0"/>
              <a:t>1984 </a:t>
            </a:r>
            <a:r>
              <a:rPr lang="en-GB" sz="2400" b="1" dirty="0"/>
              <a:t>Convention against Torture and Other Cruel, Inhuman or Degrading Treatment or Punishment</a:t>
            </a:r>
            <a:r>
              <a:rPr lang="en-GB" sz="2400" dirty="0"/>
              <a:t> </a:t>
            </a:r>
            <a:endParaRPr lang="en-GB" sz="2200" dirty="0" smtClean="0"/>
          </a:p>
          <a:p>
            <a:pPr marL="285750" indent="-285750">
              <a:buFontTx/>
              <a:buChar char="-"/>
            </a:pPr>
            <a:endParaRPr lang="en-GB" dirty="0" smtClean="0"/>
          </a:p>
          <a:p>
            <a:r>
              <a:rPr lang="en-GB" b="1" i="1" dirty="0"/>
              <a:t>Article 3</a:t>
            </a:r>
            <a:endParaRPr lang="en-GB" dirty="0"/>
          </a:p>
          <a:p>
            <a:r>
              <a:rPr lang="en-GB" dirty="0"/>
              <a:t>1. No State Party shall expel, return ("</a:t>
            </a:r>
            <a:r>
              <a:rPr lang="en-GB" dirty="0" err="1"/>
              <a:t>refouler</a:t>
            </a:r>
            <a:r>
              <a:rPr lang="en-GB" dirty="0"/>
              <a:t>") or extradite a person to another State where there are substantial grounds for believing that he would be in danger of being subjected to torture.</a:t>
            </a:r>
          </a:p>
          <a:p>
            <a:r>
              <a:rPr lang="en-GB" dirty="0"/>
              <a:t>2. For the purpose of determining whether there are such grounds, the competent authorities shall take into account all relevant considerations including, where applicable, the existence in the State concerned of a consistent pattern of gross, flagrant or mass violations of human rights.</a:t>
            </a:r>
          </a:p>
          <a:p>
            <a:endParaRPr lang="en-GB" dirty="0" smtClean="0"/>
          </a:p>
          <a:p>
            <a:endParaRPr lang="en-GB" dirty="0"/>
          </a:p>
        </p:txBody>
      </p:sp>
    </p:spTree>
    <p:extLst>
      <p:ext uri="{BB962C8B-B14F-4D97-AF65-F5344CB8AC3E}">
        <p14:creationId xmlns:p14="http://schemas.microsoft.com/office/powerpoint/2010/main" val="2987060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1A. International </a:t>
            </a:r>
            <a:r>
              <a:rPr lang="en-GB" dirty="0"/>
              <a:t>Migration Framework (Overview) - Universal</a:t>
            </a:r>
          </a:p>
        </p:txBody>
      </p:sp>
      <p:sp>
        <p:nvSpPr>
          <p:cNvPr id="3" name="Content Placeholder 2"/>
          <p:cNvSpPr>
            <a:spLocks noGrp="1"/>
          </p:cNvSpPr>
          <p:nvPr>
            <p:ph idx="1"/>
          </p:nvPr>
        </p:nvSpPr>
        <p:spPr>
          <a:xfrm>
            <a:off x="509699" y="1844823"/>
            <a:ext cx="8370930" cy="4427389"/>
          </a:xfrm>
        </p:spPr>
        <p:txBody>
          <a:bodyPr/>
          <a:lstStyle/>
          <a:p>
            <a:r>
              <a:rPr lang="en-GB" sz="2200" b="1" dirty="0" smtClean="0"/>
              <a:t>1990 International </a:t>
            </a:r>
            <a:r>
              <a:rPr lang="en-GB" sz="2200" b="1" dirty="0"/>
              <a:t>Convention on the Protection of the Rights of All Migrant Workers and Members of Their Families</a:t>
            </a:r>
          </a:p>
          <a:p>
            <a:endParaRPr lang="en-GB" sz="2400" dirty="0" smtClean="0"/>
          </a:p>
          <a:p>
            <a:r>
              <a:rPr lang="en-GB" sz="2200" dirty="0" smtClean="0"/>
              <a:t>An </a:t>
            </a:r>
            <a:r>
              <a:rPr lang="en-GB" sz="2200" dirty="0"/>
              <a:t>international treaty dedicated international protection of the rights of all migrant workers and members of their families, reaffirming and establishing basic norms in a comprehensive convention which </a:t>
            </a:r>
            <a:r>
              <a:rPr lang="en-GB" sz="2200" i="1" dirty="0"/>
              <a:t>could be </a:t>
            </a:r>
            <a:r>
              <a:rPr lang="en-GB" sz="2200" dirty="0"/>
              <a:t>applied </a:t>
            </a:r>
            <a:r>
              <a:rPr lang="en-GB" sz="2200" dirty="0" smtClean="0"/>
              <a:t>universally, but…</a:t>
            </a:r>
          </a:p>
          <a:p>
            <a:endParaRPr lang="en-GB" sz="2200" dirty="0"/>
          </a:p>
          <a:p>
            <a:r>
              <a:rPr lang="en-GB" sz="2200" dirty="0" smtClean="0"/>
              <a:t>(within the region) ratified by Azerbaijan, Kyrgyzstan, Tajikistan. Signed (but not ratified) by Armenia.</a:t>
            </a:r>
          </a:p>
          <a:p>
            <a:r>
              <a:rPr lang="en-GB" sz="2200" dirty="0" smtClean="0"/>
              <a:t>No migrant-receiving country in Europe has ratified (or at least signed) the Convention.</a:t>
            </a:r>
            <a:endParaRPr lang="en-GB" sz="2200" dirty="0"/>
          </a:p>
        </p:txBody>
      </p:sp>
    </p:spTree>
    <p:extLst>
      <p:ext uri="{BB962C8B-B14F-4D97-AF65-F5344CB8AC3E}">
        <p14:creationId xmlns:p14="http://schemas.microsoft.com/office/powerpoint/2010/main" val="2802921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1A. International Migration Framework (Overview) - Universal</a:t>
            </a:r>
            <a:endParaRPr lang="en-GB" dirty="0"/>
          </a:p>
        </p:txBody>
      </p:sp>
      <p:sp>
        <p:nvSpPr>
          <p:cNvPr id="3" name="Content Placeholder 2"/>
          <p:cNvSpPr>
            <a:spLocks noGrp="1"/>
          </p:cNvSpPr>
          <p:nvPr>
            <p:ph idx="1"/>
          </p:nvPr>
        </p:nvSpPr>
        <p:spPr/>
        <p:txBody>
          <a:bodyPr/>
          <a:lstStyle/>
          <a:p>
            <a:r>
              <a:rPr lang="en-GB" sz="2200" b="1" dirty="0"/>
              <a:t>The Global Compact for Safe, Orderly and Regular Migration (GCM</a:t>
            </a:r>
            <a:r>
              <a:rPr lang="en-GB" sz="2200" b="1" dirty="0" smtClean="0"/>
              <a:t>) – coming soon (December 2018)!</a:t>
            </a:r>
          </a:p>
          <a:p>
            <a:pPr marL="342900" indent="-342900">
              <a:buFontTx/>
              <a:buChar char="-"/>
            </a:pPr>
            <a:r>
              <a:rPr lang="en-GB" sz="2400" dirty="0" smtClean="0"/>
              <a:t>first</a:t>
            </a:r>
            <a:r>
              <a:rPr lang="en-GB" sz="2400" dirty="0"/>
              <a:t>, </a:t>
            </a:r>
            <a:r>
              <a:rPr lang="en-GB" sz="2400" dirty="0" smtClean="0"/>
              <a:t>inter-governmentally </a:t>
            </a:r>
            <a:r>
              <a:rPr lang="en-GB" sz="2400" dirty="0"/>
              <a:t>negotiated agreement, prepared under the auspices of the United Nations, to cover all dimensions of international migration in a holistic and comprehensive </a:t>
            </a:r>
            <a:r>
              <a:rPr lang="en-GB" sz="2400" dirty="0" smtClean="0"/>
              <a:t>manner; </a:t>
            </a:r>
          </a:p>
          <a:p>
            <a:pPr marL="342900" indent="-342900">
              <a:buFontTx/>
              <a:buChar char="-"/>
            </a:pPr>
            <a:r>
              <a:rPr lang="en-GB" sz="2400" dirty="0" smtClean="0"/>
              <a:t>Provides an opportunity </a:t>
            </a:r>
            <a:r>
              <a:rPr lang="en-GB" sz="2400" dirty="0"/>
              <a:t>to improve the governance on migration, to address </a:t>
            </a:r>
            <a:r>
              <a:rPr lang="en-GB" sz="2400" dirty="0" smtClean="0"/>
              <a:t>all challenges </a:t>
            </a:r>
            <a:r>
              <a:rPr lang="en-GB" sz="2400" dirty="0"/>
              <a:t>associated with </a:t>
            </a:r>
            <a:r>
              <a:rPr lang="en-GB" sz="2400" dirty="0" smtClean="0"/>
              <a:t>migration</a:t>
            </a:r>
            <a:r>
              <a:rPr lang="en-GB" sz="2400" dirty="0"/>
              <a:t>, and to strengthen the contribution of migrants and migration to sustainable </a:t>
            </a:r>
            <a:r>
              <a:rPr lang="en-GB" sz="2400" dirty="0" smtClean="0"/>
              <a:t>development;</a:t>
            </a:r>
          </a:p>
          <a:p>
            <a:pPr marL="342900" indent="-342900">
              <a:buFontTx/>
              <a:buChar char="-"/>
            </a:pPr>
            <a:r>
              <a:rPr lang="en-GB" sz="2400" dirty="0" smtClean="0"/>
              <a:t>Not legally binding, but could be used as a framework</a:t>
            </a:r>
            <a:r>
              <a:rPr lang="en-GB" sz="2400" dirty="0"/>
              <a:t>  </a:t>
            </a:r>
            <a:endParaRPr lang="en-GB" sz="2200" dirty="0"/>
          </a:p>
        </p:txBody>
      </p:sp>
    </p:spTree>
    <p:extLst>
      <p:ext uri="{BB962C8B-B14F-4D97-AF65-F5344CB8AC3E}">
        <p14:creationId xmlns:p14="http://schemas.microsoft.com/office/powerpoint/2010/main" val="19035526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wU8RhCYG1kmWNu9kTwt6m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tMxqV4gGA0eWbkOH9h5zm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T4_hxAhcjUefUAIIgw.gN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iywlHZDYCEi9xlWFjucmY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ufXqfoHOS0yWW27hxOl2TA"/>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PB2TJvopvk2urLl3s3eOIg"/>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akrrDj9u2U6xdwgmwsFcQ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05zhrVzTJE2N2zcidPpaog"/>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psndrP9MIuUCjSTrOJ858R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yai5H1HpYEeJcR1.RzDOg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xGkBHvZd6kGvxSEKsKfLr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VQ7iUwmyQ06OoQX4UE7Gh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HWt4xj7U7kClNC3foFazo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qeAOARhnYk2ibDlYG4u.n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CcAT5kTTD0i9luD6Dhjtr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bMwBbXqgF0yqhoayw7_5Zw"/>
</p:tagLst>
</file>

<file path=ppt/theme/theme1.xml><?xml version="1.0" encoding="utf-8"?>
<a:theme xmlns:a="http://schemas.openxmlformats.org/drawingml/2006/main" name="Master_Template">
  <a:themeElements>
    <a:clrScheme name="Designfarben 1">
      <a:dk1>
        <a:srgbClr val="FFFFFF"/>
      </a:dk1>
      <a:lt1>
        <a:srgbClr val="BFBFBF"/>
      </a:lt1>
      <a:dk2>
        <a:srgbClr val="F2F2F2"/>
      </a:dk2>
      <a:lt2>
        <a:srgbClr val="616365"/>
      </a:lt2>
      <a:accent1>
        <a:srgbClr val="FFB612"/>
      </a:accent1>
      <a:accent2>
        <a:srgbClr val="53504F"/>
      </a:accent2>
      <a:accent3>
        <a:srgbClr val="466189"/>
      </a:accent3>
      <a:accent4>
        <a:srgbClr val="67BD9E"/>
      </a:accent4>
      <a:accent5>
        <a:srgbClr val="70C95E"/>
      </a:accent5>
      <a:accent6>
        <a:srgbClr val="E9262C"/>
      </a:accent6>
      <a:hlink>
        <a:srgbClr val="53504F"/>
      </a:hlink>
      <a:folHlink>
        <a:srgbClr val="BFBF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rgbClr val="00000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rgbClr val="000000"/>
          </a:solidFill>
          <a:prstDash val="solid"/>
          <a:round/>
          <a:headEnd type="none" w="med" len="med"/>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1600" b="0" i="0" u="none" strike="noStrike" cap="none" normalizeH="0" baseline="0" smtClean="0">
            <a:ln>
              <a:noFill/>
            </a:ln>
            <a:solidFill>
              <a:srgbClr val="000000"/>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00"/>
        </a:dk1>
        <a:lt1>
          <a:srgbClr val="FFFFFF"/>
        </a:lt1>
        <a:dk2>
          <a:srgbClr val="E5E5E5"/>
        </a:dk2>
        <a:lt2>
          <a:srgbClr val="B00000"/>
        </a:lt2>
        <a:accent1>
          <a:srgbClr val="FFCC33"/>
        </a:accent1>
        <a:accent2>
          <a:srgbClr val="808080"/>
        </a:accent2>
        <a:accent3>
          <a:srgbClr val="FFFFFF"/>
        </a:accent3>
        <a:accent4>
          <a:srgbClr val="000000"/>
        </a:accent4>
        <a:accent5>
          <a:srgbClr val="FFE2AD"/>
        </a:accent5>
        <a:accent6>
          <a:srgbClr val="737373"/>
        </a:accent6>
        <a:hlink>
          <a:srgbClr val="B3B3B3"/>
        </a:hlink>
        <a:folHlink>
          <a:srgbClr val="0000AA"/>
        </a:folHlink>
      </a:clrScheme>
      <a:clrMap bg1="lt1" tx1="dk1" bg2="lt2" tx2="dk2" accent1="accent1" accent2="accent2" accent3="accent3" accent4="accent4" accent5="accent5" accent6="accent6" hlink="hlink" folHlink="folHlink"/>
    </a:extraClrScheme>
    <a:extraClrScheme>
      <a:clrScheme name="Standarddesign 14">
        <a:dk1>
          <a:srgbClr val="000000"/>
        </a:dk1>
        <a:lt1>
          <a:srgbClr val="FFFFFF"/>
        </a:lt1>
        <a:dk2>
          <a:srgbClr val="E5E5E5"/>
        </a:dk2>
        <a:lt2>
          <a:srgbClr val="A21E24"/>
        </a:lt2>
        <a:accent1>
          <a:srgbClr val="FFCC33"/>
        </a:accent1>
        <a:accent2>
          <a:srgbClr val="808080"/>
        </a:accent2>
        <a:accent3>
          <a:srgbClr val="FFFFFF"/>
        </a:accent3>
        <a:accent4>
          <a:srgbClr val="000000"/>
        </a:accent4>
        <a:accent5>
          <a:srgbClr val="FFE2AD"/>
        </a:accent5>
        <a:accent6>
          <a:srgbClr val="737373"/>
        </a:accent6>
        <a:hlink>
          <a:srgbClr val="B3B3B3"/>
        </a:hlink>
        <a:folHlink>
          <a:srgbClr val="1D4081"/>
        </a:folHlink>
      </a:clrScheme>
      <a:clrMap bg1="lt1" tx1="dk1" bg2="lt2" tx2="dk2" accent1="accent1" accent2="accent2" accent3="accent3" accent4="accent4" accent5="accent5" accent6="accent6" hlink="hlink" folHlink="folHlink"/>
    </a:extraClrScheme>
    <a:extraClrScheme>
      <a:clrScheme name="Standarddesign 15">
        <a:dk1>
          <a:srgbClr val="000000"/>
        </a:dk1>
        <a:lt1>
          <a:srgbClr val="1D4081"/>
        </a:lt1>
        <a:dk2>
          <a:srgbClr val="E5E5E5"/>
        </a:dk2>
        <a:lt2>
          <a:srgbClr val="A21E24"/>
        </a:lt2>
        <a:accent1>
          <a:srgbClr val="FFCC33"/>
        </a:accent1>
        <a:accent2>
          <a:srgbClr val="808080"/>
        </a:accent2>
        <a:accent3>
          <a:srgbClr val="ABAFC1"/>
        </a:accent3>
        <a:accent4>
          <a:srgbClr val="000000"/>
        </a:accent4>
        <a:accent5>
          <a:srgbClr val="FFE2AD"/>
        </a:accent5>
        <a:accent6>
          <a:srgbClr val="737373"/>
        </a:accent6>
        <a:hlink>
          <a:srgbClr val="B3B3B3"/>
        </a:hlink>
        <a:folHlink>
          <a:srgbClr val="E0700A"/>
        </a:folHlink>
      </a:clrScheme>
      <a:clrMap bg1="lt1" tx1="dk1" bg2="lt2" tx2="dk2" accent1="accent1" accent2="accent2" accent3="accent3" accent4="accent4" accent5="accent5" accent6="accent6" hlink="hlink" folHlink="folHlink"/>
    </a:extraClrScheme>
    <a:extraClrScheme>
      <a:clrScheme name="Standarddesign 16">
        <a:dk1>
          <a:srgbClr val="000000"/>
        </a:dk1>
        <a:lt1>
          <a:srgbClr val="E5E5E5"/>
        </a:lt1>
        <a:dk2>
          <a:srgbClr val="E5E5E5"/>
        </a:dk2>
        <a:lt2>
          <a:srgbClr val="A21E24"/>
        </a:lt2>
        <a:accent1>
          <a:srgbClr val="FFCC33"/>
        </a:accent1>
        <a:accent2>
          <a:srgbClr val="808080"/>
        </a:accent2>
        <a:accent3>
          <a:srgbClr val="F0F0F0"/>
        </a:accent3>
        <a:accent4>
          <a:srgbClr val="000000"/>
        </a:accent4>
        <a:accent5>
          <a:srgbClr val="FFE2AD"/>
        </a:accent5>
        <a:accent6>
          <a:srgbClr val="737373"/>
        </a:accent6>
        <a:hlink>
          <a:srgbClr val="B3B3B3"/>
        </a:hlink>
        <a:folHlink>
          <a:srgbClr val="E0700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Master_Template" id="{0D41ED62-5C3A-8241-AFC6-A9EE196B992B}" vid="{3693E61B-D797-EB4E-9295-FEADE6F9E8C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Usage xmlns="5ce80435-5a8e-4ab3-b083-e430ac2274d7">Obligatory</Usage>
    <Approval_x0020_Date xmlns="5ce80435-5a8e-4ab3-b083-e430ac2274d7">2018-06-18T22:00:00+00:00</Approval_x0020_Date>
    <Status xmlns="5ce80435-5a8e-4ab3-b083-e430ac2274d7">Released</Status>
    <Comments xmlns="5ce80435-5a8e-4ab3-b083-e430ac2274d7" xsi:nil="true"/>
    <Sharing_x0020_Permissions xmlns="5ce80435-5a8e-4ab3-b083-e430ac2274d7">External sharing requires authorisation</Sharing_x0020_Permissions>
    <Responsible xmlns="5ce80435-5a8e-4ab3-b083-e430ac2274d7">Comm</Responsible>
    <Access_x0020_Info xmlns="5ce80435-5a8e-4ab3-b083-e430ac2274d7">
      <Value>ICMPD Staff</Value>
    </Access_x0020_Info>
    <Storage xmlns="5ce80435-5a8e-4ab3-b083-e430ac2274d7" xsi:nil="true"/>
    <e170eddbf09d41cfb95ce47f4d4ac9ea xmlns="5ce80435-5a8e-4ab3-b083-e430ac2274d7">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feac7b51-f68e-41ca-92cb-dac360edd8cc</TermId>
        </TermInfo>
      </Terms>
    </e170eddbf09d41cfb95ce47f4d4ac9ea>
    <File_x0020_Name xmlns="5ce80435-5a8e-4ab3-b083-e430ac2274d7" xsi:nil="true"/>
    <Document_x0020_Title xmlns="5ce80435-5a8e-4ab3-b083-e430ac2274d7" xsi:nil="true"/>
    <First_x0020_Release xmlns="5ce80435-5a8e-4ab3-b083-e430ac2274d7" xsi:nil="true"/>
    <Released_x0020_When xmlns="5ce80435-5a8e-4ab3-b083-e430ac2274d7" xsi:nil="true"/>
    <Applicable_x0020_from xmlns="5ce80435-5a8e-4ab3-b083-e430ac2274d7">2018-06-30T22:00:00+00:00</Applicable_x0020_from>
    <TaxCatchAll xmlns="acc3e39d-8abc-4fa9-ac8f-e176152fecb2">
      <Value>50</Value>
      <Value>22</Value>
      <Value>1</Value>
    </TaxCatchAll>
    <Approver xmlns="5ce80435-5a8e-4ab3-b083-e430ac2274d7">Comm</Approver>
    <d0e581c4ead846a7b1d5ced8abfac286 xmlns="5ce80435-5a8e-4ab3-b083-e430ac2274d7">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e0d0248f-b9fa-4075-a7c7-c3ae048f74b9</TermId>
        </TermInfo>
      </Terms>
    </d0e581c4ead846a7b1d5ced8abfac286>
    <Level xmlns="5ce80435-5a8e-4ab3-b083-e430ac2274d7">Work Instruction</Level>
    <fea76ea33bde413386a7a285cc89d252 xmlns="5ce80435-5a8e-4ab3-b083-e430ac2274d7">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79ca76c1-2581-47c9-8601-b260cbe2f58d</TermId>
        </TermInfo>
      </Terms>
    </fea76ea33bde413386a7a285cc89d252>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EC77A3672507143B9CA1F6DD646B524" ma:contentTypeVersion="45" ma:contentTypeDescription="Create a new document." ma:contentTypeScope="" ma:versionID="e999e3bfb1ec991add1ed607bcb0dfeb">
  <xsd:schema xmlns:xsd="http://www.w3.org/2001/XMLSchema" xmlns:xs="http://www.w3.org/2001/XMLSchema" xmlns:p="http://schemas.microsoft.com/office/2006/metadata/properties" xmlns:ns2="5ce80435-5a8e-4ab3-b083-e430ac2274d7" xmlns:ns3="acc3e39d-8abc-4fa9-ac8f-e176152fecb2" xmlns:ns4="cbf8136b-2253-4f57-bdf2-68741d59208a" targetNamespace="http://schemas.microsoft.com/office/2006/metadata/properties" ma:root="true" ma:fieldsID="a9e613da19f17cf96d15dd2eb6575b0a" ns2:_="" ns3:_="" ns4:_="">
    <xsd:import namespace="5ce80435-5a8e-4ab3-b083-e430ac2274d7"/>
    <xsd:import namespace="acc3e39d-8abc-4fa9-ac8f-e176152fecb2"/>
    <xsd:import namespace="cbf8136b-2253-4f57-bdf2-68741d59208a"/>
    <xsd:element name="properties">
      <xsd:complexType>
        <xsd:sequence>
          <xsd:element name="documentManagement">
            <xsd:complexType>
              <xsd:all>
                <xsd:element ref="ns2:Level"/>
                <xsd:element ref="ns2:Status"/>
                <xsd:element ref="ns2:Applicable_x0020_from" minOccurs="0"/>
                <xsd:element ref="ns2:Usage"/>
                <xsd:element ref="ns2:Responsible"/>
                <xsd:element ref="ns2:Storage" minOccurs="0"/>
                <xsd:element ref="ns2:Sharing_x0020_Permissions"/>
                <xsd:element ref="ns2:First_x0020_Release" minOccurs="0"/>
                <xsd:element ref="ns2:Approver"/>
                <xsd:element ref="ns2:Approval_x0020_Date" minOccurs="0"/>
                <xsd:element ref="ns2:Released_x0020_When" minOccurs="0"/>
                <xsd:element ref="ns2:Comments" minOccurs="0"/>
                <xsd:element ref="ns2:Access_x0020_Info" minOccurs="0"/>
                <xsd:element ref="ns2:e170eddbf09d41cfb95ce47f4d4ac9ea" minOccurs="0"/>
                <xsd:element ref="ns3:TaxCatchAll" minOccurs="0"/>
                <xsd:element ref="ns2:fea76ea33bde413386a7a285cc89d252" minOccurs="0"/>
                <xsd:element ref="ns2:Document_x0020_Title" minOccurs="0"/>
                <xsd:element ref="ns2:File_x0020_Name" minOccurs="0"/>
                <xsd:element ref="ns4:SharedWithUsers" minOccurs="0"/>
                <xsd:element ref="ns2:d0e581c4ead846a7b1d5ced8abfac28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e80435-5a8e-4ab3-b083-e430ac2274d7" elementFormDefault="qualified">
    <xsd:import namespace="http://schemas.microsoft.com/office/2006/documentManagement/types"/>
    <xsd:import namespace="http://schemas.microsoft.com/office/infopath/2007/PartnerControls"/>
    <xsd:element name="Level" ma:index="5" ma:displayName="Level" ma:default="Reference" ma:format="Dropdown" ma:internalName="Level">
      <xsd:simpleType>
        <xsd:restriction base="dms:Choice">
          <xsd:enumeration value="Reference"/>
          <xsd:enumeration value="Legal"/>
          <xsd:enumeration value="Work Instruction"/>
          <xsd:enumeration value="Normative"/>
          <xsd:enumeration value="Policy"/>
        </xsd:restriction>
      </xsd:simpleType>
    </xsd:element>
    <xsd:element name="Status" ma:index="7" ma:displayName="Status" ma:default="Draft" ma:format="Dropdown" ma:internalName="Status">
      <xsd:simpleType>
        <xsd:restriction base="dms:Choice">
          <xsd:enumeration value="Draft"/>
          <xsd:enumeration value="Released"/>
          <xsd:enumeration value="Void"/>
        </xsd:restriction>
      </xsd:simpleType>
    </xsd:element>
    <xsd:element name="Applicable_x0020_from" ma:index="8" nillable="true" ma:displayName="Applicable from" ma:format="DateOnly" ma:internalName="Applicable_x0020_from">
      <xsd:simpleType>
        <xsd:restriction base="dms:DateTime"/>
      </xsd:simpleType>
    </xsd:element>
    <xsd:element name="Usage" ma:index="9" ma:displayName="Usage" ma:default="Information" ma:format="Dropdown" ma:internalName="Usage">
      <xsd:simpleType>
        <xsd:restriction base="dms:Choice">
          <xsd:enumeration value="Information"/>
          <xsd:enumeration value="Obligatory"/>
          <xsd:enumeration value="Optional"/>
        </xsd:restriction>
      </xsd:simpleType>
    </xsd:element>
    <xsd:element name="Responsible" ma:index="10" ma:displayName="Responsible" ma:format="Dropdown" ma:internalName="Responsible">
      <xsd:simpleType>
        <xsd:restriction base="dms:Choice">
          <xsd:enumeration value="CFM"/>
          <xsd:enumeration value="CRM"/>
          <xsd:enumeration value="ER"/>
          <xsd:enumeration value="MSS"/>
          <xsd:enumeration value="PMOD"/>
          <xsd:enumeration value="Comm"/>
          <xsd:enumeration value="SEC"/>
          <xsd:enumeration value="OM (BXL)"/>
          <xsd:enumeration value="ICT"/>
          <xsd:enumeration value="PM"/>
          <xsd:enumeration value="ISA ExCom"/>
          <xsd:enumeration value="R&amp;D"/>
          <xsd:enumeration value="DG"/>
          <xsd:enumeration value="ExM"/>
          <xsd:enumeration value="Library"/>
          <xsd:enumeration value="PM"/>
        </xsd:restriction>
      </xsd:simpleType>
    </xsd:element>
    <xsd:element name="Storage" ma:index="11" nillable="true" ma:displayName="Storage" ma:internalName="Storage">
      <xsd:simpleType>
        <xsd:restriction base="dms:Text">
          <xsd:maxLength value="255"/>
        </xsd:restriction>
      </xsd:simpleType>
    </xsd:element>
    <xsd:element name="Sharing_x0020_Permissions" ma:index="12" ma:displayName="Sharing Permissions" ma:default="Internal Allowed" ma:format="Dropdown" ma:internalName="Sharing_x0020_Permissions">
      <xsd:simpleType>
        <xsd:restriction base="dms:Choice">
          <xsd:enumeration value="External sharing requires authorisation"/>
          <xsd:enumeration value="External sharing authorised"/>
          <xsd:enumeration value="Internal Allowed"/>
        </xsd:restriction>
      </xsd:simpleType>
    </xsd:element>
    <xsd:element name="First_x0020_Release" ma:index="13" nillable="true" ma:displayName="First Release" ma:format="DateOnly" ma:internalName="First_x0020_Release">
      <xsd:simpleType>
        <xsd:restriction base="dms:DateTime"/>
      </xsd:simpleType>
    </xsd:element>
    <xsd:element name="Approver" ma:index="14" ma:displayName="Approver" ma:format="Dropdown" ma:internalName="Approver">
      <xsd:simpleType>
        <xsd:union memberTypes="dms:Text">
          <xsd:simpleType>
            <xsd:restriction base="dms:Choice">
              <xsd:enumeration value="AK"/>
              <xsd:enumeration value="AN"/>
              <xsd:enumeration value="APO"/>
              <xsd:enumeration value="APO/AN"/>
              <xsd:enumeration value="BSC"/>
              <xsd:enumeration value="BSH"/>
              <xsd:enumeration value="Comm"/>
              <xsd:enumeration value="DG"/>
              <xsd:enumeration value="ECH"/>
              <xsd:enumeration value="ExM"/>
              <xsd:enumeration value="ExM, SG"/>
              <xsd:enumeration value="External"/>
              <xsd:enumeration value="GA"/>
              <xsd:enumeration value="GAR"/>
              <xsd:enumeration value="GV"/>
              <xsd:enumeration value="GVA"/>
              <xsd:enumeration value="HB"/>
              <xsd:enumeration value="HFR"/>
              <xsd:enumeration value="HM"/>
              <xsd:enumeration value="HoBXM"/>
              <xsd:enumeration value="HoCRM"/>
              <xsd:enumeration value="ICT"/>
              <xsd:enumeration value="Internal Auditors"/>
              <xsd:enumeration value="ISA"/>
              <xsd:enumeration value="MS"/>
              <xsd:enumeration value="MSP"/>
              <xsd:enumeration value="MSS"/>
              <xsd:enumeration value="PMOD"/>
              <xsd:enumeration value="PS"/>
              <xsd:enumeration value="PW"/>
              <xsd:enumeration value="SG"/>
              <xsd:enumeration value="SK"/>
              <xsd:enumeration value="TP"/>
              <xsd:enumeration value="EC"/>
            </xsd:restriction>
          </xsd:simpleType>
        </xsd:union>
      </xsd:simpleType>
    </xsd:element>
    <xsd:element name="Approval_x0020_Date" ma:index="15" nillable="true" ma:displayName="Approval Date" ma:format="DateOnly" ma:internalName="Approval_x0020_Date">
      <xsd:simpleType>
        <xsd:restriction base="dms:DateTime"/>
      </xsd:simpleType>
    </xsd:element>
    <xsd:element name="Released_x0020_When" ma:index="16" nillable="true" ma:displayName="Released When" ma:format="DateOnly" ma:indexed="true" ma:internalName="Released_x0020_When">
      <xsd:simpleType>
        <xsd:restriction base="dms:DateTime"/>
      </xsd:simpleType>
    </xsd:element>
    <xsd:element name="Comments" ma:index="17" nillable="true" ma:displayName="Comments" ma:internalName="Comments">
      <xsd:simpleType>
        <xsd:restriction base="dms:Text">
          <xsd:maxLength value="255"/>
        </xsd:restriction>
      </xsd:simpleType>
    </xsd:element>
    <xsd:element name="Access_x0020_Info" ma:index="18" nillable="true" ma:displayName="Access Info" ma:default="ICMPD Employees" ma:description="Only for info" ma:internalName="Access_x0020_Info" ma:requiredMultiChoice="true">
      <xsd:complexType>
        <xsd:complexContent>
          <xsd:extension base="dms:MultiChoice">
            <xsd:sequence>
              <xsd:element name="Value" maxOccurs="unbounded" minOccurs="0" nillable="true">
                <xsd:simpleType>
                  <xsd:restriction base="dms:Choice">
                    <xsd:enumeration value="ICMPD Employees"/>
                    <xsd:enumeration value="ICMPD Staff"/>
                    <xsd:enumeration value="HQ Staff"/>
                    <xsd:enumeration value="ExM"/>
                    <xsd:enumeration value="MSS"/>
                    <xsd:enumeration value="Internal Auditors"/>
                    <xsd:enumeration value="CFM"/>
                    <xsd:enumeration value="Comm"/>
                    <xsd:enumeration value="Field Offices"/>
                    <xsd:enumeration value="CRM"/>
                    <xsd:enumeration value="PMOD"/>
                    <xsd:enumeration value="ICT"/>
                    <xsd:enumeration value="ISA"/>
                    <xsd:enumeration value="SEC"/>
                    <xsd:enumeration value="DGS"/>
                    <xsd:enumeration value="M-M"/>
                    <xsd:enumeration value="R&amp;D"/>
                    <xsd:enumeration value="ER"/>
                    <xsd:enumeration value="Petty Cash Custodians"/>
                    <xsd:enumeration value="PjMs"/>
                    <xsd:enumeration value="QMS Team"/>
                  </xsd:restriction>
                </xsd:simpleType>
              </xsd:element>
            </xsd:sequence>
          </xsd:extension>
        </xsd:complexContent>
      </xsd:complexType>
    </xsd:element>
    <xsd:element name="e170eddbf09d41cfb95ce47f4d4ac9ea" ma:index="23" ma:taxonomy="true" ma:internalName="e170eddbf09d41cfb95ce47f4d4ac9ea" ma:taxonomyFieldName="Content_x0020_Type" ma:displayName="Content Type" ma:indexed="true" ma:default="" ma:fieldId="{e170eddb-f09d-41cf-b95c-e47f4d4ac9ea}" ma:sspId="1926cf99-9928-4229-b80a-dcdb7c18774c" ma:termSetId="4e289c1c-f818-4c4a-941b-84b47807c219" ma:anchorId="00000000-0000-0000-0000-000000000000" ma:open="false" ma:isKeyword="false">
      <xsd:complexType>
        <xsd:sequence>
          <xsd:element ref="pc:Terms" minOccurs="0" maxOccurs="1"/>
        </xsd:sequence>
      </xsd:complexType>
    </xsd:element>
    <xsd:element name="fea76ea33bde413386a7a285cc89d252" ma:index="27" ma:taxonomy="true" ma:internalName="fea76ea33bde413386a7a285cc89d252" ma:taxonomyFieldName="Language" ma:displayName="Language" ma:indexed="true" ma:default="" ma:fieldId="{fea76ea3-3bde-4133-86a7-a285cc89d252}" ma:sspId="1926cf99-9928-4229-b80a-dcdb7c18774c" ma:termSetId="a59aa68d-76d9-4c5a-9781-638d80f90de1" ma:anchorId="00000000-0000-0000-0000-000000000000" ma:open="false" ma:isKeyword="false">
      <xsd:complexType>
        <xsd:sequence>
          <xsd:element ref="pc:Terms" minOccurs="0" maxOccurs="1"/>
        </xsd:sequence>
      </xsd:complexType>
    </xsd:element>
    <xsd:element name="Document_x0020_Title" ma:index="28" nillable="true" ma:displayName="Document Title" ma:hidden="true" ma:internalName="Document_x0020_Title" ma:readOnly="false">
      <xsd:simpleType>
        <xsd:restriction base="dms:Text">
          <xsd:maxLength value="255"/>
        </xsd:restriction>
      </xsd:simpleType>
    </xsd:element>
    <xsd:element name="File_x0020_Name" ma:index="29" nillable="true" ma:displayName="File Name" ma:hidden="true" ma:internalName="File_x0020_Name" ma:readOnly="false">
      <xsd:simpleType>
        <xsd:restriction base="dms:Text">
          <xsd:maxLength value="255"/>
        </xsd:restriction>
      </xsd:simpleType>
    </xsd:element>
    <xsd:element name="d0e581c4ead846a7b1d5ced8abfac286" ma:index="31" nillable="true" ma:taxonomy="true" ma:internalName="d0e581c4ead846a7b1d5ced8abfac286" ma:taxonomyFieldName="Key_x0020_Words" ma:displayName="Key Words" ma:default="" ma:fieldId="{d0e581c4-ead8-46a7-b1d5-ced8abfac286}" ma:taxonomyMulti="true" ma:sspId="1926cf99-9928-4229-b80a-dcdb7c18774c" ma:termSetId="982b6ffc-6274-4031-822d-2a4a6ff0155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cc3e39d-8abc-4fa9-ac8f-e176152fecb2" elementFormDefault="qualified">
    <xsd:import namespace="http://schemas.microsoft.com/office/2006/documentManagement/types"/>
    <xsd:import namespace="http://schemas.microsoft.com/office/infopath/2007/PartnerControls"/>
    <xsd:element name="TaxCatchAll" ma:index="25" nillable="true" ma:displayName="Taxonomy Catch All Column" ma:description="" ma:hidden="true" ma:list="{0db80c1a-e42c-4d74-9331-ea1e9069b3b9}" ma:internalName="TaxCatchAll" ma:showField="CatchAllData" ma:web="cbf8136b-2253-4f57-bdf2-68741d59208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f8136b-2253-4f57-bdf2-68741d59208a" elementFormDefault="qualified">
    <xsd:import namespace="http://schemas.microsoft.com/office/2006/documentManagement/types"/>
    <xsd:import namespace="http://schemas.microsoft.com/office/infopath/2007/PartnerControls"/>
    <xsd:element name="SharedWithUsers" ma:index="3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1DD72B-F7B0-491A-9927-2AB54222A426}">
  <ds:schemaRefs>
    <ds:schemaRef ds:uri="http://schemas.microsoft.com/office/2006/metadata/properties"/>
    <ds:schemaRef ds:uri="http://schemas.microsoft.com/office/2006/documentManagement/types"/>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 ds:uri="cbf8136b-2253-4f57-bdf2-68741d59208a"/>
    <ds:schemaRef ds:uri="acc3e39d-8abc-4fa9-ac8f-e176152fecb2"/>
    <ds:schemaRef ds:uri="5ce80435-5a8e-4ab3-b083-e430ac2274d7"/>
    <ds:schemaRef ds:uri="http://purl.org/dc/dcmitype/"/>
  </ds:schemaRefs>
</ds:datastoreItem>
</file>

<file path=customXml/itemProps2.xml><?xml version="1.0" encoding="utf-8"?>
<ds:datastoreItem xmlns:ds="http://schemas.openxmlformats.org/officeDocument/2006/customXml" ds:itemID="{45EA93F0-D238-45B0-9E7B-425F21266164}">
  <ds:schemaRefs>
    <ds:schemaRef ds:uri="http://schemas.microsoft.com/sharepoint/v3/contenttype/forms"/>
  </ds:schemaRefs>
</ds:datastoreItem>
</file>

<file path=customXml/itemProps3.xml><?xml version="1.0" encoding="utf-8"?>
<ds:datastoreItem xmlns:ds="http://schemas.openxmlformats.org/officeDocument/2006/customXml" ds:itemID="{E68776F4-877B-49E3-8500-A6353039ED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ce80435-5a8e-4ab3-b083-e430ac2274d7"/>
    <ds:schemaRef ds:uri="acc3e39d-8abc-4fa9-ac8f-e176152fecb2"/>
    <ds:schemaRef ds:uri="cbf8136b-2253-4f57-bdf2-68741d5920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2368</Words>
  <Application>Microsoft Office PowerPoint</Application>
  <PresentationFormat>On-screen Show (4:3)</PresentationFormat>
  <Paragraphs>407</Paragraphs>
  <Slides>35</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Master_Template</vt:lpstr>
      <vt:lpstr>think-cell Slide</vt:lpstr>
      <vt:lpstr> Migrants, Refugees, IDPs in the  Eastern Europe and Central Asia region</vt:lpstr>
      <vt:lpstr>Agenda</vt:lpstr>
      <vt:lpstr>1. International Migration Framework </vt:lpstr>
      <vt:lpstr>1. International Migration Framework</vt:lpstr>
      <vt:lpstr>1A. International Migration Framework (Overview) - Universal</vt:lpstr>
      <vt:lpstr>1A. International Migration Framework (Overview) - Universal</vt:lpstr>
      <vt:lpstr>1A. International Migration Framework (Overview) - Universal</vt:lpstr>
      <vt:lpstr>1A. International Migration Framework (Overview) - Universal</vt:lpstr>
      <vt:lpstr>1A. International Migration Framework (Overview) - Universal</vt:lpstr>
      <vt:lpstr>1B. Council of Europe Migration Framework (Оverview)</vt:lpstr>
      <vt:lpstr>1C. CIS Framework on Migration (Overview)</vt:lpstr>
      <vt:lpstr>1D. EU Framework on Migration (Overview)</vt:lpstr>
      <vt:lpstr>2. Migration Management in EECA region</vt:lpstr>
      <vt:lpstr>3. Categories of migration/migrants and their significance in the EECA region</vt:lpstr>
      <vt:lpstr>3. Flows and Stocks?</vt:lpstr>
      <vt:lpstr>3A. Legal migration, flows: Main destination</vt:lpstr>
      <vt:lpstr>3A. Legal migration, flows: Main destination in 2017</vt:lpstr>
      <vt:lpstr>3A. Legal Migration, Flows – Main destinations for Russians, Ukrainians, and Byelorussians in 2017</vt:lpstr>
      <vt:lpstr>3A. Legal Migration, Stocks – by the end of 2017</vt:lpstr>
      <vt:lpstr>3B. Labour Migration – Remittances, 2017</vt:lpstr>
      <vt:lpstr>3B. Labour Migration – Remittances, 2017</vt:lpstr>
      <vt:lpstr>3C. Asylum seekers and refugees?</vt:lpstr>
      <vt:lpstr>3C. Asylum seekers from EECA in EU MS, 2017</vt:lpstr>
      <vt:lpstr>3C. Asylum seekers in EECA, 2017</vt:lpstr>
      <vt:lpstr>3D. Internally Displaced Persons</vt:lpstr>
      <vt:lpstr>3D. Internally Displaced Persons, 2017</vt:lpstr>
      <vt:lpstr>3D. Internally Displaced Persons, Ukraine, 2017</vt:lpstr>
      <vt:lpstr>3D. Internally Displaced Persons, Azerbaijan, 2017</vt:lpstr>
      <vt:lpstr>3D. Internally Displaced Persons, Georgia, 2017 </vt:lpstr>
      <vt:lpstr>4A. Main Data Sources on Migration: National Sources</vt:lpstr>
      <vt:lpstr>4A. Main Data Sources on Migration: National Sources</vt:lpstr>
      <vt:lpstr>4B. Main Data Sources on Migration: International Sources</vt:lpstr>
      <vt:lpstr>5. Conclusions – several WHYs</vt:lpstr>
      <vt:lpstr>5. Conclusions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2017-08-08T13:28:18Z</cp:lastPrinted>
  <dcterms:created xsi:type="dcterms:W3CDTF">2018-04-19T11:00:10Z</dcterms:created>
  <dcterms:modified xsi:type="dcterms:W3CDTF">2018-10-29T09:31:17Z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0x0101007EC77A3672507143B9CA1F6DD646B524</vt:lpwstr>
  </property>
  <property fmtid="{D5CDD505-2E9C-101B-9397-08002B2CF9AE}" pid="3" name="Language">
    <vt:lpwstr>1;#English|79ca76c1-2581-47c9-8601-b260cbe2f58d</vt:lpwstr>
  </property>
  <property fmtid="{D5CDD505-2E9C-101B-9397-08002B2CF9AE}" pid="4" name="Key Words">
    <vt:lpwstr>50;#Presentation|e0d0248f-b9fa-4075-a7c7-c3ae048f74b9</vt:lpwstr>
  </property>
  <property fmtid="{D5CDD505-2E9C-101B-9397-08002B2CF9AE}" pid="5" name="Content Type">
    <vt:lpwstr>22;#Template|feac7b51-f68e-41ca-92cb-dac360edd8cc</vt:lpwstr>
  </property>
</Properties>
</file>