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66" r:id="rId2"/>
    <p:sldId id="284" r:id="rId3"/>
    <p:sldId id="256" r:id="rId4"/>
    <p:sldId id="261" r:id="rId5"/>
    <p:sldId id="285" r:id="rId6"/>
    <p:sldId id="286" r:id="rId7"/>
    <p:sldId id="287" r:id="rId8"/>
    <p:sldId id="293" r:id="rId9"/>
    <p:sldId id="292" r:id="rId10"/>
    <p:sldId id="309" r:id="rId11"/>
    <p:sldId id="296" r:id="rId12"/>
    <p:sldId id="298" r:id="rId13"/>
    <p:sldId id="326" r:id="rId14"/>
    <p:sldId id="262" r:id="rId15"/>
    <p:sldId id="310" r:id="rId16"/>
    <p:sldId id="272" r:id="rId17"/>
    <p:sldId id="275" r:id="rId18"/>
    <p:sldId id="321" r:id="rId19"/>
    <p:sldId id="320" r:id="rId20"/>
    <p:sldId id="323" r:id="rId21"/>
    <p:sldId id="315" r:id="rId22"/>
    <p:sldId id="311" r:id="rId23"/>
    <p:sldId id="313" r:id="rId24"/>
    <p:sldId id="314" r:id="rId25"/>
    <p:sldId id="277" r:id="rId26"/>
    <p:sldId id="316" r:id="rId27"/>
    <p:sldId id="317" r:id="rId28"/>
    <p:sldId id="302" r:id="rId29"/>
    <p:sldId id="306" r:id="rId30"/>
    <p:sldId id="318" r:id="rId31"/>
    <p:sldId id="312" r:id="rId32"/>
    <p:sldId id="32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78378" autoAdjust="0"/>
  </p:normalViewPr>
  <p:slideViewPr>
    <p:cSldViewPr snapToGrid="0" snapToObjects="1">
      <p:cViewPr>
        <p:scale>
          <a:sx n="63" d="100"/>
          <a:sy n="63" d="100"/>
        </p:scale>
        <p:origin x="-135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B2DF27-A3A2-4947-B260-F403F50E9EA5}" type="datetimeFigureOut">
              <a:rPr lang="en-US" smtClean="0"/>
              <a:t>12/18/2013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670C30-2C0A-D64A-9323-10026E9B9EF4}" type="slidenum">
              <a:rPr lang="en-US" smtClean="0"/>
              <a:t>‹Nr.›</a:t>
            </a:fld>
            <a:endParaRPr lang="en-US"/>
          </a:p>
        </p:txBody>
      </p:sp>
    </p:spTree>
    <p:extLst>
      <p:ext uri="{BB962C8B-B14F-4D97-AF65-F5344CB8AC3E}">
        <p14:creationId xmlns:p14="http://schemas.microsoft.com/office/powerpoint/2010/main" val="37026077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D2780A-1191-7046-ABF1-4EF5A15CFDFC}" type="datetimeFigureOut">
              <a:rPr lang="en-US" smtClean="0"/>
              <a:t>12/18/2013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4BA446-41C6-ED41-B4C0-A2B4E66A1A0A}" type="slidenum">
              <a:rPr lang="en-US" smtClean="0"/>
              <a:t>‹Nr.›</a:t>
            </a:fld>
            <a:endParaRPr lang="en-US"/>
          </a:p>
        </p:txBody>
      </p:sp>
    </p:spTree>
    <p:extLst>
      <p:ext uri="{BB962C8B-B14F-4D97-AF65-F5344CB8AC3E}">
        <p14:creationId xmlns:p14="http://schemas.microsoft.com/office/powerpoint/2010/main" val="17303561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1</a:t>
            </a:fld>
            <a:endParaRPr lang="en-US"/>
          </a:p>
        </p:txBody>
      </p:sp>
    </p:spTree>
    <p:extLst>
      <p:ext uri="{BB962C8B-B14F-4D97-AF65-F5344CB8AC3E}">
        <p14:creationId xmlns:p14="http://schemas.microsoft.com/office/powerpoint/2010/main" val="587055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dirty="0" smtClean="0"/>
              <a:t>table shows the ranking of</a:t>
            </a:r>
            <a:r>
              <a:rPr lang="en-US" baseline="0" dirty="0" smtClean="0"/>
              <a:t> 31 MIPEX countries. As we can see </a:t>
            </a:r>
            <a:r>
              <a:rPr lang="en-US" dirty="0" smtClean="0"/>
              <a:t>Sweden</a:t>
            </a:r>
            <a:r>
              <a:rPr lang="en-US" baseline="0" dirty="0" smtClean="0"/>
              <a:t> and Portugal are on the top of the list. So let’s see migrant integration programs of these two countries.</a:t>
            </a:r>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14</a:t>
            </a:fld>
            <a:endParaRPr lang="en-US"/>
          </a:p>
        </p:txBody>
      </p:sp>
    </p:spTree>
    <p:extLst>
      <p:ext uri="{BB962C8B-B14F-4D97-AF65-F5344CB8AC3E}">
        <p14:creationId xmlns:p14="http://schemas.microsoft.com/office/powerpoint/2010/main" val="2901625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20</a:t>
            </a:fld>
            <a:endParaRPr lang="en-US"/>
          </a:p>
        </p:txBody>
      </p:sp>
    </p:spTree>
    <p:extLst>
      <p:ext uri="{BB962C8B-B14F-4D97-AF65-F5344CB8AC3E}">
        <p14:creationId xmlns:p14="http://schemas.microsoft.com/office/powerpoint/2010/main" val="3560758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Let’s see these</a:t>
            </a:r>
            <a:r>
              <a:rPr lang="en-US" baseline="0" dirty="0" smtClean="0"/>
              <a:t> policies more in detail.</a:t>
            </a:r>
            <a:endParaRPr lang="en-US" dirty="0" smtClean="0"/>
          </a:p>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21</a:t>
            </a:fld>
            <a:endParaRPr lang="en-US"/>
          </a:p>
        </p:txBody>
      </p:sp>
    </p:spTree>
    <p:extLst>
      <p:ext uri="{BB962C8B-B14F-4D97-AF65-F5344CB8AC3E}">
        <p14:creationId xmlns:p14="http://schemas.microsoft.com/office/powerpoint/2010/main" val="3320622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31</a:t>
            </a:fld>
            <a:endParaRPr lang="en-US"/>
          </a:p>
        </p:txBody>
      </p:sp>
    </p:spTree>
    <p:extLst>
      <p:ext uri="{BB962C8B-B14F-4D97-AF65-F5344CB8AC3E}">
        <p14:creationId xmlns:p14="http://schemas.microsoft.com/office/powerpoint/2010/main" val="1505587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situation is illustrated by this table which shows Stocks of foreign-born population in 10 EU countries, Switzerland, five “classical immigration countries” (USA, Canada, Australia,</a:t>
            </a:r>
            <a:r>
              <a:rPr lang="en-US" baseline="0" dirty="0" smtClean="0"/>
              <a:t> </a:t>
            </a:r>
            <a:r>
              <a:rPr lang="en-US" dirty="0" smtClean="0"/>
              <a:t>New Zealand and Israel) and RF in 2010. We see that Russia occupies the second place after USA.</a:t>
            </a:r>
          </a:p>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3</a:t>
            </a:fld>
            <a:endParaRPr lang="en-US"/>
          </a:p>
        </p:txBody>
      </p:sp>
    </p:spTree>
    <p:extLst>
      <p:ext uri="{BB962C8B-B14F-4D97-AF65-F5344CB8AC3E}">
        <p14:creationId xmlns:p14="http://schemas.microsoft.com/office/powerpoint/2010/main" val="975010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Note. It’s important to notice however that second place in stocks of foreign-born persons doesn’t signify the same place in</a:t>
            </a:r>
            <a:r>
              <a:rPr lang="en-US" baseline="0" dirty="0" smtClean="0"/>
              <a:t> </a:t>
            </a:r>
            <a:r>
              <a:rPr lang="en-US" dirty="0" smtClean="0"/>
              <a:t>percentage of migrants of total population.</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As we see from this</a:t>
            </a:r>
            <a:r>
              <a:rPr lang="en-US" baseline="0" dirty="0" smtClean="0"/>
              <a:t> </a:t>
            </a:r>
            <a:r>
              <a:rPr lang="en-US" dirty="0" smtClean="0"/>
              <a:t>table,</a:t>
            </a:r>
            <a:r>
              <a:rPr lang="en-US" baseline="0" dirty="0" smtClean="0"/>
              <a:t> showing the</a:t>
            </a:r>
            <a:r>
              <a:rPr lang="en-US" dirty="0" smtClean="0"/>
              <a:t> percentage of foreigners of total countries’ population, while Switzerland and Australia are first-scored by immigrant percentage of total population, Russia is in the bottom of the list.</a:t>
            </a:r>
          </a:p>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4</a:t>
            </a:fld>
            <a:endParaRPr lang="en-US"/>
          </a:p>
        </p:txBody>
      </p:sp>
    </p:spTree>
    <p:extLst>
      <p:ext uri="{BB962C8B-B14F-4D97-AF65-F5344CB8AC3E}">
        <p14:creationId xmlns:p14="http://schemas.microsoft.com/office/powerpoint/2010/main" val="2177835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Getting</a:t>
            </a:r>
            <a:r>
              <a:rPr lang="en-US" baseline="0" dirty="0" smtClean="0"/>
              <a:t> back to the point, …</a:t>
            </a:r>
          </a:p>
        </p:txBody>
      </p:sp>
      <p:sp>
        <p:nvSpPr>
          <p:cNvPr id="4" name="Slide Number Placeholder 3"/>
          <p:cNvSpPr>
            <a:spLocks noGrp="1"/>
          </p:cNvSpPr>
          <p:nvPr>
            <p:ph type="sldNum" sz="quarter" idx="10"/>
          </p:nvPr>
        </p:nvSpPr>
        <p:spPr/>
        <p:txBody>
          <a:bodyPr/>
          <a:lstStyle/>
          <a:p>
            <a:fld id="{AE4BA446-41C6-ED41-B4C0-A2B4E66A1A0A}" type="slidenum">
              <a:rPr lang="en-US" smtClean="0"/>
              <a:t>5</a:t>
            </a:fld>
            <a:endParaRPr lang="en-US"/>
          </a:p>
        </p:txBody>
      </p:sp>
    </p:spTree>
    <p:extLst>
      <p:ext uri="{BB962C8B-B14F-4D97-AF65-F5344CB8AC3E}">
        <p14:creationId xmlns:p14="http://schemas.microsoft.com/office/powerpoint/2010/main" val="428121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7</a:t>
            </a:fld>
            <a:endParaRPr lang="en-US"/>
          </a:p>
        </p:txBody>
      </p:sp>
    </p:spTree>
    <p:extLst>
      <p:ext uri="{BB962C8B-B14F-4D97-AF65-F5344CB8AC3E}">
        <p14:creationId xmlns:p14="http://schemas.microsoft.com/office/powerpoint/2010/main" val="2270772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move on to the next part</a:t>
            </a:r>
            <a:r>
              <a:rPr lang="en-US" baseline="0" dirty="0" smtClean="0"/>
              <a:t> EU INTEGRATION POLICIES.</a:t>
            </a:r>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8</a:t>
            </a:fld>
            <a:endParaRPr lang="en-US"/>
          </a:p>
        </p:txBody>
      </p:sp>
    </p:spTree>
    <p:extLst>
      <p:ext uri="{BB962C8B-B14F-4D97-AF65-F5344CB8AC3E}">
        <p14:creationId xmlns:p14="http://schemas.microsoft.com/office/powerpoint/2010/main" val="363486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latin typeface="+mn-lt"/>
                <a:ea typeface="+mn-ea"/>
                <a:cs typeface="+mn-cs"/>
              </a:rPr>
              <a:t>Moving on to the next section, let’s first take a look at integration definition giving by European</a:t>
            </a:r>
            <a:r>
              <a:rPr lang="en-US" sz="1200" i="0" kern="1200" baseline="0" dirty="0" smtClean="0">
                <a:solidFill>
                  <a:schemeClr val="tx1"/>
                </a:solidFill>
                <a:latin typeface="+mn-lt"/>
                <a:ea typeface="+mn-ea"/>
                <a:cs typeface="+mn-cs"/>
              </a:rPr>
              <a:t> Commission. According to executive body of the EU, integration should be understood as:</a:t>
            </a:r>
            <a:endParaRPr lang="en-US" i="0" dirty="0"/>
          </a:p>
        </p:txBody>
      </p:sp>
      <p:sp>
        <p:nvSpPr>
          <p:cNvPr id="4" name="Slide Number Placeholder 3"/>
          <p:cNvSpPr>
            <a:spLocks noGrp="1"/>
          </p:cNvSpPr>
          <p:nvPr>
            <p:ph type="sldNum" sz="quarter" idx="10"/>
          </p:nvPr>
        </p:nvSpPr>
        <p:spPr/>
        <p:txBody>
          <a:bodyPr/>
          <a:lstStyle/>
          <a:p>
            <a:fld id="{AE4BA446-41C6-ED41-B4C0-A2B4E66A1A0A}" type="slidenum">
              <a:rPr lang="en-US" smtClean="0"/>
              <a:t>9</a:t>
            </a:fld>
            <a:endParaRPr lang="en-US"/>
          </a:p>
        </p:txBody>
      </p:sp>
    </p:spTree>
    <p:extLst>
      <p:ext uri="{BB962C8B-B14F-4D97-AF65-F5344CB8AC3E}">
        <p14:creationId xmlns:p14="http://schemas.microsoft.com/office/powerpoint/2010/main" val="2960582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Since 2005 </a:t>
            </a:r>
            <a:r>
              <a:rPr lang="en-US" b="1" dirty="0" smtClean="0"/>
              <a:t>European Civic Citizenship and Inclusion Index </a:t>
            </a:r>
            <a:r>
              <a:rPr lang="en-US" dirty="0" smtClean="0"/>
              <a:t>was developed in </a:t>
            </a:r>
            <a:r>
              <a:rPr lang="en-US" b="1" dirty="0" smtClean="0"/>
              <a:t>Migrant Integration Policy Index</a:t>
            </a:r>
            <a:r>
              <a:rPr lang="en-US" dirty="0" smtClean="0"/>
              <a:t> (MIPEX Index).</a:t>
            </a:r>
          </a:p>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12</a:t>
            </a:fld>
            <a:endParaRPr lang="en-US"/>
          </a:p>
        </p:txBody>
      </p:sp>
    </p:spTree>
    <p:extLst>
      <p:ext uri="{BB962C8B-B14F-4D97-AF65-F5344CB8AC3E}">
        <p14:creationId xmlns:p14="http://schemas.microsoft.com/office/powerpoint/2010/main" val="1336209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4BA446-41C6-ED41-B4C0-A2B4E66A1A0A}" type="slidenum">
              <a:rPr lang="en-US" smtClean="0"/>
              <a:t>13</a:t>
            </a:fld>
            <a:endParaRPr lang="en-US"/>
          </a:p>
        </p:txBody>
      </p:sp>
    </p:spTree>
    <p:extLst>
      <p:ext uri="{BB962C8B-B14F-4D97-AF65-F5344CB8AC3E}">
        <p14:creationId xmlns:p14="http://schemas.microsoft.com/office/powerpoint/2010/main" val="1795371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Click to edit Master subtitle style</a:t>
            </a:r>
            <a:endParaRPr lang="en-US"/>
          </a:p>
        </p:txBody>
      </p:sp>
      <p:sp>
        <p:nvSpPr>
          <p:cNvPr id="4" name="Date Placeholder 3"/>
          <p:cNvSpPr>
            <a:spLocks noGrp="1"/>
          </p:cNvSpPr>
          <p:nvPr>
            <p:ph type="dt" sz="half" idx="10"/>
          </p:nvPr>
        </p:nvSpPr>
        <p:spPr/>
        <p:txBody>
          <a:bodyPr/>
          <a:lstStyle/>
          <a:p>
            <a:r>
              <a:rPr lang="en-US" smtClean="0"/>
              <a:t>28.11.13</a:t>
            </a:r>
            <a:endParaRPr lang="en-US"/>
          </a:p>
        </p:txBody>
      </p:sp>
      <p:sp>
        <p:nvSpPr>
          <p:cNvPr id="5" name="Footer Placeholder 4"/>
          <p:cNvSpPr>
            <a:spLocks noGrp="1"/>
          </p:cNvSpPr>
          <p:nvPr>
            <p:ph type="ftr" sz="quarter" idx="11"/>
          </p:nvPr>
        </p:nvSpPr>
        <p:spPr/>
        <p:txBody>
          <a:bodyPr/>
          <a:lstStyle/>
          <a:p>
            <a:r>
              <a:rPr lang="es-ES_tradnl" smtClean="0"/>
              <a:t>Superdiversity, Kazan</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384641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Date Placeholder 3"/>
          <p:cNvSpPr>
            <a:spLocks noGrp="1"/>
          </p:cNvSpPr>
          <p:nvPr>
            <p:ph type="dt" sz="half" idx="10"/>
          </p:nvPr>
        </p:nvSpPr>
        <p:spPr/>
        <p:txBody>
          <a:bodyPr/>
          <a:lstStyle/>
          <a:p>
            <a:r>
              <a:rPr lang="en-US" smtClean="0"/>
              <a:t>28.11.13</a:t>
            </a:r>
            <a:endParaRPr lang="en-US"/>
          </a:p>
        </p:txBody>
      </p:sp>
      <p:sp>
        <p:nvSpPr>
          <p:cNvPr id="5" name="Footer Placeholder 4"/>
          <p:cNvSpPr>
            <a:spLocks noGrp="1"/>
          </p:cNvSpPr>
          <p:nvPr>
            <p:ph type="ftr" sz="quarter" idx="11"/>
          </p:nvPr>
        </p:nvSpPr>
        <p:spPr/>
        <p:txBody>
          <a:bodyPr/>
          <a:lstStyle/>
          <a:p>
            <a:r>
              <a:rPr lang="es-ES_tradnl" smtClean="0"/>
              <a:t>Superdiversity, Kazan</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391307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Date Placeholder 3"/>
          <p:cNvSpPr>
            <a:spLocks noGrp="1"/>
          </p:cNvSpPr>
          <p:nvPr>
            <p:ph type="dt" sz="half" idx="10"/>
          </p:nvPr>
        </p:nvSpPr>
        <p:spPr/>
        <p:txBody>
          <a:bodyPr/>
          <a:lstStyle/>
          <a:p>
            <a:r>
              <a:rPr lang="en-US" smtClean="0"/>
              <a:t>28.11.13</a:t>
            </a:r>
            <a:endParaRPr lang="en-US"/>
          </a:p>
        </p:txBody>
      </p:sp>
      <p:sp>
        <p:nvSpPr>
          <p:cNvPr id="5" name="Footer Placeholder 4"/>
          <p:cNvSpPr>
            <a:spLocks noGrp="1"/>
          </p:cNvSpPr>
          <p:nvPr>
            <p:ph type="ftr" sz="quarter" idx="11"/>
          </p:nvPr>
        </p:nvSpPr>
        <p:spPr/>
        <p:txBody>
          <a:bodyPr/>
          <a:lstStyle/>
          <a:p>
            <a:r>
              <a:rPr lang="es-ES_tradnl" smtClean="0"/>
              <a:t>Superdiversity, Kazan</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185647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Click to edit Master title style</a:t>
            </a:r>
            <a:endParaRPr lang="en-US"/>
          </a:p>
        </p:txBody>
      </p:sp>
      <p:sp>
        <p:nvSpPr>
          <p:cNvPr id="3" name="Content Placeholder 2"/>
          <p:cNvSpPr>
            <a:spLocks noGrp="1"/>
          </p:cNvSpPr>
          <p:nvPr>
            <p:ph idx="1"/>
          </p:nvPr>
        </p:nvSpPr>
        <p:spPr/>
        <p:txBody>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Date Placeholder 3"/>
          <p:cNvSpPr>
            <a:spLocks noGrp="1"/>
          </p:cNvSpPr>
          <p:nvPr>
            <p:ph type="dt" sz="half" idx="10"/>
          </p:nvPr>
        </p:nvSpPr>
        <p:spPr/>
        <p:txBody>
          <a:bodyPr/>
          <a:lstStyle/>
          <a:p>
            <a:r>
              <a:rPr lang="en-US" smtClean="0"/>
              <a:t>28.11.13</a:t>
            </a:r>
            <a:endParaRPr lang="en-US"/>
          </a:p>
        </p:txBody>
      </p:sp>
      <p:sp>
        <p:nvSpPr>
          <p:cNvPr id="5" name="Footer Placeholder 4"/>
          <p:cNvSpPr>
            <a:spLocks noGrp="1"/>
          </p:cNvSpPr>
          <p:nvPr>
            <p:ph type="ftr" sz="quarter" idx="11"/>
          </p:nvPr>
        </p:nvSpPr>
        <p:spPr/>
        <p:txBody>
          <a:bodyPr/>
          <a:lstStyle/>
          <a:p>
            <a:r>
              <a:rPr lang="es-ES_tradnl" smtClean="0"/>
              <a:t>Superdiversity, Kazan</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108552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Click to edit Master text styles</a:t>
            </a:r>
          </a:p>
        </p:txBody>
      </p:sp>
      <p:sp>
        <p:nvSpPr>
          <p:cNvPr id="4" name="Date Placeholder 3"/>
          <p:cNvSpPr>
            <a:spLocks noGrp="1"/>
          </p:cNvSpPr>
          <p:nvPr>
            <p:ph type="dt" sz="half" idx="10"/>
          </p:nvPr>
        </p:nvSpPr>
        <p:spPr/>
        <p:txBody>
          <a:bodyPr/>
          <a:lstStyle/>
          <a:p>
            <a:r>
              <a:rPr lang="en-US" smtClean="0"/>
              <a:t>28.11.13</a:t>
            </a:r>
            <a:endParaRPr lang="en-US"/>
          </a:p>
        </p:txBody>
      </p:sp>
      <p:sp>
        <p:nvSpPr>
          <p:cNvPr id="5" name="Footer Placeholder 4"/>
          <p:cNvSpPr>
            <a:spLocks noGrp="1"/>
          </p:cNvSpPr>
          <p:nvPr>
            <p:ph type="ftr" sz="quarter" idx="11"/>
          </p:nvPr>
        </p:nvSpPr>
        <p:spPr/>
        <p:txBody>
          <a:bodyPr/>
          <a:lstStyle/>
          <a:p>
            <a:r>
              <a:rPr lang="es-ES_tradnl" smtClean="0"/>
              <a:t>Superdiversity, Kazan</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91878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5" name="Date Placeholder 4"/>
          <p:cNvSpPr>
            <a:spLocks noGrp="1"/>
          </p:cNvSpPr>
          <p:nvPr>
            <p:ph type="dt" sz="half" idx="10"/>
          </p:nvPr>
        </p:nvSpPr>
        <p:spPr/>
        <p:txBody>
          <a:bodyPr/>
          <a:lstStyle/>
          <a:p>
            <a:r>
              <a:rPr lang="en-US" smtClean="0"/>
              <a:t>28.11.13</a:t>
            </a:r>
            <a:endParaRPr lang="en-US"/>
          </a:p>
        </p:txBody>
      </p:sp>
      <p:sp>
        <p:nvSpPr>
          <p:cNvPr id="6" name="Footer Placeholder 5"/>
          <p:cNvSpPr>
            <a:spLocks noGrp="1"/>
          </p:cNvSpPr>
          <p:nvPr>
            <p:ph type="ftr" sz="quarter" idx="11"/>
          </p:nvPr>
        </p:nvSpPr>
        <p:spPr/>
        <p:txBody>
          <a:bodyPr/>
          <a:lstStyle/>
          <a:p>
            <a:r>
              <a:rPr lang="es-ES_tradnl" smtClean="0"/>
              <a:t>Superdiversity, Kazan</a:t>
            </a:r>
            <a:endParaRPr lang="en-US"/>
          </a:p>
        </p:txBody>
      </p:sp>
      <p:sp>
        <p:nvSpPr>
          <p:cNvPr id="7" name="Slide Number Placeholder 6"/>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338144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7" name="Date Placeholder 6"/>
          <p:cNvSpPr>
            <a:spLocks noGrp="1"/>
          </p:cNvSpPr>
          <p:nvPr>
            <p:ph type="dt" sz="half" idx="10"/>
          </p:nvPr>
        </p:nvSpPr>
        <p:spPr/>
        <p:txBody>
          <a:bodyPr/>
          <a:lstStyle/>
          <a:p>
            <a:r>
              <a:rPr lang="en-US" smtClean="0"/>
              <a:t>28.11.13</a:t>
            </a:r>
            <a:endParaRPr lang="en-US"/>
          </a:p>
        </p:txBody>
      </p:sp>
      <p:sp>
        <p:nvSpPr>
          <p:cNvPr id="8" name="Footer Placeholder 7"/>
          <p:cNvSpPr>
            <a:spLocks noGrp="1"/>
          </p:cNvSpPr>
          <p:nvPr>
            <p:ph type="ftr" sz="quarter" idx="11"/>
          </p:nvPr>
        </p:nvSpPr>
        <p:spPr/>
        <p:txBody>
          <a:bodyPr/>
          <a:lstStyle/>
          <a:p>
            <a:r>
              <a:rPr lang="es-ES_tradnl" smtClean="0"/>
              <a:t>Superdiversity, Kazan</a:t>
            </a:r>
            <a:endParaRPr lang="en-US"/>
          </a:p>
        </p:txBody>
      </p:sp>
      <p:sp>
        <p:nvSpPr>
          <p:cNvPr id="9" name="Slide Number Placeholder 8"/>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822935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Click to edit Master title style</a:t>
            </a:r>
            <a:endParaRPr lang="en-US"/>
          </a:p>
        </p:txBody>
      </p:sp>
      <p:sp>
        <p:nvSpPr>
          <p:cNvPr id="3" name="Date Placeholder 2"/>
          <p:cNvSpPr>
            <a:spLocks noGrp="1"/>
          </p:cNvSpPr>
          <p:nvPr>
            <p:ph type="dt" sz="half" idx="10"/>
          </p:nvPr>
        </p:nvSpPr>
        <p:spPr/>
        <p:txBody>
          <a:bodyPr/>
          <a:lstStyle/>
          <a:p>
            <a:r>
              <a:rPr lang="en-US" smtClean="0"/>
              <a:t>28.11.13</a:t>
            </a:r>
            <a:endParaRPr lang="en-US"/>
          </a:p>
        </p:txBody>
      </p:sp>
      <p:sp>
        <p:nvSpPr>
          <p:cNvPr id="4" name="Footer Placeholder 3"/>
          <p:cNvSpPr>
            <a:spLocks noGrp="1"/>
          </p:cNvSpPr>
          <p:nvPr>
            <p:ph type="ftr" sz="quarter" idx="11"/>
          </p:nvPr>
        </p:nvSpPr>
        <p:spPr/>
        <p:txBody>
          <a:bodyPr/>
          <a:lstStyle/>
          <a:p>
            <a:r>
              <a:rPr lang="es-ES_tradnl" smtClean="0"/>
              <a:t>Superdiversity, Kazan</a:t>
            </a:r>
            <a:endParaRPr lang="en-US"/>
          </a:p>
        </p:txBody>
      </p:sp>
      <p:sp>
        <p:nvSpPr>
          <p:cNvPr id="5" name="Slide Number Placeholder 4"/>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137498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28.11.13</a:t>
            </a:r>
            <a:endParaRPr lang="en-US"/>
          </a:p>
        </p:txBody>
      </p:sp>
      <p:sp>
        <p:nvSpPr>
          <p:cNvPr id="3" name="Footer Placeholder 2"/>
          <p:cNvSpPr>
            <a:spLocks noGrp="1"/>
          </p:cNvSpPr>
          <p:nvPr>
            <p:ph type="ftr" sz="quarter" idx="11"/>
          </p:nvPr>
        </p:nvSpPr>
        <p:spPr/>
        <p:txBody>
          <a:bodyPr/>
          <a:lstStyle/>
          <a:p>
            <a:r>
              <a:rPr lang="es-ES_tradnl" smtClean="0"/>
              <a:t>Superdiversity, Kazan</a:t>
            </a:r>
            <a:endParaRPr lang="en-US"/>
          </a:p>
        </p:txBody>
      </p:sp>
      <p:sp>
        <p:nvSpPr>
          <p:cNvPr id="4" name="Slide Number Placeholder 3"/>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197720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Click to edit Master text styles</a:t>
            </a:r>
          </a:p>
        </p:txBody>
      </p:sp>
      <p:sp>
        <p:nvSpPr>
          <p:cNvPr id="5" name="Date Placeholder 4"/>
          <p:cNvSpPr>
            <a:spLocks noGrp="1"/>
          </p:cNvSpPr>
          <p:nvPr>
            <p:ph type="dt" sz="half" idx="10"/>
          </p:nvPr>
        </p:nvSpPr>
        <p:spPr/>
        <p:txBody>
          <a:bodyPr/>
          <a:lstStyle/>
          <a:p>
            <a:r>
              <a:rPr lang="en-US" smtClean="0"/>
              <a:t>28.11.13</a:t>
            </a:r>
            <a:endParaRPr lang="en-US"/>
          </a:p>
        </p:txBody>
      </p:sp>
      <p:sp>
        <p:nvSpPr>
          <p:cNvPr id="6" name="Footer Placeholder 5"/>
          <p:cNvSpPr>
            <a:spLocks noGrp="1"/>
          </p:cNvSpPr>
          <p:nvPr>
            <p:ph type="ftr" sz="quarter" idx="11"/>
          </p:nvPr>
        </p:nvSpPr>
        <p:spPr/>
        <p:txBody>
          <a:bodyPr/>
          <a:lstStyle/>
          <a:p>
            <a:r>
              <a:rPr lang="es-ES_tradnl" smtClean="0"/>
              <a:t>Superdiversity, Kazan</a:t>
            </a:r>
            <a:endParaRPr lang="en-US"/>
          </a:p>
        </p:txBody>
      </p:sp>
      <p:sp>
        <p:nvSpPr>
          <p:cNvPr id="7" name="Slide Number Placeholder 6"/>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253436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Click to edit Master text styles</a:t>
            </a:r>
          </a:p>
        </p:txBody>
      </p:sp>
      <p:sp>
        <p:nvSpPr>
          <p:cNvPr id="5" name="Date Placeholder 4"/>
          <p:cNvSpPr>
            <a:spLocks noGrp="1"/>
          </p:cNvSpPr>
          <p:nvPr>
            <p:ph type="dt" sz="half" idx="10"/>
          </p:nvPr>
        </p:nvSpPr>
        <p:spPr/>
        <p:txBody>
          <a:bodyPr/>
          <a:lstStyle/>
          <a:p>
            <a:r>
              <a:rPr lang="en-US" smtClean="0"/>
              <a:t>28.11.13</a:t>
            </a:r>
            <a:endParaRPr lang="en-US"/>
          </a:p>
        </p:txBody>
      </p:sp>
      <p:sp>
        <p:nvSpPr>
          <p:cNvPr id="6" name="Footer Placeholder 5"/>
          <p:cNvSpPr>
            <a:spLocks noGrp="1"/>
          </p:cNvSpPr>
          <p:nvPr>
            <p:ph type="ftr" sz="quarter" idx="11"/>
          </p:nvPr>
        </p:nvSpPr>
        <p:spPr/>
        <p:txBody>
          <a:bodyPr/>
          <a:lstStyle/>
          <a:p>
            <a:r>
              <a:rPr lang="es-ES_tradnl" smtClean="0"/>
              <a:t>Superdiversity, Kazan</a:t>
            </a:r>
            <a:endParaRPr lang="en-US"/>
          </a:p>
        </p:txBody>
      </p:sp>
      <p:sp>
        <p:nvSpPr>
          <p:cNvPr id="7" name="Slide Number Placeholder 6"/>
          <p:cNvSpPr>
            <a:spLocks noGrp="1"/>
          </p:cNvSpPr>
          <p:nvPr>
            <p:ph type="sldNum" sz="quarter" idx="12"/>
          </p:nvPr>
        </p:nvSpPr>
        <p:spPr/>
        <p:txBody>
          <a:bodyPr/>
          <a:lstStyle/>
          <a:p>
            <a:fld id="{6B4C5D6C-5BFA-8547-AF7A-FE0C1AC2473E}" type="slidenum">
              <a:rPr lang="en-US" smtClean="0"/>
              <a:t>‹Nr.›</a:t>
            </a:fld>
            <a:endParaRPr lang="en-US"/>
          </a:p>
        </p:txBody>
      </p:sp>
    </p:spTree>
    <p:extLst>
      <p:ext uri="{BB962C8B-B14F-4D97-AF65-F5344CB8AC3E}">
        <p14:creationId xmlns:p14="http://schemas.microsoft.com/office/powerpoint/2010/main" val="258718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28.11.13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_tradnl" smtClean="0"/>
              <a:t>Superdiversity, Kazan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4C5D6C-5BFA-8547-AF7A-FE0C1AC2473E}" type="slidenum">
              <a:rPr lang="en-US" smtClean="0"/>
              <a:t>‹Nr.›</a:t>
            </a:fld>
            <a:endParaRPr lang="en-US"/>
          </a:p>
        </p:txBody>
      </p:sp>
    </p:spTree>
    <p:extLst>
      <p:ext uri="{BB962C8B-B14F-4D97-AF65-F5344CB8AC3E}">
        <p14:creationId xmlns:p14="http://schemas.microsoft.com/office/powerpoint/2010/main" val="4009202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712" y="1511177"/>
            <a:ext cx="8229600" cy="2514856"/>
          </a:xfrm>
        </p:spPr>
        <p:txBody>
          <a:bodyPr>
            <a:normAutofit fontScale="90000"/>
          </a:bodyPr>
          <a:lstStyle/>
          <a:p>
            <a:r>
              <a:rPr lang="en-US" dirty="0" smtClean="0"/>
              <a:t>What should Russia learn </a:t>
            </a:r>
            <a:br>
              <a:rPr lang="en-US" dirty="0" smtClean="0"/>
            </a:br>
            <a:r>
              <a:rPr lang="en-US" dirty="0" smtClean="0"/>
              <a:t>from EU Integration Policy:  </a:t>
            </a:r>
            <a:br>
              <a:rPr lang="en-US" dirty="0" smtClean="0"/>
            </a:br>
            <a:r>
              <a:rPr lang="en-US" dirty="0" smtClean="0"/>
              <a:t>case-studies of Sweden and Portugal</a:t>
            </a:r>
            <a:br>
              <a:rPr lang="en-US" dirty="0" smtClean="0"/>
            </a:br>
            <a:endParaRPr lang="en-US" dirty="0"/>
          </a:p>
        </p:txBody>
      </p:sp>
      <p:sp>
        <p:nvSpPr>
          <p:cNvPr id="3" name="Date Placeholder 2"/>
          <p:cNvSpPr>
            <a:spLocks noGrp="1"/>
          </p:cNvSpPr>
          <p:nvPr>
            <p:ph type="dt" sz="half" idx="10"/>
          </p:nvPr>
        </p:nvSpPr>
        <p:spPr/>
        <p:txBody>
          <a:bodyPr/>
          <a:lstStyle/>
          <a:p>
            <a:r>
              <a:rPr lang="en-US" dirty="0" smtClean="0"/>
              <a:t>28.11.13</a:t>
            </a:r>
            <a:endParaRPr lang="en-US" dirty="0"/>
          </a:p>
        </p:txBody>
      </p:sp>
      <p:sp>
        <p:nvSpPr>
          <p:cNvPr id="6" name="Slide Number Placeholder 5"/>
          <p:cNvSpPr>
            <a:spLocks noGrp="1"/>
          </p:cNvSpPr>
          <p:nvPr>
            <p:ph type="sldNum" sz="quarter" idx="12"/>
          </p:nvPr>
        </p:nvSpPr>
        <p:spPr/>
        <p:txBody>
          <a:bodyPr/>
          <a:lstStyle/>
          <a:p>
            <a:fld id="{6B4C5D6C-5BFA-8547-AF7A-FE0C1AC2473E}" type="slidenum">
              <a:rPr lang="en-US" smtClean="0"/>
              <a:t>1</a:t>
            </a:fld>
            <a:endParaRPr lang="en-US"/>
          </a:p>
        </p:txBody>
      </p:sp>
      <p:sp>
        <p:nvSpPr>
          <p:cNvPr id="4" name="Rechteck 3"/>
          <p:cNvSpPr/>
          <p:nvPr/>
        </p:nvSpPr>
        <p:spPr>
          <a:xfrm>
            <a:off x="4937760" y="3888873"/>
            <a:ext cx="3611880" cy="1445127"/>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solidFill>
                  <a:schemeClr val="tx1"/>
                </a:solidFill>
              </a:rPr>
              <a:t>Maria </a:t>
            </a:r>
            <a:r>
              <a:rPr lang="de-DE" dirty="0" err="1" smtClean="0">
                <a:solidFill>
                  <a:schemeClr val="tx1"/>
                </a:solidFill>
              </a:rPr>
              <a:t>Borisova</a:t>
            </a:r>
            <a:r>
              <a:rPr lang="de-DE" dirty="0" smtClean="0">
                <a:solidFill>
                  <a:schemeClr val="tx1"/>
                </a:solidFill>
              </a:rPr>
              <a:t>, </a:t>
            </a:r>
          </a:p>
          <a:p>
            <a:pPr algn="ctr"/>
            <a:r>
              <a:rPr lang="de-DE" dirty="0" err="1" smtClean="0">
                <a:solidFill>
                  <a:schemeClr val="tx1"/>
                </a:solidFill>
              </a:rPr>
              <a:t>PhD</a:t>
            </a:r>
            <a:r>
              <a:rPr lang="de-DE" dirty="0" smtClean="0">
                <a:solidFill>
                  <a:schemeClr val="tx1"/>
                </a:solidFill>
              </a:rPr>
              <a:t>-student, MA in </a:t>
            </a:r>
            <a:r>
              <a:rPr lang="de-DE" dirty="0" err="1" smtClean="0">
                <a:solidFill>
                  <a:schemeClr val="tx1"/>
                </a:solidFill>
              </a:rPr>
              <a:t>Social</a:t>
            </a:r>
            <a:r>
              <a:rPr lang="de-DE" dirty="0" smtClean="0">
                <a:solidFill>
                  <a:schemeClr val="tx1"/>
                </a:solidFill>
              </a:rPr>
              <a:t> </a:t>
            </a:r>
            <a:r>
              <a:rPr lang="de-DE" dirty="0">
                <a:solidFill>
                  <a:schemeClr val="tx1"/>
                </a:solidFill>
              </a:rPr>
              <a:t>Science (</a:t>
            </a:r>
            <a:r>
              <a:rPr lang="de-DE" dirty="0" err="1">
                <a:solidFill>
                  <a:schemeClr val="tx1"/>
                </a:solidFill>
              </a:rPr>
              <a:t>Université</a:t>
            </a:r>
            <a:r>
              <a:rPr lang="de-DE" dirty="0">
                <a:solidFill>
                  <a:schemeClr val="tx1"/>
                </a:solidFill>
              </a:rPr>
              <a:t> </a:t>
            </a:r>
            <a:r>
              <a:rPr lang="de-DE" dirty="0" err="1">
                <a:solidFill>
                  <a:schemeClr val="tx1"/>
                </a:solidFill>
              </a:rPr>
              <a:t>d'Avignon</a:t>
            </a:r>
            <a:r>
              <a:rPr lang="de-DE">
                <a:solidFill>
                  <a:schemeClr val="tx1"/>
                </a:solidFill>
              </a:rPr>
              <a:t> , </a:t>
            </a:r>
            <a:r>
              <a:rPr lang="de-DE" dirty="0" smtClean="0">
                <a:solidFill>
                  <a:schemeClr val="tx1"/>
                </a:solidFill>
              </a:rPr>
              <a:t>France)</a:t>
            </a:r>
            <a:endParaRPr lang="de-DE" dirty="0">
              <a:solidFill>
                <a:schemeClr val="tx1"/>
              </a:solidFill>
            </a:endParaRPr>
          </a:p>
        </p:txBody>
      </p:sp>
    </p:spTree>
    <p:extLst>
      <p:ext uri="{BB962C8B-B14F-4D97-AF65-F5344CB8AC3E}">
        <p14:creationId xmlns:p14="http://schemas.microsoft.com/office/powerpoint/2010/main" val="1157021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Integration (2)</a:t>
            </a:r>
            <a:br>
              <a:rPr lang="en-US" dirty="0" smtClean="0"/>
            </a:br>
            <a:r>
              <a:rPr lang="en-US" sz="2700" dirty="0"/>
              <a:t>EC definition</a:t>
            </a:r>
          </a:p>
        </p:txBody>
      </p:sp>
      <p:sp>
        <p:nvSpPr>
          <p:cNvPr id="3" name="Content Placeholder 2"/>
          <p:cNvSpPr>
            <a:spLocks noGrp="1"/>
          </p:cNvSpPr>
          <p:nvPr>
            <p:ph idx="1"/>
          </p:nvPr>
        </p:nvSpPr>
        <p:spPr>
          <a:xfrm>
            <a:off x="479155" y="1417638"/>
            <a:ext cx="8229600" cy="1534114"/>
          </a:xfrm>
        </p:spPr>
        <p:txBody>
          <a:bodyPr>
            <a:normAutofit/>
          </a:bodyPr>
          <a:lstStyle/>
          <a:p>
            <a:pPr marL="0" indent="0">
              <a:buNone/>
            </a:pPr>
            <a:r>
              <a:rPr lang="en-US" sz="1600" i="1" dirty="0" smtClean="0"/>
              <a:t>“This </a:t>
            </a:r>
            <a:r>
              <a:rPr lang="en-US" sz="1600" i="1" dirty="0"/>
              <a:t>implies on the one hand that it is the responsibility of the </a:t>
            </a:r>
            <a:r>
              <a:rPr lang="en-US" sz="1600" b="1" i="1" dirty="0"/>
              <a:t>host society</a:t>
            </a:r>
            <a:r>
              <a:rPr lang="en-US" sz="1600" i="1" dirty="0"/>
              <a:t> to </a:t>
            </a:r>
            <a:r>
              <a:rPr lang="en-US" sz="1600" b="1" i="1" dirty="0"/>
              <a:t>ensure</a:t>
            </a:r>
            <a:r>
              <a:rPr lang="en-US" sz="1600" i="1" dirty="0"/>
              <a:t> that the formal rights of immigrants are in place </a:t>
            </a:r>
            <a:r>
              <a:rPr lang="en-US" sz="1600" i="1" dirty="0" smtClean="0"/>
              <a:t>[to allow] individual participating </a:t>
            </a:r>
            <a:r>
              <a:rPr lang="en-US" sz="1600" i="1" dirty="0"/>
              <a:t>in economic, social, cultural and civic life and on the other, that </a:t>
            </a:r>
            <a:r>
              <a:rPr lang="en-US" sz="1600" b="1" i="1" dirty="0"/>
              <a:t>immigrants respect </a:t>
            </a:r>
            <a:r>
              <a:rPr lang="en-US" sz="1600" i="1" dirty="0"/>
              <a:t>the fundamental norms and values of the host society and </a:t>
            </a:r>
            <a:r>
              <a:rPr lang="en-US" sz="1600" b="1" i="1" dirty="0"/>
              <a:t>participate</a:t>
            </a:r>
            <a:r>
              <a:rPr lang="en-US" sz="1600" i="1" dirty="0"/>
              <a:t> actively in the integration process, </a:t>
            </a:r>
            <a:r>
              <a:rPr lang="en-US" sz="1600" b="1" i="1" dirty="0"/>
              <a:t>without having to relinquish</a:t>
            </a:r>
            <a:r>
              <a:rPr lang="en-US" sz="1600" i="1" dirty="0"/>
              <a:t> their own </a:t>
            </a:r>
            <a:r>
              <a:rPr lang="en-US" sz="1600" i="1" dirty="0" smtClean="0"/>
              <a:t>identity”</a:t>
            </a:r>
            <a:r>
              <a:rPr lang="en-US" sz="1600" dirty="0" smtClean="0"/>
              <a:t>. </a:t>
            </a:r>
            <a:endParaRPr lang="en-US" sz="1600" dirty="0"/>
          </a:p>
          <a:p>
            <a:pPr marL="0" indent="0">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10</a:t>
            </a:fld>
            <a:endParaRPr lang="en-US"/>
          </a:p>
        </p:txBody>
      </p:sp>
      <p:sp>
        <p:nvSpPr>
          <p:cNvPr id="7" name="Oval 6"/>
          <p:cNvSpPr/>
          <p:nvPr/>
        </p:nvSpPr>
        <p:spPr>
          <a:xfrm>
            <a:off x="108092" y="2810074"/>
            <a:ext cx="4009201" cy="384385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Host society:</a:t>
            </a:r>
          </a:p>
          <a:p>
            <a:pPr algn="ctr"/>
            <a:endParaRPr lang="en-US" dirty="0" smtClean="0">
              <a:solidFill>
                <a:schemeClr val="tx1"/>
              </a:solidFill>
            </a:endParaRPr>
          </a:p>
          <a:p>
            <a:pPr marL="342900" indent="-342900" algn="ctr">
              <a:buAutoNum type="arabicParenR"/>
            </a:pPr>
            <a:r>
              <a:rPr lang="en-US" dirty="0" smtClean="0">
                <a:solidFill>
                  <a:schemeClr val="tx1"/>
                </a:solidFill>
              </a:rPr>
              <a:t>Ensure that formal</a:t>
            </a:r>
          </a:p>
          <a:p>
            <a:pPr algn="ctr"/>
            <a:r>
              <a:rPr lang="en-US" dirty="0" smtClean="0">
                <a:solidFill>
                  <a:schemeClr val="tx1"/>
                </a:solidFill>
              </a:rPr>
              <a:t>rights avoid migrants participating in:  </a:t>
            </a:r>
          </a:p>
          <a:p>
            <a:pPr algn="ctr"/>
            <a:r>
              <a:rPr lang="en-US" dirty="0" smtClean="0">
                <a:solidFill>
                  <a:schemeClr val="tx1"/>
                </a:solidFill>
              </a:rPr>
              <a:t>- economic</a:t>
            </a:r>
          </a:p>
          <a:p>
            <a:pPr algn="ctr"/>
            <a:r>
              <a:rPr lang="en-US" dirty="0" smtClean="0">
                <a:solidFill>
                  <a:schemeClr val="tx1"/>
                </a:solidFill>
              </a:rPr>
              <a:t>- social</a:t>
            </a:r>
          </a:p>
          <a:p>
            <a:pPr algn="ctr"/>
            <a:r>
              <a:rPr lang="en-US" dirty="0" smtClean="0">
                <a:solidFill>
                  <a:schemeClr val="tx1"/>
                </a:solidFill>
              </a:rPr>
              <a:t>- cultural</a:t>
            </a:r>
          </a:p>
          <a:p>
            <a:pPr algn="ctr"/>
            <a:r>
              <a:rPr lang="en-US" dirty="0" smtClean="0">
                <a:solidFill>
                  <a:schemeClr val="tx1"/>
                </a:solidFill>
              </a:rPr>
              <a:t>- civic life</a:t>
            </a:r>
            <a:endParaRPr lang="en-US" dirty="0">
              <a:solidFill>
                <a:schemeClr val="tx1"/>
              </a:solidFill>
            </a:endParaRPr>
          </a:p>
        </p:txBody>
      </p:sp>
      <p:sp>
        <p:nvSpPr>
          <p:cNvPr id="8" name="Oval 7"/>
          <p:cNvSpPr/>
          <p:nvPr/>
        </p:nvSpPr>
        <p:spPr>
          <a:xfrm>
            <a:off x="4985794" y="2810074"/>
            <a:ext cx="3996061" cy="39114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Migrants</a:t>
            </a:r>
          </a:p>
          <a:p>
            <a:pPr algn="ctr"/>
            <a:r>
              <a:rPr lang="en-US" sz="2400" dirty="0" smtClean="0">
                <a:solidFill>
                  <a:srgbClr val="000000"/>
                </a:solidFill>
              </a:rPr>
              <a:t>(Legally resident third countries nationals):</a:t>
            </a:r>
          </a:p>
          <a:p>
            <a:pPr algn="ctr"/>
            <a:endParaRPr lang="en-US" dirty="0" smtClean="0">
              <a:solidFill>
                <a:srgbClr val="000000"/>
              </a:solidFill>
            </a:endParaRPr>
          </a:p>
          <a:p>
            <a:pPr algn="ctr"/>
            <a:r>
              <a:rPr lang="en-US" dirty="0" smtClean="0">
                <a:solidFill>
                  <a:srgbClr val="000000"/>
                </a:solidFill>
              </a:rPr>
              <a:t>1) Respect norms and values</a:t>
            </a:r>
          </a:p>
          <a:p>
            <a:pPr algn="ctr"/>
            <a:r>
              <a:rPr lang="en-US" dirty="0" smtClean="0">
                <a:solidFill>
                  <a:srgbClr val="000000"/>
                </a:solidFill>
              </a:rPr>
              <a:t>2) Participate in integration process</a:t>
            </a:r>
          </a:p>
          <a:p>
            <a:pPr algn="ctr"/>
            <a:endParaRPr lang="en-US" dirty="0" smtClean="0">
              <a:solidFill>
                <a:srgbClr val="000000"/>
              </a:solidFill>
            </a:endParaRPr>
          </a:p>
          <a:p>
            <a:pPr algn="ctr"/>
            <a:r>
              <a:rPr lang="en-US" dirty="0">
                <a:solidFill>
                  <a:srgbClr val="000000"/>
                </a:solidFill>
              </a:rPr>
              <a:t>w</a:t>
            </a:r>
            <a:r>
              <a:rPr lang="en-US" dirty="0" smtClean="0">
                <a:solidFill>
                  <a:srgbClr val="000000"/>
                </a:solidFill>
              </a:rPr>
              <a:t>ithout having relinquish their </a:t>
            </a:r>
            <a:r>
              <a:rPr lang="en-US" dirty="0">
                <a:solidFill>
                  <a:srgbClr val="000000"/>
                </a:solidFill>
              </a:rPr>
              <a:t>o</a:t>
            </a:r>
            <a:r>
              <a:rPr lang="en-US" dirty="0" smtClean="0">
                <a:solidFill>
                  <a:srgbClr val="000000"/>
                </a:solidFill>
              </a:rPr>
              <a:t>wn identity</a:t>
            </a:r>
            <a:endParaRPr lang="en-US" dirty="0">
              <a:solidFill>
                <a:srgbClr val="000000"/>
              </a:solidFill>
            </a:endParaRPr>
          </a:p>
        </p:txBody>
      </p:sp>
      <p:sp>
        <p:nvSpPr>
          <p:cNvPr id="11" name="Left-Right Arrow 10"/>
          <p:cNvSpPr/>
          <p:nvPr/>
        </p:nvSpPr>
        <p:spPr>
          <a:xfrm>
            <a:off x="4117294" y="4390741"/>
            <a:ext cx="868500" cy="526889"/>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7894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Migrant integration policies evaluation</a:t>
            </a:r>
            <a:endParaRPr lang="en-US" dirty="0"/>
          </a:p>
        </p:txBody>
      </p:sp>
      <p:sp>
        <p:nvSpPr>
          <p:cNvPr id="3" name="Content Placeholder 2"/>
          <p:cNvSpPr>
            <a:spLocks noGrp="1"/>
          </p:cNvSpPr>
          <p:nvPr>
            <p:ph idx="1"/>
          </p:nvPr>
        </p:nvSpPr>
        <p:spPr>
          <a:xfrm>
            <a:off x="457200" y="1600200"/>
            <a:ext cx="8229600" cy="4627898"/>
          </a:xfrm>
        </p:spPr>
        <p:txBody>
          <a:bodyPr>
            <a:noAutofit/>
          </a:bodyPr>
          <a:lstStyle/>
          <a:p>
            <a:pPr algn="just"/>
            <a:r>
              <a:rPr lang="en-US" sz="2800" dirty="0" smtClean="0"/>
              <a:t>Since the beginning of 2000</a:t>
            </a:r>
            <a:r>
              <a:rPr lang="en-US" sz="2800" dirty="0"/>
              <a:t>s</a:t>
            </a:r>
            <a:r>
              <a:rPr lang="en-US" sz="2800" dirty="0" smtClean="0"/>
              <a:t> The British Council, Foreign Policy Centre and Migration Policy Group in cooperation with other research organizations have been working on</a:t>
            </a:r>
            <a:r>
              <a:rPr lang="ru-RU" sz="2800" dirty="0" smtClean="0"/>
              <a:t> </a:t>
            </a:r>
            <a:r>
              <a:rPr lang="en-US" sz="2800" dirty="0" smtClean="0"/>
              <a:t>migrant integration policies evaluation. </a:t>
            </a:r>
          </a:p>
          <a:p>
            <a:pPr algn="just"/>
            <a:r>
              <a:rPr lang="en-US" sz="2800" dirty="0" smtClean="0"/>
              <a:t>As a result in 2005 </a:t>
            </a:r>
            <a:r>
              <a:rPr lang="en-US" sz="2800" b="1" dirty="0"/>
              <a:t>European Civic Citizenship and Inclusion Index</a:t>
            </a:r>
            <a:r>
              <a:rPr lang="en-US" sz="2800" dirty="0"/>
              <a:t> which “</a:t>
            </a:r>
            <a:r>
              <a:rPr lang="en-US" sz="2800" i="1" dirty="0"/>
              <a:t>has been conceived to fill a knowledge gap on civic citizenship policies and inclusion at a European level</a:t>
            </a:r>
            <a:r>
              <a:rPr lang="en-US" sz="2800" dirty="0" smtClean="0"/>
              <a:t>” was published. In that report 15 EU countries was presented. </a:t>
            </a:r>
            <a:endParaRPr lang="en-US" sz="2800" dirty="0"/>
          </a:p>
          <a:p>
            <a:pPr algn="just"/>
            <a:endParaRPr lang="en-US" sz="2800" dirty="0" smtClean="0"/>
          </a:p>
          <a:p>
            <a:pPr marL="0" indent="0" algn="just">
              <a:buNone/>
            </a:pPr>
            <a:endParaRPr lang="en-US" sz="1800" dirty="0"/>
          </a:p>
        </p:txBody>
      </p:sp>
      <p:sp>
        <p:nvSpPr>
          <p:cNvPr id="4" name="Date Placeholder 3"/>
          <p:cNvSpPr>
            <a:spLocks noGrp="1"/>
          </p:cNvSpPr>
          <p:nvPr>
            <p:ph type="dt" sz="half" idx="10"/>
          </p:nvPr>
        </p:nvSpPr>
        <p:spPr/>
        <p:txBody>
          <a:bodyPr/>
          <a:lstStyle/>
          <a:p>
            <a:r>
              <a:rPr lang="en-US" dirty="0" smtClean="0"/>
              <a:t>28.11.13</a:t>
            </a:r>
            <a:endParaRPr lang="en-US" dirty="0"/>
          </a:p>
        </p:txBody>
      </p:sp>
      <p:sp>
        <p:nvSpPr>
          <p:cNvPr id="6" name="Slide Number Placeholder 5"/>
          <p:cNvSpPr>
            <a:spLocks noGrp="1"/>
          </p:cNvSpPr>
          <p:nvPr>
            <p:ph type="sldNum" sz="quarter" idx="12"/>
          </p:nvPr>
        </p:nvSpPr>
        <p:spPr/>
        <p:txBody>
          <a:bodyPr/>
          <a:lstStyle/>
          <a:p>
            <a:fld id="{6B4C5D6C-5BFA-8547-AF7A-FE0C1AC2473E}" type="slidenum">
              <a:rPr lang="en-US" smtClean="0"/>
              <a:t>11</a:t>
            </a:fld>
            <a:endParaRPr lang="en-US"/>
          </a:p>
        </p:txBody>
      </p:sp>
    </p:spTree>
    <p:extLst>
      <p:ext uri="{BB962C8B-B14F-4D97-AF65-F5344CB8AC3E}">
        <p14:creationId xmlns:p14="http://schemas.microsoft.com/office/powerpoint/2010/main" val="3998519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MIPEX Index</a:t>
            </a:r>
            <a:endParaRPr lang="en-US" dirty="0"/>
          </a:p>
        </p:txBody>
      </p:sp>
      <p:sp>
        <p:nvSpPr>
          <p:cNvPr id="3" name="Content Placeholder 2"/>
          <p:cNvSpPr>
            <a:spLocks noGrp="1"/>
          </p:cNvSpPr>
          <p:nvPr>
            <p:ph idx="1"/>
          </p:nvPr>
        </p:nvSpPr>
        <p:spPr>
          <a:xfrm>
            <a:off x="457200" y="3370006"/>
            <a:ext cx="8229600" cy="2871601"/>
          </a:xfrm>
        </p:spPr>
        <p:txBody>
          <a:bodyPr>
            <a:normAutofit/>
          </a:bodyPr>
          <a:lstStyle/>
          <a:p>
            <a:pPr algn="just"/>
            <a:r>
              <a:rPr lang="en-US" dirty="0" smtClean="0"/>
              <a:t>Today the efficiency of migrant integration policy is calculated </a:t>
            </a:r>
            <a:r>
              <a:rPr lang="en-US" dirty="0"/>
              <a:t>through </a:t>
            </a:r>
            <a:r>
              <a:rPr lang="en-US" dirty="0" smtClean="0"/>
              <a:t>this Index for 31 states (European Union countries, Norway, Switzerland, the USA and Canada) (2011).</a:t>
            </a:r>
          </a:p>
          <a:p>
            <a:pPr algn="just"/>
            <a:endParaRPr lang="en-US" dirty="0" smtClean="0"/>
          </a:p>
          <a:p>
            <a:pPr algn="just"/>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12</a:t>
            </a:fld>
            <a:endParaRPr lang="en-US"/>
          </a:p>
        </p:txBody>
      </p:sp>
      <p:sp>
        <p:nvSpPr>
          <p:cNvPr id="7" name="Rectangle 6"/>
          <p:cNvSpPr/>
          <p:nvPr/>
        </p:nvSpPr>
        <p:spPr>
          <a:xfrm>
            <a:off x="268032" y="1417637"/>
            <a:ext cx="4109733" cy="18382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rgbClr val="000000"/>
                </a:solidFill>
              </a:rPr>
              <a:t>European Civic Citizenship and Inclusion </a:t>
            </a:r>
            <a:r>
              <a:rPr lang="en-US" b="1" dirty="0" smtClean="0">
                <a:solidFill>
                  <a:srgbClr val="000000"/>
                </a:solidFill>
              </a:rPr>
              <a:t>Index</a:t>
            </a:r>
          </a:p>
          <a:p>
            <a:pPr algn="ctr"/>
            <a:r>
              <a:rPr lang="en-US" b="1" dirty="0" smtClean="0">
                <a:solidFill>
                  <a:srgbClr val="000000"/>
                </a:solidFill>
              </a:rPr>
              <a:t>2005 </a:t>
            </a:r>
            <a:r>
              <a:rPr lang="en-US" dirty="0" smtClean="0">
                <a:solidFill>
                  <a:srgbClr val="000000"/>
                </a:solidFill>
              </a:rPr>
              <a:t>pilot edition </a:t>
            </a:r>
            <a:r>
              <a:rPr lang="en-US" b="1" dirty="0" smtClean="0">
                <a:solidFill>
                  <a:srgbClr val="000000"/>
                </a:solidFill>
              </a:rPr>
              <a:t>(15 EU countries)</a:t>
            </a:r>
            <a:endParaRPr lang="en-US" dirty="0">
              <a:solidFill>
                <a:srgbClr val="000000"/>
              </a:solidFill>
            </a:endParaRPr>
          </a:p>
        </p:txBody>
      </p:sp>
      <p:sp>
        <p:nvSpPr>
          <p:cNvPr id="8" name="Rectangle 7"/>
          <p:cNvSpPr/>
          <p:nvPr/>
        </p:nvSpPr>
        <p:spPr>
          <a:xfrm>
            <a:off x="4742583" y="1417637"/>
            <a:ext cx="4239273" cy="18382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Migrant Integration Policy Index</a:t>
            </a:r>
            <a:r>
              <a:rPr lang="en-US" dirty="0">
                <a:solidFill>
                  <a:schemeClr val="tx1"/>
                </a:solidFill>
              </a:rPr>
              <a:t> </a:t>
            </a:r>
            <a:r>
              <a:rPr lang="en-US" b="1" dirty="0">
                <a:solidFill>
                  <a:schemeClr val="tx1"/>
                </a:solidFill>
              </a:rPr>
              <a:t>(</a:t>
            </a:r>
            <a:r>
              <a:rPr lang="en-US" b="1" dirty="0" smtClean="0">
                <a:solidFill>
                  <a:schemeClr val="tx1"/>
                </a:solidFill>
              </a:rPr>
              <a:t>MIPEX)</a:t>
            </a:r>
          </a:p>
          <a:p>
            <a:pPr algn="ctr"/>
            <a:r>
              <a:rPr lang="en-US" b="1" dirty="0" smtClean="0">
                <a:solidFill>
                  <a:schemeClr val="tx1"/>
                </a:solidFill>
              </a:rPr>
              <a:t>2007 </a:t>
            </a:r>
            <a:r>
              <a:rPr lang="en-US" dirty="0" smtClean="0">
                <a:solidFill>
                  <a:schemeClr val="tx1"/>
                </a:solidFill>
              </a:rPr>
              <a:t>II edition (</a:t>
            </a:r>
            <a:r>
              <a:rPr lang="en-US" b="1" dirty="0" smtClean="0">
                <a:solidFill>
                  <a:schemeClr val="tx1"/>
                </a:solidFill>
              </a:rPr>
              <a:t>28 countries</a:t>
            </a:r>
            <a:r>
              <a:rPr lang="en-US" dirty="0" smtClean="0">
                <a:solidFill>
                  <a:schemeClr val="tx1"/>
                </a:solidFill>
              </a:rPr>
              <a:t>: </a:t>
            </a:r>
            <a:r>
              <a:rPr lang="en-US" dirty="0" smtClean="0">
                <a:solidFill>
                  <a:srgbClr val="000000"/>
                </a:solidFill>
              </a:rPr>
              <a:t>European countries and </a:t>
            </a:r>
            <a:r>
              <a:rPr lang="en-US" dirty="0">
                <a:solidFill>
                  <a:srgbClr val="000000"/>
                </a:solidFill>
              </a:rPr>
              <a:t>Canada</a:t>
            </a:r>
            <a:r>
              <a:rPr lang="en-US" dirty="0" smtClean="0">
                <a:solidFill>
                  <a:schemeClr val="tx1"/>
                </a:solidFill>
              </a:rPr>
              <a:t>)</a:t>
            </a:r>
          </a:p>
          <a:p>
            <a:pPr algn="ctr"/>
            <a:r>
              <a:rPr lang="en-US" b="1" dirty="0" smtClean="0">
                <a:solidFill>
                  <a:schemeClr val="tx1"/>
                </a:solidFill>
              </a:rPr>
              <a:t> 2011 </a:t>
            </a:r>
            <a:r>
              <a:rPr lang="en-US" dirty="0" smtClean="0">
                <a:solidFill>
                  <a:schemeClr val="tx1"/>
                </a:solidFill>
              </a:rPr>
              <a:t>III edition </a:t>
            </a:r>
            <a:r>
              <a:rPr lang="en-US" dirty="0" smtClean="0">
                <a:solidFill>
                  <a:srgbClr val="000000"/>
                </a:solidFill>
              </a:rPr>
              <a:t>(</a:t>
            </a:r>
            <a:r>
              <a:rPr lang="en-US" b="1" dirty="0" smtClean="0">
                <a:solidFill>
                  <a:srgbClr val="000000"/>
                </a:solidFill>
              </a:rPr>
              <a:t>31 countries</a:t>
            </a:r>
            <a:r>
              <a:rPr lang="en-US" dirty="0" smtClean="0">
                <a:solidFill>
                  <a:srgbClr val="000000"/>
                </a:solidFill>
              </a:rPr>
              <a:t>: </a:t>
            </a:r>
            <a:r>
              <a:rPr lang="en-US" dirty="0">
                <a:solidFill>
                  <a:srgbClr val="000000"/>
                </a:solidFill>
              </a:rPr>
              <a:t>European countries</a:t>
            </a:r>
            <a:r>
              <a:rPr lang="en-US" dirty="0" smtClean="0">
                <a:solidFill>
                  <a:srgbClr val="000000"/>
                </a:solidFill>
              </a:rPr>
              <a:t>, </a:t>
            </a:r>
            <a:r>
              <a:rPr lang="en-US" dirty="0">
                <a:solidFill>
                  <a:srgbClr val="000000"/>
                </a:solidFill>
              </a:rPr>
              <a:t>the USA and Canada) </a:t>
            </a:r>
            <a:r>
              <a:rPr lang="en-US" dirty="0" smtClean="0">
                <a:solidFill>
                  <a:srgbClr val="000000"/>
                </a:solidFill>
              </a:rPr>
              <a:t> </a:t>
            </a:r>
            <a:endParaRPr lang="en-US" dirty="0" smtClean="0">
              <a:solidFill>
                <a:schemeClr val="tx1"/>
              </a:solidFill>
            </a:endParaRPr>
          </a:p>
        </p:txBody>
      </p:sp>
      <p:sp>
        <p:nvSpPr>
          <p:cNvPr id="10" name="Right Arrow 9"/>
          <p:cNvSpPr/>
          <p:nvPr/>
        </p:nvSpPr>
        <p:spPr>
          <a:xfrm>
            <a:off x="4377765" y="1940247"/>
            <a:ext cx="364818" cy="30240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7220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MIPEX methodology</a:t>
            </a:r>
            <a:br>
              <a:rPr lang="en-US" dirty="0" smtClean="0"/>
            </a:br>
            <a:r>
              <a:rPr lang="en-US" sz="1800" dirty="0" smtClean="0"/>
              <a:t>within MIPEX index the efficiency of Migrant integration policy is assessed by 7 indicators:</a:t>
            </a:r>
            <a:endParaRPr lang="en-US" sz="18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Labor market mobility</a:t>
            </a:r>
          </a:p>
          <a:p>
            <a:pPr marL="514350" indent="-514350">
              <a:buFont typeface="+mj-lt"/>
              <a:buAutoNum type="arabicPeriod"/>
            </a:pPr>
            <a:r>
              <a:rPr lang="en-US" dirty="0" smtClean="0"/>
              <a:t>Family reunion for third-country nationals</a:t>
            </a:r>
          </a:p>
          <a:p>
            <a:pPr marL="514350" indent="-514350">
              <a:buFont typeface="+mj-lt"/>
              <a:buAutoNum type="arabicPeriod"/>
            </a:pPr>
            <a:r>
              <a:rPr lang="en-US" dirty="0" smtClean="0"/>
              <a:t>Education</a:t>
            </a:r>
          </a:p>
          <a:p>
            <a:pPr marL="514350" indent="-514350">
              <a:buFont typeface="+mj-lt"/>
              <a:buAutoNum type="arabicPeriod"/>
            </a:pPr>
            <a:r>
              <a:rPr lang="en-US" dirty="0" smtClean="0"/>
              <a:t>Political participation</a:t>
            </a:r>
          </a:p>
          <a:p>
            <a:pPr marL="514350" indent="-514350">
              <a:buFont typeface="+mj-lt"/>
              <a:buAutoNum type="arabicPeriod"/>
            </a:pPr>
            <a:r>
              <a:rPr lang="en-US" dirty="0" smtClean="0"/>
              <a:t>Long term residence</a:t>
            </a:r>
          </a:p>
          <a:p>
            <a:pPr marL="514350" indent="-514350">
              <a:buFont typeface="+mj-lt"/>
              <a:buAutoNum type="arabicPeriod"/>
            </a:pPr>
            <a:r>
              <a:rPr lang="en-US" dirty="0" smtClean="0"/>
              <a:t>Access to nationality</a:t>
            </a:r>
          </a:p>
          <a:p>
            <a:pPr marL="514350" indent="-514350">
              <a:buFont typeface="+mj-lt"/>
              <a:buAutoNum type="arabicPeriod"/>
            </a:pPr>
            <a:r>
              <a:rPr lang="en-US" dirty="0" smtClean="0"/>
              <a:t>Anti-discrimination</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13</a:t>
            </a:fld>
            <a:endParaRPr lang="en-US"/>
          </a:p>
        </p:txBody>
      </p:sp>
    </p:spTree>
    <p:extLst>
      <p:ext uri="{BB962C8B-B14F-4D97-AF65-F5344CB8AC3E}">
        <p14:creationId xmlns:p14="http://schemas.microsoft.com/office/powerpoint/2010/main" val="53865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03681655"/>
              </p:ext>
            </p:extLst>
          </p:nvPr>
        </p:nvGraphicFramePr>
        <p:xfrm>
          <a:off x="78200" y="640214"/>
          <a:ext cx="2907873" cy="5735320"/>
        </p:xfrm>
        <a:graphic>
          <a:graphicData uri="http://schemas.openxmlformats.org/drawingml/2006/table">
            <a:tbl>
              <a:tblPr firstRow="1" bandRow="1">
                <a:tableStyleId>{5C22544A-7EE6-4342-B048-85BDC9FD1C3A}</a:tableStyleId>
              </a:tblPr>
              <a:tblGrid>
                <a:gridCol w="664266"/>
                <a:gridCol w="1460205"/>
                <a:gridCol w="783402"/>
              </a:tblGrid>
              <a:tr h="901179">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en-US" baseline="0" dirty="0" smtClean="0"/>
                        <a:t>Score </a:t>
                      </a:r>
                      <a:r>
                        <a:rPr lang="ru-RU" baseline="0" dirty="0" smtClean="0"/>
                        <a:t>(</a:t>
                      </a:r>
                      <a:r>
                        <a:rPr lang="en-US" baseline="0" dirty="0" smtClean="0"/>
                        <a:t>max</a:t>
                      </a:r>
                      <a:r>
                        <a:rPr lang="ru-RU" baseline="0" dirty="0" smtClean="0"/>
                        <a:t> 100</a:t>
                      </a:r>
                      <a:r>
                        <a:rPr lang="en-US" baseline="0" dirty="0" smtClean="0"/>
                        <a:t> </a:t>
                      </a:r>
                      <a:r>
                        <a:rPr lang="ru-RU" baseline="0" dirty="0" smtClean="0"/>
                        <a:t>)</a:t>
                      </a:r>
                      <a:endParaRPr lang="en-US" dirty="0"/>
                    </a:p>
                  </a:txBody>
                  <a:tcPr/>
                </a:tc>
              </a:tr>
              <a:tr h="370840">
                <a:tc>
                  <a:txBody>
                    <a:bodyPr/>
                    <a:lstStyle/>
                    <a:p>
                      <a:pPr algn="r"/>
                      <a:r>
                        <a:rPr lang="ru-RU" dirty="0" smtClean="0"/>
                        <a:t>1.</a:t>
                      </a:r>
                      <a:endParaRPr lang="en-US" dirty="0"/>
                    </a:p>
                  </a:txBody>
                  <a:tcPr/>
                </a:tc>
                <a:tc>
                  <a:txBody>
                    <a:bodyPr/>
                    <a:lstStyle/>
                    <a:p>
                      <a:pPr algn="r"/>
                      <a:r>
                        <a:rPr lang="en-US" dirty="0" smtClean="0"/>
                        <a:t>Sweden</a:t>
                      </a:r>
                      <a:endParaRPr lang="en-US" dirty="0"/>
                    </a:p>
                  </a:txBody>
                  <a:tcPr/>
                </a:tc>
                <a:tc>
                  <a:txBody>
                    <a:bodyPr/>
                    <a:lstStyle/>
                    <a:p>
                      <a:pPr algn="r"/>
                      <a:r>
                        <a:rPr lang="en-US" b="1" dirty="0" smtClean="0"/>
                        <a:t>83</a:t>
                      </a:r>
                      <a:endParaRPr lang="en-US" b="1" dirty="0"/>
                    </a:p>
                  </a:txBody>
                  <a:tcPr/>
                </a:tc>
              </a:tr>
              <a:tr h="370840">
                <a:tc>
                  <a:txBody>
                    <a:bodyPr/>
                    <a:lstStyle/>
                    <a:p>
                      <a:pPr algn="r"/>
                      <a:r>
                        <a:rPr lang="ru-RU" dirty="0" smtClean="0"/>
                        <a:t>2.</a:t>
                      </a:r>
                      <a:endParaRPr lang="en-US" dirty="0"/>
                    </a:p>
                  </a:txBody>
                  <a:tcPr/>
                </a:tc>
                <a:tc>
                  <a:txBody>
                    <a:bodyPr/>
                    <a:lstStyle/>
                    <a:p>
                      <a:pPr algn="r"/>
                      <a:r>
                        <a:rPr lang="en-US" dirty="0" smtClean="0"/>
                        <a:t>Portugal</a:t>
                      </a:r>
                      <a:endParaRPr lang="en-US" dirty="0"/>
                    </a:p>
                  </a:txBody>
                  <a:tcPr/>
                </a:tc>
                <a:tc>
                  <a:txBody>
                    <a:bodyPr/>
                    <a:lstStyle/>
                    <a:p>
                      <a:pPr algn="r"/>
                      <a:r>
                        <a:rPr lang="en-US" b="1" dirty="0" smtClean="0"/>
                        <a:t>79</a:t>
                      </a:r>
                      <a:endParaRPr lang="en-US" b="1" dirty="0"/>
                    </a:p>
                  </a:txBody>
                  <a:tcPr/>
                </a:tc>
              </a:tr>
              <a:tr h="370840">
                <a:tc>
                  <a:txBody>
                    <a:bodyPr/>
                    <a:lstStyle/>
                    <a:p>
                      <a:pPr algn="r"/>
                      <a:r>
                        <a:rPr lang="en-US" dirty="0" smtClean="0"/>
                        <a:t>3.</a:t>
                      </a:r>
                      <a:endParaRPr lang="en-US" dirty="0"/>
                    </a:p>
                  </a:txBody>
                  <a:tcPr/>
                </a:tc>
                <a:tc>
                  <a:txBody>
                    <a:bodyPr/>
                    <a:lstStyle/>
                    <a:p>
                      <a:pPr algn="r"/>
                      <a:r>
                        <a:rPr lang="en-US" dirty="0" smtClean="0"/>
                        <a:t>Canada</a:t>
                      </a:r>
                      <a:endParaRPr lang="en-US" dirty="0"/>
                    </a:p>
                  </a:txBody>
                  <a:tcPr/>
                </a:tc>
                <a:tc>
                  <a:txBody>
                    <a:bodyPr/>
                    <a:lstStyle/>
                    <a:p>
                      <a:pPr algn="r"/>
                      <a:r>
                        <a:rPr lang="en-US" b="1" dirty="0" smtClean="0"/>
                        <a:t>72</a:t>
                      </a:r>
                      <a:endParaRPr lang="en-US" b="1" dirty="0"/>
                    </a:p>
                  </a:txBody>
                  <a:tcPr/>
                </a:tc>
              </a:tr>
              <a:tr h="370840">
                <a:tc>
                  <a:txBody>
                    <a:bodyPr/>
                    <a:lstStyle/>
                    <a:p>
                      <a:pPr algn="r"/>
                      <a:r>
                        <a:rPr lang="en-US" dirty="0" smtClean="0"/>
                        <a:t>4.</a:t>
                      </a:r>
                      <a:endParaRPr lang="en-US" dirty="0"/>
                    </a:p>
                  </a:txBody>
                  <a:tcPr/>
                </a:tc>
                <a:tc>
                  <a:txBody>
                    <a:bodyPr/>
                    <a:lstStyle/>
                    <a:p>
                      <a:pPr algn="r"/>
                      <a:r>
                        <a:rPr lang="en-US" dirty="0" smtClean="0"/>
                        <a:t>Finland</a:t>
                      </a:r>
                      <a:endParaRPr lang="en-US" dirty="0"/>
                    </a:p>
                  </a:txBody>
                  <a:tcPr/>
                </a:tc>
                <a:tc>
                  <a:txBody>
                    <a:bodyPr/>
                    <a:lstStyle/>
                    <a:p>
                      <a:pPr algn="r"/>
                      <a:r>
                        <a:rPr lang="en-US" b="1" dirty="0" smtClean="0"/>
                        <a:t>69</a:t>
                      </a:r>
                      <a:endParaRPr lang="en-US" b="1" dirty="0"/>
                    </a:p>
                  </a:txBody>
                  <a:tcPr/>
                </a:tc>
              </a:tr>
              <a:tr h="370840">
                <a:tc>
                  <a:txBody>
                    <a:bodyPr/>
                    <a:lstStyle/>
                    <a:p>
                      <a:pPr algn="r"/>
                      <a:r>
                        <a:rPr lang="en-US" dirty="0" smtClean="0"/>
                        <a:t>5</a:t>
                      </a:r>
                      <a:r>
                        <a:rPr lang="ru-RU" dirty="0" smtClean="0"/>
                        <a:t>.</a:t>
                      </a:r>
                      <a:endParaRPr lang="en-US" dirty="0"/>
                    </a:p>
                  </a:txBody>
                  <a:tcPr/>
                </a:tc>
                <a:tc>
                  <a:txBody>
                    <a:bodyPr/>
                    <a:lstStyle/>
                    <a:p>
                      <a:pPr algn="r"/>
                      <a:r>
                        <a:rPr lang="en-US" dirty="0" smtClean="0"/>
                        <a:t>Netherlands</a:t>
                      </a:r>
                      <a:endParaRPr lang="en-US" dirty="0"/>
                    </a:p>
                  </a:txBody>
                  <a:tcPr/>
                </a:tc>
                <a:tc>
                  <a:txBody>
                    <a:bodyPr/>
                    <a:lstStyle/>
                    <a:p>
                      <a:pPr algn="r"/>
                      <a:r>
                        <a:rPr lang="en-US" b="1" dirty="0" smtClean="0"/>
                        <a:t>68</a:t>
                      </a:r>
                      <a:endParaRPr lang="en-US" b="1" dirty="0"/>
                    </a:p>
                  </a:txBody>
                  <a:tcPr/>
                </a:tc>
              </a:tr>
              <a:tr h="370840">
                <a:tc>
                  <a:txBody>
                    <a:bodyPr/>
                    <a:lstStyle/>
                    <a:p>
                      <a:pPr algn="r"/>
                      <a:r>
                        <a:rPr lang="en-US" dirty="0" smtClean="0"/>
                        <a:t>6</a:t>
                      </a:r>
                      <a:r>
                        <a:rPr lang="ru-RU" dirty="0" smtClean="0"/>
                        <a:t>.</a:t>
                      </a:r>
                      <a:endParaRPr lang="en-US" dirty="0"/>
                    </a:p>
                  </a:txBody>
                  <a:tcPr/>
                </a:tc>
                <a:tc>
                  <a:txBody>
                    <a:bodyPr/>
                    <a:lstStyle/>
                    <a:p>
                      <a:pPr algn="r"/>
                      <a:r>
                        <a:rPr lang="en-US" dirty="0" smtClean="0"/>
                        <a:t>Belgium</a:t>
                      </a:r>
                      <a:endParaRPr lang="en-US" dirty="0"/>
                    </a:p>
                  </a:txBody>
                  <a:tcPr/>
                </a:tc>
                <a:tc>
                  <a:txBody>
                    <a:bodyPr/>
                    <a:lstStyle/>
                    <a:p>
                      <a:pPr algn="r"/>
                      <a:r>
                        <a:rPr lang="en-US" b="1" dirty="0" smtClean="0"/>
                        <a:t>67</a:t>
                      </a:r>
                      <a:endParaRPr lang="en-US" b="1" dirty="0"/>
                    </a:p>
                  </a:txBody>
                  <a:tcPr/>
                </a:tc>
              </a:tr>
              <a:tr h="370840">
                <a:tc>
                  <a:txBody>
                    <a:bodyPr/>
                    <a:lstStyle/>
                    <a:p>
                      <a:pPr algn="r"/>
                      <a:r>
                        <a:rPr lang="en-US" dirty="0" smtClean="0"/>
                        <a:t>7.</a:t>
                      </a:r>
                      <a:endParaRPr lang="en-US" dirty="0"/>
                    </a:p>
                  </a:txBody>
                  <a:tcPr/>
                </a:tc>
                <a:tc>
                  <a:txBody>
                    <a:bodyPr/>
                    <a:lstStyle/>
                    <a:p>
                      <a:pPr algn="r"/>
                      <a:r>
                        <a:rPr lang="en-US" dirty="0" smtClean="0"/>
                        <a:t>Norway</a:t>
                      </a:r>
                      <a:endParaRPr lang="en-US" dirty="0"/>
                    </a:p>
                  </a:txBody>
                  <a:tcPr/>
                </a:tc>
                <a:tc>
                  <a:txBody>
                    <a:bodyPr/>
                    <a:lstStyle/>
                    <a:p>
                      <a:pPr algn="r"/>
                      <a:r>
                        <a:rPr lang="en-US" b="1" dirty="0" smtClean="0"/>
                        <a:t>66</a:t>
                      </a:r>
                      <a:endParaRPr lang="en-US" b="1" dirty="0"/>
                    </a:p>
                  </a:txBody>
                  <a:tcPr/>
                </a:tc>
              </a:tr>
              <a:tr h="370840">
                <a:tc>
                  <a:txBody>
                    <a:bodyPr/>
                    <a:lstStyle/>
                    <a:p>
                      <a:pPr algn="r"/>
                      <a:r>
                        <a:rPr lang="en-US" dirty="0" smtClean="0"/>
                        <a:t>8</a:t>
                      </a:r>
                      <a:r>
                        <a:rPr lang="ru-RU" dirty="0" smtClean="0"/>
                        <a:t>.</a:t>
                      </a:r>
                      <a:endParaRPr lang="en-US" dirty="0"/>
                    </a:p>
                  </a:txBody>
                  <a:tcPr/>
                </a:tc>
                <a:tc>
                  <a:txBody>
                    <a:bodyPr/>
                    <a:lstStyle/>
                    <a:p>
                      <a:pPr algn="r"/>
                      <a:r>
                        <a:rPr lang="en-US" dirty="0" smtClean="0"/>
                        <a:t>Spain</a:t>
                      </a:r>
                      <a:endParaRPr lang="en-US" dirty="0"/>
                    </a:p>
                  </a:txBody>
                  <a:tcPr/>
                </a:tc>
                <a:tc>
                  <a:txBody>
                    <a:bodyPr/>
                    <a:lstStyle/>
                    <a:p>
                      <a:pPr algn="r"/>
                      <a:r>
                        <a:rPr lang="en-US" b="1" dirty="0" smtClean="0"/>
                        <a:t>63</a:t>
                      </a:r>
                      <a:endParaRPr lang="en-US" b="1" dirty="0"/>
                    </a:p>
                  </a:txBody>
                  <a:tcPr/>
                </a:tc>
              </a:tr>
              <a:tr h="370840">
                <a:tc>
                  <a:txBody>
                    <a:bodyPr/>
                    <a:lstStyle/>
                    <a:p>
                      <a:pPr algn="r"/>
                      <a:r>
                        <a:rPr lang="en-US" dirty="0" smtClean="0"/>
                        <a:t>9</a:t>
                      </a:r>
                      <a:r>
                        <a:rPr lang="ru-RU" dirty="0" smtClean="0"/>
                        <a:t>.</a:t>
                      </a:r>
                      <a:endParaRPr lang="en-US" dirty="0"/>
                    </a:p>
                  </a:txBody>
                  <a:tcPr/>
                </a:tc>
                <a:tc>
                  <a:txBody>
                    <a:bodyPr/>
                    <a:lstStyle/>
                    <a:p>
                      <a:pPr algn="r"/>
                      <a:r>
                        <a:rPr lang="en-US" dirty="0" smtClean="0"/>
                        <a:t>USA</a:t>
                      </a:r>
                      <a:endParaRPr lang="en-US" dirty="0"/>
                    </a:p>
                  </a:txBody>
                  <a:tcPr/>
                </a:tc>
                <a:tc>
                  <a:txBody>
                    <a:bodyPr/>
                    <a:lstStyle/>
                    <a:p>
                      <a:pPr algn="r"/>
                      <a:r>
                        <a:rPr lang="ru-RU" b="1" dirty="0" smtClean="0"/>
                        <a:t>62</a:t>
                      </a:r>
                      <a:endParaRPr lang="en-US" b="1" dirty="0"/>
                    </a:p>
                  </a:txBody>
                  <a:tcPr/>
                </a:tc>
              </a:tr>
              <a:tr h="370840">
                <a:tc>
                  <a:txBody>
                    <a:bodyPr/>
                    <a:lstStyle/>
                    <a:p>
                      <a:pPr algn="r"/>
                      <a:r>
                        <a:rPr lang="en-US" dirty="0" smtClean="0"/>
                        <a:t>10</a:t>
                      </a:r>
                      <a:r>
                        <a:rPr lang="ru-RU" dirty="0" smtClean="0"/>
                        <a:t>.</a:t>
                      </a:r>
                      <a:endParaRPr lang="en-US" dirty="0"/>
                    </a:p>
                  </a:txBody>
                  <a:tcPr/>
                </a:tc>
                <a:tc>
                  <a:txBody>
                    <a:bodyPr/>
                    <a:lstStyle/>
                    <a:p>
                      <a:pPr algn="r"/>
                      <a:r>
                        <a:rPr lang="en-US" dirty="0" smtClean="0"/>
                        <a:t>Italy</a:t>
                      </a:r>
                      <a:endParaRPr lang="en-US" dirty="0"/>
                    </a:p>
                  </a:txBody>
                  <a:tcPr/>
                </a:tc>
                <a:tc>
                  <a:txBody>
                    <a:bodyPr/>
                    <a:lstStyle/>
                    <a:p>
                      <a:pPr algn="r"/>
                      <a:r>
                        <a:rPr lang="en-US" b="1" dirty="0" smtClean="0"/>
                        <a:t>60</a:t>
                      </a:r>
                      <a:endParaRPr lang="en-US" b="1" dirty="0"/>
                    </a:p>
                  </a:txBody>
                  <a:tcPr/>
                </a:tc>
              </a:tr>
              <a:tr h="370840">
                <a:tc>
                  <a:txBody>
                    <a:bodyPr/>
                    <a:lstStyle/>
                    <a:p>
                      <a:pPr algn="r"/>
                      <a:r>
                        <a:rPr lang="en-US" dirty="0" smtClean="0"/>
                        <a:t>11.</a:t>
                      </a:r>
                      <a:endParaRPr lang="en-US" dirty="0"/>
                    </a:p>
                  </a:txBody>
                  <a:tcPr/>
                </a:tc>
                <a:tc>
                  <a:txBody>
                    <a:bodyPr/>
                    <a:lstStyle/>
                    <a:p>
                      <a:pPr algn="r"/>
                      <a:r>
                        <a:rPr lang="en-US" dirty="0" smtClean="0"/>
                        <a:t>Luxembourg</a:t>
                      </a:r>
                      <a:endParaRPr lang="en-US" dirty="0"/>
                    </a:p>
                  </a:txBody>
                  <a:tcPr/>
                </a:tc>
                <a:tc>
                  <a:txBody>
                    <a:bodyPr/>
                    <a:lstStyle/>
                    <a:p>
                      <a:pPr algn="r"/>
                      <a:r>
                        <a:rPr lang="en-US" b="1" dirty="0" smtClean="0"/>
                        <a:t>59</a:t>
                      </a:r>
                      <a:endParaRPr lang="en-US" b="1" dirty="0"/>
                    </a:p>
                  </a:txBody>
                  <a:tcPr/>
                </a:tc>
              </a:tr>
              <a:tr h="370840">
                <a:tc>
                  <a:txBody>
                    <a:bodyPr/>
                    <a:lstStyle/>
                    <a:p>
                      <a:pPr algn="r"/>
                      <a:r>
                        <a:rPr lang="en-US" dirty="0" smtClean="0"/>
                        <a:t>12.</a:t>
                      </a:r>
                      <a:endParaRPr lang="en-US" dirty="0"/>
                    </a:p>
                  </a:txBody>
                  <a:tcPr/>
                </a:tc>
                <a:tc>
                  <a:txBody>
                    <a:bodyPr/>
                    <a:lstStyle/>
                    <a:p>
                      <a:pPr algn="r"/>
                      <a:r>
                        <a:rPr lang="en-US" dirty="0" smtClean="0"/>
                        <a:t>Germany</a:t>
                      </a:r>
                      <a:endParaRPr lang="en-US" dirty="0"/>
                    </a:p>
                  </a:txBody>
                  <a:tcPr/>
                </a:tc>
                <a:tc>
                  <a:txBody>
                    <a:bodyPr/>
                    <a:lstStyle/>
                    <a:p>
                      <a:pPr algn="r"/>
                      <a:r>
                        <a:rPr lang="en-US" b="1" dirty="0" smtClean="0"/>
                        <a:t>57</a:t>
                      </a:r>
                      <a:endParaRPr lang="en-US" b="1" dirty="0"/>
                    </a:p>
                  </a:txBody>
                  <a:tcPr/>
                </a:tc>
              </a:tr>
              <a:tr h="370840">
                <a:tc>
                  <a:txBody>
                    <a:bodyPr/>
                    <a:lstStyle/>
                    <a:p>
                      <a:pPr algn="r"/>
                      <a:endParaRPr lang="en-US" dirty="0"/>
                    </a:p>
                  </a:txBody>
                  <a:tcPr/>
                </a:tc>
                <a:tc>
                  <a:txBody>
                    <a:bodyPr/>
                    <a:lstStyle/>
                    <a:p>
                      <a:pPr algn="r"/>
                      <a:r>
                        <a:rPr lang="en-US" dirty="0" smtClean="0"/>
                        <a:t>UK</a:t>
                      </a:r>
                      <a:endParaRPr lang="en-US" dirty="0"/>
                    </a:p>
                  </a:txBody>
                  <a:tcPr/>
                </a:tc>
                <a:tc>
                  <a:txBody>
                    <a:bodyPr/>
                    <a:lstStyle/>
                    <a:p>
                      <a:pPr algn="r"/>
                      <a:r>
                        <a:rPr lang="en-US" b="1" dirty="0" smtClean="0"/>
                        <a:t>57</a:t>
                      </a:r>
                      <a:endParaRPr lang="en-US" b="1" dirty="0"/>
                    </a:p>
                  </a:txBody>
                  <a:tcPr/>
                </a:tc>
              </a:tr>
            </a:tbl>
          </a:graphicData>
        </a:graphic>
      </p:graphicFrame>
      <p:sp>
        <p:nvSpPr>
          <p:cNvPr id="3" name="Date Placeholder 2"/>
          <p:cNvSpPr>
            <a:spLocks noGrp="1"/>
          </p:cNvSpPr>
          <p:nvPr>
            <p:ph type="dt" sz="half" idx="10"/>
          </p:nvPr>
        </p:nvSpPr>
        <p:spPr>
          <a:xfrm>
            <a:off x="219965" y="6314911"/>
            <a:ext cx="2133600" cy="365125"/>
          </a:xfrm>
        </p:spPr>
        <p:txBody>
          <a:bodyPr/>
          <a:lstStyle/>
          <a:p>
            <a:r>
              <a:rPr lang="en-US" dirty="0" smtClean="0"/>
              <a:t>28.11.13</a:t>
            </a:r>
            <a:endParaRPr lang="en-US" dirty="0"/>
          </a:p>
        </p:txBody>
      </p:sp>
      <p:sp>
        <p:nvSpPr>
          <p:cNvPr id="5" name="Slide Number Placeholder 4"/>
          <p:cNvSpPr>
            <a:spLocks noGrp="1"/>
          </p:cNvSpPr>
          <p:nvPr>
            <p:ph type="sldNum" sz="quarter" idx="12"/>
          </p:nvPr>
        </p:nvSpPr>
        <p:spPr/>
        <p:txBody>
          <a:bodyPr/>
          <a:lstStyle/>
          <a:p>
            <a:fld id="{6B4C5D6C-5BFA-8547-AF7A-FE0C1AC2473E}" type="slidenum">
              <a:rPr lang="en-US" smtClean="0"/>
              <a:t>14</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3308066630"/>
              </p:ext>
            </p:extLst>
          </p:nvPr>
        </p:nvGraphicFramePr>
        <p:xfrm>
          <a:off x="3080635" y="653724"/>
          <a:ext cx="2972569" cy="5735320"/>
        </p:xfrm>
        <a:graphic>
          <a:graphicData uri="http://schemas.openxmlformats.org/drawingml/2006/table">
            <a:tbl>
              <a:tblPr firstRow="1" bandRow="1">
                <a:tableStyleId>{5C22544A-7EE6-4342-B048-85BDC9FD1C3A}</a:tableStyleId>
              </a:tblPr>
              <a:tblGrid>
                <a:gridCol w="689928"/>
                <a:gridCol w="1512823"/>
                <a:gridCol w="769818"/>
              </a:tblGrid>
              <a:tr h="370840">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en-US" baseline="0" dirty="0" smtClean="0"/>
                        <a:t>Score </a:t>
                      </a:r>
                      <a:r>
                        <a:rPr lang="ru-RU" baseline="0" dirty="0" smtClean="0"/>
                        <a:t>(</a:t>
                      </a:r>
                      <a:r>
                        <a:rPr lang="en-US" baseline="0" dirty="0" smtClean="0"/>
                        <a:t>max</a:t>
                      </a:r>
                      <a:r>
                        <a:rPr lang="ru-RU" baseline="0" dirty="0" smtClean="0"/>
                        <a:t> 100</a:t>
                      </a:r>
                      <a:r>
                        <a:rPr lang="en-US" baseline="0" dirty="0" smtClean="0"/>
                        <a:t> </a:t>
                      </a:r>
                      <a:r>
                        <a:rPr lang="ru-RU" baseline="0" dirty="0" smtClean="0"/>
                        <a:t>)</a:t>
                      </a:r>
                      <a:endParaRPr lang="en-US" dirty="0"/>
                    </a:p>
                  </a:txBody>
                  <a:tcPr/>
                </a:tc>
              </a:tr>
              <a:tr h="370840">
                <a:tc>
                  <a:txBody>
                    <a:bodyPr/>
                    <a:lstStyle/>
                    <a:p>
                      <a:pPr algn="r"/>
                      <a:r>
                        <a:rPr lang="en-US" dirty="0" smtClean="0"/>
                        <a:t>14.</a:t>
                      </a:r>
                      <a:endParaRPr lang="en-US" dirty="0"/>
                    </a:p>
                  </a:txBody>
                  <a:tcPr/>
                </a:tc>
                <a:tc>
                  <a:txBody>
                    <a:bodyPr/>
                    <a:lstStyle/>
                    <a:p>
                      <a:pPr algn="r"/>
                      <a:r>
                        <a:rPr lang="en-US" dirty="0" smtClean="0"/>
                        <a:t>Denmark</a:t>
                      </a:r>
                      <a:endParaRPr lang="en-US" dirty="0"/>
                    </a:p>
                  </a:txBody>
                  <a:tcPr/>
                </a:tc>
                <a:tc>
                  <a:txBody>
                    <a:bodyPr/>
                    <a:lstStyle/>
                    <a:p>
                      <a:pPr algn="r"/>
                      <a:r>
                        <a:rPr lang="en-US" b="1" dirty="0" smtClean="0"/>
                        <a:t>53</a:t>
                      </a:r>
                      <a:endParaRPr lang="en-US" b="1" dirty="0"/>
                    </a:p>
                  </a:txBody>
                  <a:tcPr/>
                </a:tc>
              </a:tr>
              <a:tr h="370840">
                <a:tc>
                  <a:txBody>
                    <a:bodyPr/>
                    <a:lstStyle/>
                    <a:p>
                      <a:pPr algn="r"/>
                      <a:endParaRPr lang="en-US" dirty="0"/>
                    </a:p>
                  </a:txBody>
                  <a:tcPr/>
                </a:tc>
                <a:tc>
                  <a:txBody>
                    <a:bodyPr/>
                    <a:lstStyle/>
                    <a:p>
                      <a:pPr algn="r"/>
                      <a:r>
                        <a:rPr lang="en-US" dirty="0" smtClean="0"/>
                        <a:t>EU Average</a:t>
                      </a:r>
                      <a:endParaRPr lang="en-US" dirty="0"/>
                    </a:p>
                  </a:txBody>
                  <a:tcPr/>
                </a:tc>
                <a:tc>
                  <a:txBody>
                    <a:bodyPr/>
                    <a:lstStyle/>
                    <a:p>
                      <a:pPr algn="r"/>
                      <a:r>
                        <a:rPr lang="en-US" b="1" dirty="0" smtClean="0"/>
                        <a:t>52</a:t>
                      </a:r>
                      <a:endParaRPr lang="en-US" b="1" dirty="0"/>
                    </a:p>
                  </a:txBody>
                  <a:tcPr/>
                </a:tc>
              </a:tr>
              <a:tr h="370840">
                <a:tc>
                  <a:txBody>
                    <a:bodyPr/>
                    <a:lstStyle/>
                    <a:p>
                      <a:pPr algn="r"/>
                      <a:r>
                        <a:rPr lang="en-US" dirty="0" smtClean="0"/>
                        <a:t>15.</a:t>
                      </a:r>
                      <a:endParaRPr lang="en-US" dirty="0"/>
                    </a:p>
                  </a:txBody>
                  <a:tcPr/>
                </a:tc>
                <a:tc>
                  <a:txBody>
                    <a:bodyPr/>
                    <a:lstStyle/>
                    <a:p>
                      <a:pPr algn="r"/>
                      <a:r>
                        <a:rPr lang="en-US" b="0" dirty="0" smtClean="0"/>
                        <a:t>France</a:t>
                      </a:r>
                      <a:endParaRPr lang="en-US" b="0" dirty="0"/>
                    </a:p>
                  </a:txBody>
                  <a:tcPr/>
                </a:tc>
                <a:tc>
                  <a:txBody>
                    <a:bodyPr/>
                    <a:lstStyle/>
                    <a:p>
                      <a:pPr algn="r"/>
                      <a:r>
                        <a:rPr lang="en-US" b="1" dirty="0" smtClean="0"/>
                        <a:t>51</a:t>
                      </a:r>
                      <a:endParaRPr lang="en-US" b="1" dirty="0"/>
                    </a:p>
                  </a:txBody>
                  <a:tcPr/>
                </a:tc>
              </a:tr>
              <a:tr h="370840">
                <a:tc>
                  <a:txBody>
                    <a:bodyPr/>
                    <a:lstStyle/>
                    <a:p>
                      <a:pPr algn="r"/>
                      <a:r>
                        <a:rPr lang="en-US" dirty="0" smtClean="0"/>
                        <a:t>16.</a:t>
                      </a:r>
                      <a:endParaRPr lang="en-US" dirty="0"/>
                    </a:p>
                  </a:txBody>
                  <a:tcPr/>
                </a:tc>
                <a:tc>
                  <a:txBody>
                    <a:bodyPr/>
                    <a:lstStyle/>
                    <a:p>
                      <a:pPr algn="r"/>
                      <a:r>
                        <a:rPr lang="en-US" b="0" dirty="0" smtClean="0"/>
                        <a:t>Greece</a:t>
                      </a:r>
                      <a:endParaRPr lang="en-US" b="0" dirty="0"/>
                    </a:p>
                  </a:txBody>
                  <a:tcPr/>
                </a:tc>
                <a:tc>
                  <a:txBody>
                    <a:bodyPr/>
                    <a:lstStyle/>
                    <a:p>
                      <a:pPr algn="r"/>
                      <a:r>
                        <a:rPr lang="en-US" b="1" dirty="0" smtClean="0"/>
                        <a:t>49</a:t>
                      </a:r>
                      <a:endParaRPr lang="en-US" b="1" dirty="0"/>
                    </a:p>
                  </a:txBody>
                  <a:tcPr/>
                </a:tc>
              </a:tr>
              <a:tr h="370840">
                <a:tc>
                  <a:txBody>
                    <a:bodyPr/>
                    <a:lstStyle/>
                    <a:p>
                      <a:pPr algn="r"/>
                      <a:endParaRPr lang="en-US" dirty="0"/>
                    </a:p>
                  </a:txBody>
                  <a:tcPr/>
                </a:tc>
                <a:tc>
                  <a:txBody>
                    <a:bodyPr/>
                    <a:lstStyle/>
                    <a:p>
                      <a:pPr algn="r"/>
                      <a:r>
                        <a:rPr lang="en-US" b="0" dirty="0" smtClean="0"/>
                        <a:t>Ireland</a:t>
                      </a:r>
                      <a:endParaRPr lang="en-US" b="0" dirty="0"/>
                    </a:p>
                  </a:txBody>
                  <a:tcPr/>
                </a:tc>
                <a:tc>
                  <a:txBody>
                    <a:bodyPr/>
                    <a:lstStyle/>
                    <a:p>
                      <a:pPr algn="r"/>
                      <a:r>
                        <a:rPr lang="en-US" b="1" dirty="0" smtClean="0"/>
                        <a:t>49</a:t>
                      </a:r>
                      <a:endParaRPr lang="en-US" b="1" dirty="0"/>
                    </a:p>
                  </a:txBody>
                  <a:tcPr/>
                </a:tc>
              </a:tr>
              <a:tr h="370840">
                <a:tc>
                  <a:txBody>
                    <a:bodyPr/>
                    <a:lstStyle/>
                    <a:p>
                      <a:pPr algn="r"/>
                      <a:r>
                        <a:rPr lang="en-US" dirty="0" smtClean="0"/>
                        <a:t>18.</a:t>
                      </a:r>
                      <a:endParaRPr lang="en-US" dirty="0"/>
                    </a:p>
                  </a:txBody>
                  <a:tcPr/>
                </a:tc>
                <a:tc>
                  <a:txBody>
                    <a:bodyPr/>
                    <a:lstStyle/>
                    <a:p>
                      <a:pPr algn="r"/>
                      <a:r>
                        <a:rPr lang="en-US" b="0" dirty="0" smtClean="0"/>
                        <a:t>Slovenia</a:t>
                      </a:r>
                      <a:endParaRPr lang="en-US" b="0" dirty="0"/>
                    </a:p>
                  </a:txBody>
                  <a:tcPr/>
                </a:tc>
                <a:tc>
                  <a:txBody>
                    <a:bodyPr/>
                    <a:lstStyle/>
                    <a:p>
                      <a:pPr algn="r"/>
                      <a:r>
                        <a:rPr lang="en-US" b="1" dirty="0" smtClean="0"/>
                        <a:t>48</a:t>
                      </a:r>
                      <a:endParaRPr lang="en-US" b="1" dirty="0"/>
                    </a:p>
                  </a:txBody>
                  <a:tcPr/>
                </a:tc>
              </a:tr>
              <a:tr h="370840">
                <a:tc>
                  <a:txBody>
                    <a:bodyPr/>
                    <a:lstStyle/>
                    <a:p>
                      <a:pPr algn="r"/>
                      <a:r>
                        <a:rPr lang="en-US" dirty="0" smtClean="0"/>
                        <a:t>19.</a:t>
                      </a:r>
                      <a:endParaRPr lang="en-US" dirty="0"/>
                    </a:p>
                  </a:txBody>
                  <a:tcPr/>
                </a:tc>
                <a:tc>
                  <a:txBody>
                    <a:bodyPr/>
                    <a:lstStyle/>
                    <a:p>
                      <a:pPr algn="r"/>
                      <a:r>
                        <a:rPr lang="en-US" dirty="0" smtClean="0"/>
                        <a:t>Czech Rep.</a:t>
                      </a:r>
                      <a:endParaRPr lang="en-US" dirty="0"/>
                    </a:p>
                  </a:txBody>
                  <a:tcPr/>
                </a:tc>
                <a:tc>
                  <a:txBody>
                    <a:bodyPr/>
                    <a:lstStyle/>
                    <a:p>
                      <a:pPr algn="r"/>
                      <a:r>
                        <a:rPr lang="en-US" b="1" dirty="0" smtClean="0"/>
                        <a:t>46</a:t>
                      </a:r>
                      <a:endParaRPr lang="en-US" b="1" dirty="0"/>
                    </a:p>
                  </a:txBody>
                  <a:tcPr/>
                </a:tc>
              </a:tr>
              <a:tr h="370840">
                <a:tc>
                  <a:txBody>
                    <a:bodyPr/>
                    <a:lstStyle/>
                    <a:p>
                      <a:pPr algn="r"/>
                      <a:endParaRPr lang="en-US" dirty="0"/>
                    </a:p>
                  </a:txBody>
                  <a:tcPr/>
                </a:tc>
                <a:tc>
                  <a:txBody>
                    <a:bodyPr/>
                    <a:lstStyle/>
                    <a:p>
                      <a:pPr algn="r"/>
                      <a:r>
                        <a:rPr lang="en-US" dirty="0" smtClean="0"/>
                        <a:t>Estonia</a:t>
                      </a:r>
                      <a:endParaRPr lang="en-US" dirty="0"/>
                    </a:p>
                  </a:txBody>
                  <a:tcPr/>
                </a:tc>
                <a:tc>
                  <a:txBody>
                    <a:bodyPr/>
                    <a:lstStyle/>
                    <a:p>
                      <a:pPr algn="r"/>
                      <a:r>
                        <a:rPr lang="en-US" b="1" dirty="0" smtClean="0"/>
                        <a:t>46</a:t>
                      </a:r>
                      <a:endParaRPr lang="en-US" b="1" dirty="0"/>
                    </a:p>
                  </a:txBody>
                  <a:tcPr/>
                </a:tc>
              </a:tr>
              <a:tr h="370840">
                <a:tc>
                  <a:txBody>
                    <a:bodyPr/>
                    <a:lstStyle/>
                    <a:p>
                      <a:pPr algn="r"/>
                      <a:r>
                        <a:rPr lang="en-US" dirty="0" smtClean="0"/>
                        <a:t>21.</a:t>
                      </a:r>
                      <a:endParaRPr lang="en-US" dirty="0"/>
                    </a:p>
                  </a:txBody>
                  <a:tcPr/>
                </a:tc>
                <a:tc>
                  <a:txBody>
                    <a:bodyPr/>
                    <a:lstStyle/>
                    <a:p>
                      <a:pPr algn="r"/>
                      <a:r>
                        <a:rPr lang="en-US" dirty="0" smtClean="0"/>
                        <a:t>Hungary</a:t>
                      </a:r>
                      <a:endParaRPr lang="en-US" dirty="0"/>
                    </a:p>
                  </a:txBody>
                  <a:tcPr/>
                </a:tc>
                <a:tc>
                  <a:txBody>
                    <a:bodyPr/>
                    <a:lstStyle/>
                    <a:p>
                      <a:pPr algn="r"/>
                      <a:r>
                        <a:rPr lang="en-US" b="1" dirty="0" smtClean="0"/>
                        <a:t>45</a:t>
                      </a:r>
                      <a:endParaRPr lang="en-US" b="1" dirty="0"/>
                    </a:p>
                  </a:txBody>
                  <a:tcPr/>
                </a:tc>
              </a:tr>
              <a:tr h="370840">
                <a:tc>
                  <a:txBody>
                    <a:bodyPr/>
                    <a:lstStyle/>
                    <a:p>
                      <a:pPr algn="r"/>
                      <a:endParaRPr lang="en-US"/>
                    </a:p>
                  </a:txBody>
                  <a:tcPr/>
                </a:tc>
                <a:tc>
                  <a:txBody>
                    <a:bodyPr/>
                    <a:lstStyle/>
                    <a:p>
                      <a:pPr algn="r"/>
                      <a:r>
                        <a:rPr lang="en-US" dirty="0" smtClean="0"/>
                        <a:t>Romania</a:t>
                      </a:r>
                      <a:endParaRPr lang="en-US" dirty="0"/>
                    </a:p>
                  </a:txBody>
                  <a:tcPr/>
                </a:tc>
                <a:tc>
                  <a:txBody>
                    <a:bodyPr/>
                    <a:lstStyle/>
                    <a:p>
                      <a:pPr algn="r"/>
                      <a:r>
                        <a:rPr lang="en-US" b="1" dirty="0" smtClean="0"/>
                        <a:t>45</a:t>
                      </a:r>
                      <a:endParaRPr lang="en-US" b="1" dirty="0"/>
                    </a:p>
                  </a:txBody>
                  <a:tcPr/>
                </a:tc>
              </a:tr>
              <a:tr h="370840">
                <a:tc>
                  <a:txBody>
                    <a:bodyPr/>
                    <a:lstStyle/>
                    <a:p>
                      <a:pPr algn="r"/>
                      <a:r>
                        <a:rPr lang="en-US" dirty="0" smtClean="0"/>
                        <a:t>23.</a:t>
                      </a:r>
                      <a:endParaRPr lang="en-US" dirty="0"/>
                    </a:p>
                  </a:txBody>
                  <a:tcPr/>
                </a:tc>
                <a:tc>
                  <a:txBody>
                    <a:bodyPr/>
                    <a:lstStyle/>
                    <a:p>
                      <a:pPr algn="r"/>
                      <a:r>
                        <a:rPr lang="en-US" dirty="0" smtClean="0"/>
                        <a:t>Switzerland</a:t>
                      </a:r>
                      <a:endParaRPr lang="en-US" dirty="0"/>
                    </a:p>
                  </a:txBody>
                  <a:tcPr/>
                </a:tc>
                <a:tc>
                  <a:txBody>
                    <a:bodyPr/>
                    <a:lstStyle/>
                    <a:p>
                      <a:pPr algn="r"/>
                      <a:r>
                        <a:rPr lang="en-US" b="1" dirty="0" smtClean="0"/>
                        <a:t>43</a:t>
                      </a:r>
                      <a:endParaRPr lang="en-US" b="1" dirty="0"/>
                    </a:p>
                  </a:txBody>
                  <a:tcPr/>
                </a:tc>
              </a:tr>
              <a:tr h="370840">
                <a:tc>
                  <a:txBody>
                    <a:bodyPr/>
                    <a:lstStyle/>
                    <a:p>
                      <a:pPr algn="r"/>
                      <a:r>
                        <a:rPr lang="en-US" dirty="0" smtClean="0"/>
                        <a:t>24.</a:t>
                      </a:r>
                      <a:endParaRPr lang="en-US" dirty="0"/>
                    </a:p>
                  </a:txBody>
                  <a:tcPr/>
                </a:tc>
                <a:tc>
                  <a:txBody>
                    <a:bodyPr/>
                    <a:lstStyle/>
                    <a:p>
                      <a:pPr algn="r"/>
                      <a:r>
                        <a:rPr lang="en-US" dirty="0" smtClean="0"/>
                        <a:t>Austria</a:t>
                      </a:r>
                      <a:endParaRPr lang="en-US" dirty="0"/>
                    </a:p>
                  </a:txBody>
                  <a:tcPr/>
                </a:tc>
                <a:tc>
                  <a:txBody>
                    <a:bodyPr/>
                    <a:lstStyle/>
                    <a:p>
                      <a:pPr algn="r"/>
                      <a:r>
                        <a:rPr lang="en-US" b="1" dirty="0" smtClean="0"/>
                        <a:t>42</a:t>
                      </a:r>
                      <a:endParaRPr lang="en-US" b="1" dirty="0"/>
                    </a:p>
                  </a:txBody>
                  <a:tcPr/>
                </a:tc>
              </a:tr>
              <a:tr h="370840">
                <a:tc>
                  <a:txBody>
                    <a:bodyPr/>
                    <a:lstStyle/>
                    <a:p>
                      <a:pPr algn="r"/>
                      <a:endParaRPr lang="en-US" dirty="0"/>
                    </a:p>
                  </a:txBody>
                  <a:tcPr/>
                </a:tc>
                <a:tc>
                  <a:txBody>
                    <a:bodyPr/>
                    <a:lstStyle/>
                    <a:p>
                      <a:pPr algn="r"/>
                      <a:r>
                        <a:rPr lang="en-US" dirty="0" smtClean="0"/>
                        <a:t>Poland</a:t>
                      </a:r>
                      <a:endParaRPr lang="en-US" dirty="0"/>
                    </a:p>
                  </a:txBody>
                  <a:tcPr/>
                </a:tc>
                <a:tc>
                  <a:txBody>
                    <a:bodyPr/>
                    <a:lstStyle/>
                    <a:p>
                      <a:pPr algn="r"/>
                      <a:r>
                        <a:rPr lang="en-US" b="1" dirty="0" smtClean="0"/>
                        <a:t>42</a:t>
                      </a:r>
                      <a:endParaRPr lang="en-US" b="1"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075778863"/>
              </p:ext>
            </p:extLst>
          </p:nvPr>
        </p:nvGraphicFramePr>
        <p:xfrm>
          <a:off x="6126898" y="654167"/>
          <a:ext cx="2926984" cy="3139440"/>
        </p:xfrm>
        <a:graphic>
          <a:graphicData uri="http://schemas.openxmlformats.org/drawingml/2006/table">
            <a:tbl>
              <a:tblPr firstRow="1" bandRow="1">
                <a:tableStyleId>{5C22544A-7EE6-4342-B048-85BDC9FD1C3A}</a:tableStyleId>
              </a:tblPr>
              <a:tblGrid>
                <a:gridCol w="689928"/>
                <a:gridCol w="1512823"/>
                <a:gridCol w="724233"/>
              </a:tblGrid>
              <a:tr h="370840">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en-US" baseline="0" dirty="0" smtClean="0"/>
                        <a:t>Score </a:t>
                      </a:r>
                      <a:r>
                        <a:rPr lang="ru-RU" baseline="0" dirty="0" smtClean="0"/>
                        <a:t>(</a:t>
                      </a:r>
                      <a:r>
                        <a:rPr lang="en-US" baseline="0" dirty="0" smtClean="0"/>
                        <a:t>max</a:t>
                      </a:r>
                      <a:r>
                        <a:rPr lang="ru-RU" baseline="0" dirty="0" smtClean="0"/>
                        <a:t> 100</a:t>
                      </a:r>
                      <a:r>
                        <a:rPr lang="en-US" baseline="0" dirty="0" smtClean="0"/>
                        <a:t> </a:t>
                      </a:r>
                      <a:r>
                        <a:rPr lang="ru-RU" baseline="0" dirty="0" smtClean="0"/>
                        <a:t>)</a:t>
                      </a:r>
                      <a:endParaRPr lang="en-US" dirty="0"/>
                    </a:p>
                  </a:txBody>
                  <a:tcPr/>
                </a:tc>
              </a:tr>
              <a:tr h="370840">
                <a:tc>
                  <a:txBody>
                    <a:bodyPr/>
                    <a:lstStyle/>
                    <a:p>
                      <a:pPr algn="r"/>
                      <a:r>
                        <a:rPr lang="en-US" dirty="0" smtClean="0"/>
                        <a:t>26.</a:t>
                      </a:r>
                      <a:endParaRPr lang="en-US" dirty="0"/>
                    </a:p>
                  </a:txBody>
                  <a:tcPr/>
                </a:tc>
                <a:tc>
                  <a:txBody>
                    <a:bodyPr/>
                    <a:lstStyle/>
                    <a:p>
                      <a:pPr algn="r"/>
                      <a:r>
                        <a:rPr lang="en-US" dirty="0" smtClean="0"/>
                        <a:t>Bulgaria</a:t>
                      </a:r>
                      <a:endParaRPr lang="en-US" dirty="0"/>
                    </a:p>
                  </a:txBody>
                  <a:tcPr/>
                </a:tc>
                <a:tc>
                  <a:txBody>
                    <a:bodyPr/>
                    <a:lstStyle/>
                    <a:p>
                      <a:pPr algn="r"/>
                      <a:r>
                        <a:rPr lang="en-US" b="1" dirty="0" smtClean="0"/>
                        <a:t>41</a:t>
                      </a:r>
                      <a:endParaRPr lang="en-US" b="1" dirty="0"/>
                    </a:p>
                  </a:txBody>
                  <a:tcPr/>
                </a:tc>
              </a:tr>
              <a:tr h="370840">
                <a:tc>
                  <a:txBody>
                    <a:bodyPr/>
                    <a:lstStyle/>
                    <a:p>
                      <a:pPr algn="r"/>
                      <a:r>
                        <a:rPr lang="en-US" dirty="0" smtClean="0"/>
                        <a:t>27.</a:t>
                      </a:r>
                      <a:endParaRPr lang="en-US" dirty="0"/>
                    </a:p>
                  </a:txBody>
                  <a:tcPr/>
                </a:tc>
                <a:tc>
                  <a:txBody>
                    <a:bodyPr/>
                    <a:lstStyle/>
                    <a:p>
                      <a:pPr algn="r"/>
                      <a:r>
                        <a:rPr lang="en-US" dirty="0" smtClean="0"/>
                        <a:t>Lithuania</a:t>
                      </a:r>
                      <a:endParaRPr lang="en-US" dirty="0"/>
                    </a:p>
                  </a:txBody>
                  <a:tcPr/>
                </a:tc>
                <a:tc>
                  <a:txBody>
                    <a:bodyPr/>
                    <a:lstStyle/>
                    <a:p>
                      <a:pPr algn="r"/>
                      <a:r>
                        <a:rPr lang="en-US" b="1" dirty="0" smtClean="0"/>
                        <a:t>40</a:t>
                      </a:r>
                      <a:endParaRPr lang="en-US" b="1" dirty="0"/>
                    </a:p>
                  </a:txBody>
                  <a:tcPr/>
                </a:tc>
              </a:tr>
              <a:tr h="370840">
                <a:tc>
                  <a:txBody>
                    <a:bodyPr/>
                    <a:lstStyle/>
                    <a:p>
                      <a:pPr algn="r"/>
                      <a:r>
                        <a:rPr lang="en-US" dirty="0" smtClean="0"/>
                        <a:t>28.</a:t>
                      </a:r>
                      <a:endParaRPr lang="en-US" dirty="0"/>
                    </a:p>
                  </a:txBody>
                  <a:tcPr/>
                </a:tc>
                <a:tc>
                  <a:txBody>
                    <a:bodyPr/>
                    <a:lstStyle/>
                    <a:p>
                      <a:pPr algn="r"/>
                      <a:r>
                        <a:rPr lang="en-US" b="0" dirty="0" smtClean="0"/>
                        <a:t>Malta</a:t>
                      </a:r>
                      <a:endParaRPr lang="en-US" b="0" dirty="0"/>
                    </a:p>
                  </a:txBody>
                  <a:tcPr/>
                </a:tc>
                <a:tc>
                  <a:txBody>
                    <a:bodyPr/>
                    <a:lstStyle/>
                    <a:p>
                      <a:pPr algn="r"/>
                      <a:r>
                        <a:rPr lang="en-US" b="1" dirty="0" smtClean="0"/>
                        <a:t>37</a:t>
                      </a:r>
                      <a:endParaRPr lang="en-US" b="1" dirty="0"/>
                    </a:p>
                  </a:txBody>
                  <a:tcPr/>
                </a:tc>
              </a:tr>
              <a:tr h="370840">
                <a:tc>
                  <a:txBody>
                    <a:bodyPr/>
                    <a:lstStyle/>
                    <a:p>
                      <a:pPr algn="r"/>
                      <a:r>
                        <a:rPr lang="en-US" dirty="0" smtClean="0"/>
                        <a:t>29.</a:t>
                      </a:r>
                      <a:endParaRPr lang="en-US" dirty="0"/>
                    </a:p>
                  </a:txBody>
                  <a:tcPr/>
                </a:tc>
                <a:tc>
                  <a:txBody>
                    <a:bodyPr/>
                    <a:lstStyle/>
                    <a:p>
                      <a:pPr algn="r"/>
                      <a:r>
                        <a:rPr lang="en-US" b="0" dirty="0" smtClean="0"/>
                        <a:t>Slovakia</a:t>
                      </a:r>
                      <a:endParaRPr lang="en-US" b="0" dirty="0"/>
                    </a:p>
                  </a:txBody>
                  <a:tcPr/>
                </a:tc>
                <a:tc>
                  <a:txBody>
                    <a:bodyPr/>
                    <a:lstStyle/>
                    <a:p>
                      <a:pPr algn="r"/>
                      <a:r>
                        <a:rPr lang="en-US" b="1" dirty="0" smtClean="0"/>
                        <a:t>36</a:t>
                      </a:r>
                      <a:endParaRPr lang="en-US" b="1" dirty="0"/>
                    </a:p>
                  </a:txBody>
                  <a:tcPr/>
                </a:tc>
              </a:tr>
              <a:tr h="370840">
                <a:tc>
                  <a:txBody>
                    <a:bodyPr/>
                    <a:lstStyle/>
                    <a:p>
                      <a:pPr algn="r"/>
                      <a:r>
                        <a:rPr lang="en-US" dirty="0" smtClean="0"/>
                        <a:t>30.</a:t>
                      </a:r>
                      <a:endParaRPr lang="en-US" dirty="0"/>
                    </a:p>
                  </a:txBody>
                  <a:tcPr/>
                </a:tc>
                <a:tc>
                  <a:txBody>
                    <a:bodyPr/>
                    <a:lstStyle/>
                    <a:p>
                      <a:pPr algn="r"/>
                      <a:r>
                        <a:rPr lang="en-US" b="0" dirty="0" smtClean="0"/>
                        <a:t>Cyprus</a:t>
                      </a:r>
                      <a:endParaRPr lang="en-US" b="0" dirty="0"/>
                    </a:p>
                  </a:txBody>
                  <a:tcPr/>
                </a:tc>
                <a:tc>
                  <a:txBody>
                    <a:bodyPr/>
                    <a:lstStyle/>
                    <a:p>
                      <a:pPr algn="r"/>
                      <a:r>
                        <a:rPr lang="en-US" b="1" dirty="0" smtClean="0"/>
                        <a:t>35</a:t>
                      </a:r>
                      <a:endParaRPr lang="en-US" b="1" dirty="0"/>
                    </a:p>
                  </a:txBody>
                  <a:tcPr/>
                </a:tc>
              </a:tr>
              <a:tr h="370840">
                <a:tc>
                  <a:txBody>
                    <a:bodyPr/>
                    <a:lstStyle/>
                    <a:p>
                      <a:pPr algn="r"/>
                      <a:r>
                        <a:rPr lang="en-US" dirty="0" smtClean="0"/>
                        <a:t>31.</a:t>
                      </a:r>
                      <a:endParaRPr lang="en-US" dirty="0"/>
                    </a:p>
                  </a:txBody>
                  <a:tcPr/>
                </a:tc>
                <a:tc>
                  <a:txBody>
                    <a:bodyPr/>
                    <a:lstStyle/>
                    <a:p>
                      <a:pPr algn="r"/>
                      <a:r>
                        <a:rPr lang="en-US" b="0" dirty="0" smtClean="0"/>
                        <a:t>Latvia</a:t>
                      </a:r>
                      <a:endParaRPr lang="en-US" b="0" dirty="0"/>
                    </a:p>
                  </a:txBody>
                  <a:tcPr/>
                </a:tc>
                <a:tc>
                  <a:txBody>
                    <a:bodyPr/>
                    <a:lstStyle/>
                    <a:p>
                      <a:pPr algn="r"/>
                      <a:r>
                        <a:rPr lang="en-US" b="1" dirty="0" smtClean="0"/>
                        <a:t>31</a:t>
                      </a:r>
                      <a:endParaRPr lang="en-US" b="1" dirty="0"/>
                    </a:p>
                  </a:txBody>
                  <a:tcPr/>
                </a:tc>
              </a:tr>
            </a:tbl>
          </a:graphicData>
        </a:graphic>
      </p:graphicFrame>
      <p:sp>
        <p:nvSpPr>
          <p:cNvPr id="15" name="TextBox 14"/>
          <p:cNvSpPr txBox="1"/>
          <p:nvPr/>
        </p:nvSpPr>
        <p:spPr>
          <a:xfrm>
            <a:off x="3418435" y="14192"/>
            <a:ext cx="2567211" cy="523220"/>
          </a:xfrm>
          <a:prstGeom prst="rect">
            <a:avLst/>
          </a:prstGeom>
          <a:noFill/>
        </p:spPr>
        <p:txBody>
          <a:bodyPr wrap="square" rtlCol="0">
            <a:spAutoFit/>
          </a:bodyPr>
          <a:lstStyle/>
          <a:p>
            <a:pPr algn="ctr"/>
            <a:r>
              <a:rPr lang="en-US" sz="2800" dirty="0" smtClean="0"/>
              <a:t>MIPEX 2011</a:t>
            </a:r>
            <a:endParaRPr lang="en-US" sz="2800" dirty="0"/>
          </a:p>
        </p:txBody>
      </p:sp>
    </p:spTree>
    <p:extLst>
      <p:ext uri="{BB962C8B-B14F-4D97-AF65-F5344CB8AC3E}">
        <p14:creationId xmlns:p14="http://schemas.microsoft.com/office/powerpoint/2010/main" val="3758232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84975"/>
            <a:ext cx="8229600" cy="1143000"/>
          </a:xfrm>
        </p:spPr>
        <p:txBody>
          <a:bodyPr/>
          <a:lstStyle/>
          <a:p>
            <a:r>
              <a:rPr lang="en-US" dirty="0" smtClean="0"/>
              <a:t>Sweden and Portugal</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15</a:t>
            </a:fld>
            <a:endParaRPr lang="en-US"/>
          </a:p>
        </p:txBody>
      </p:sp>
    </p:spTree>
    <p:extLst>
      <p:ext uri="{BB962C8B-B14F-4D97-AF65-F5344CB8AC3E}">
        <p14:creationId xmlns:p14="http://schemas.microsoft.com/office/powerpoint/2010/main" val="1762455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008"/>
            <a:ext cx="8229600" cy="1143000"/>
          </a:xfrm>
        </p:spPr>
        <p:txBody>
          <a:bodyPr/>
          <a:lstStyle/>
          <a:p>
            <a:r>
              <a:rPr lang="en-US" dirty="0" smtClean="0"/>
              <a:t>Swedish Context</a:t>
            </a:r>
            <a:endParaRPr lang="en-US" dirty="0"/>
          </a:p>
        </p:txBody>
      </p:sp>
      <p:sp>
        <p:nvSpPr>
          <p:cNvPr id="3" name="Content Placeholder 2"/>
          <p:cNvSpPr>
            <a:spLocks noGrp="1"/>
          </p:cNvSpPr>
          <p:nvPr>
            <p:ph idx="1"/>
          </p:nvPr>
        </p:nvSpPr>
        <p:spPr>
          <a:xfrm>
            <a:off x="457200" y="1450115"/>
            <a:ext cx="8229600" cy="4525963"/>
          </a:xfrm>
        </p:spPr>
        <p:txBody>
          <a:bodyPr>
            <a:normAutofit fontScale="70000" lnSpcReduction="20000"/>
          </a:bodyPr>
          <a:lstStyle/>
          <a:p>
            <a:pPr algn="just"/>
            <a:r>
              <a:rPr lang="en-US" dirty="0"/>
              <a:t>S</a:t>
            </a:r>
            <a:r>
              <a:rPr lang="en-US" dirty="0" smtClean="0"/>
              <a:t>ince </a:t>
            </a:r>
            <a:r>
              <a:rPr lang="en-US" dirty="0"/>
              <a:t>the Second World </a:t>
            </a:r>
            <a:r>
              <a:rPr lang="en-US" dirty="0" smtClean="0"/>
              <a:t>War a </a:t>
            </a:r>
            <a:r>
              <a:rPr lang="en-US" dirty="0"/>
              <a:t>relatively high number of foreign-born persons have settled in </a:t>
            </a:r>
            <a:r>
              <a:rPr lang="en-US" dirty="0" smtClean="0"/>
              <a:t>Sweden. There are 1 million 5 thousand </a:t>
            </a:r>
            <a:r>
              <a:rPr lang="en-US" dirty="0"/>
              <a:t>foreign born immigrants in Sweden, </a:t>
            </a:r>
            <a:r>
              <a:rPr lang="en-US" b="1" dirty="0" smtClean="0"/>
              <a:t>15 </a:t>
            </a:r>
            <a:r>
              <a:rPr lang="en-US" b="1" dirty="0"/>
              <a:t>% of the total </a:t>
            </a:r>
            <a:r>
              <a:rPr lang="en-US" b="1" dirty="0" smtClean="0"/>
              <a:t>population </a:t>
            </a:r>
            <a:r>
              <a:rPr lang="en-US" dirty="0" smtClean="0"/>
              <a:t>(2011). </a:t>
            </a:r>
            <a:r>
              <a:rPr lang="en-US" dirty="0"/>
              <a:t>Iraq, Serbia, Montenegro and </a:t>
            </a:r>
            <a:r>
              <a:rPr lang="en-US" dirty="0" smtClean="0"/>
              <a:t>Turkey are </a:t>
            </a:r>
            <a:r>
              <a:rPr lang="en-US" dirty="0"/>
              <a:t>l</a:t>
            </a:r>
            <a:r>
              <a:rPr lang="en-US" dirty="0" smtClean="0"/>
              <a:t>argest </a:t>
            </a:r>
            <a:r>
              <a:rPr lang="en-US" dirty="0"/>
              <a:t>third countries of </a:t>
            </a:r>
            <a:r>
              <a:rPr lang="en-US" dirty="0" smtClean="0"/>
              <a:t>immigrant origins in Sweden (2008).</a:t>
            </a:r>
          </a:p>
          <a:p>
            <a:pPr algn="just"/>
            <a:endParaRPr lang="en-US" dirty="0" smtClean="0"/>
          </a:p>
          <a:p>
            <a:pPr marL="0" indent="0" algn="just">
              <a:buNone/>
            </a:pPr>
            <a:r>
              <a:rPr lang="en-US" dirty="0"/>
              <a:t>I</a:t>
            </a:r>
            <a:r>
              <a:rPr lang="en-US" dirty="0" smtClean="0"/>
              <a:t>t’s possible to </a:t>
            </a:r>
            <a:r>
              <a:rPr lang="en-US" dirty="0"/>
              <a:t>define three </a:t>
            </a:r>
            <a:r>
              <a:rPr lang="en-US" dirty="0" smtClean="0"/>
              <a:t>flows </a:t>
            </a:r>
            <a:r>
              <a:rPr lang="en-US" dirty="0"/>
              <a:t>in immigration in </a:t>
            </a:r>
            <a:r>
              <a:rPr lang="en-US" dirty="0" smtClean="0"/>
              <a:t>Sweden:</a:t>
            </a:r>
          </a:p>
          <a:p>
            <a:pPr marL="0" indent="0" algn="just">
              <a:buNone/>
            </a:pPr>
            <a:endParaRPr lang="en-US" dirty="0"/>
          </a:p>
          <a:p>
            <a:pPr marL="514350" indent="-514350" algn="just">
              <a:buFont typeface="+mj-lt"/>
              <a:buAutoNum type="arabicPeriod"/>
            </a:pPr>
            <a:r>
              <a:rPr lang="en-US" dirty="0" smtClean="0"/>
              <a:t>since the 1950s people </a:t>
            </a:r>
            <a:r>
              <a:rPr lang="en-US" dirty="0"/>
              <a:t>from Italy, Greece, Yugoslavia and</a:t>
            </a:r>
            <a:r>
              <a:rPr lang="ru-RU" dirty="0"/>
              <a:t> </a:t>
            </a:r>
            <a:r>
              <a:rPr lang="en-US" dirty="0" smtClean="0"/>
              <a:t>Turkey have moved to Sweden as </a:t>
            </a:r>
            <a:r>
              <a:rPr lang="en-US" dirty="0" err="1" smtClean="0"/>
              <a:t>labour</a:t>
            </a:r>
            <a:r>
              <a:rPr lang="en-US" dirty="0" smtClean="0"/>
              <a:t> force;</a:t>
            </a:r>
          </a:p>
          <a:p>
            <a:pPr marL="514350" indent="-514350" algn="just">
              <a:buFont typeface="+mj-lt"/>
              <a:buAutoNum type="arabicPeriod"/>
            </a:pPr>
            <a:r>
              <a:rPr lang="en-US" dirty="0" smtClean="0"/>
              <a:t>since </a:t>
            </a:r>
            <a:r>
              <a:rPr lang="en-US" dirty="0"/>
              <a:t>the 1970s more people from Asia, </a:t>
            </a:r>
            <a:r>
              <a:rPr lang="en-US" dirty="0" smtClean="0"/>
              <a:t>Africa, Latin America </a:t>
            </a:r>
            <a:r>
              <a:rPr lang="en-US" dirty="0"/>
              <a:t>and European non-EU countries have </a:t>
            </a:r>
            <a:r>
              <a:rPr lang="en-US" dirty="0" smtClean="0"/>
              <a:t>migrated </a:t>
            </a:r>
            <a:r>
              <a:rPr lang="en-US" dirty="0"/>
              <a:t>to Sweden as refugees or due to family </a:t>
            </a:r>
            <a:r>
              <a:rPr lang="en-US" dirty="0" smtClean="0"/>
              <a:t>reunification;</a:t>
            </a:r>
          </a:p>
          <a:p>
            <a:pPr marL="514350" indent="-514350" algn="just">
              <a:buFont typeface="+mj-lt"/>
              <a:buAutoNum type="arabicPeriod"/>
            </a:pPr>
            <a:r>
              <a:rPr lang="en-US" dirty="0" smtClean="0"/>
              <a:t>since the </a:t>
            </a:r>
            <a:r>
              <a:rPr lang="ru-RU" dirty="0" smtClean="0"/>
              <a:t>1990</a:t>
            </a:r>
            <a:r>
              <a:rPr lang="en-US" dirty="0" smtClean="0"/>
              <a:t>s</a:t>
            </a:r>
            <a:r>
              <a:rPr lang="en-US" dirty="0"/>
              <a:t> </a:t>
            </a:r>
            <a:r>
              <a:rPr lang="en-US" dirty="0" smtClean="0"/>
              <a:t>people from Middle East countries have joined the ranks of refugees in Sweden.</a:t>
            </a:r>
            <a:r>
              <a:rPr lang="ru-RU" dirty="0" smtClean="0"/>
              <a:t> </a:t>
            </a:r>
            <a:endParaRPr lang="ru-RU"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16</a:t>
            </a:fld>
            <a:endParaRPr lang="en-US"/>
          </a:p>
        </p:txBody>
      </p:sp>
    </p:spTree>
    <p:extLst>
      <p:ext uri="{BB962C8B-B14F-4D97-AF65-F5344CB8AC3E}">
        <p14:creationId xmlns:p14="http://schemas.microsoft.com/office/powerpoint/2010/main" val="2758720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87"/>
            <a:ext cx="8229600" cy="1143000"/>
          </a:xfrm>
        </p:spPr>
        <p:txBody>
          <a:bodyPr/>
          <a:lstStyle/>
          <a:p>
            <a:r>
              <a:rPr lang="en-US" dirty="0" smtClean="0"/>
              <a:t>Portuguese Context </a:t>
            </a:r>
            <a:endParaRPr lang="en-US" dirty="0"/>
          </a:p>
        </p:txBody>
      </p:sp>
      <p:sp>
        <p:nvSpPr>
          <p:cNvPr id="3" name="Content Placeholder 2"/>
          <p:cNvSpPr>
            <a:spLocks noGrp="1"/>
          </p:cNvSpPr>
          <p:nvPr>
            <p:ph idx="1"/>
          </p:nvPr>
        </p:nvSpPr>
        <p:spPr>
          <a:xfrm>
            <a:off x="457200" y="932188"/>
            <a:ext cx="8229600" cy="5628592"/>
          </a:xfrm>
        </p:spPr>
        <p:txBody>
          <a:bodyPr>
            <a:normAutofit fontScale="47500" lnSpcReduction="20000"/>
          </a:bodyPr>
          <a:lstStyle/>
          <a:p>
            <a:pPr algn="just"/>
            <a:r>
              <a:rPr lang="en-US" sz="4400" dirty="0"/>
              <a:t>As for </a:t>
            </a:r>
            <a:r>
              <a:rPr lang="en-US" sz="4400" dirty="0" smtClean="0"/>
              <a:t>Portugal, immigration in </a:t>
            </a:r>
            <a:r>
              <a:rPr lang="en-US" sz="4400" dirty="0"/>
              <a:t>this country is of a lesser scale compared to its European </a:t>
            </a:r>
            <a:r>
              <a:rPr lang="en-US" sz="4400" dirty="0" err="1"/>
              <a:t>neighbours</a:t>
            </a:r>
            <a:r>
              <a:rPr lang="en-US" sz="4400" dirty="0"/>
              <a:t>: foreigners constitute </a:t>
            </a:r>
            <a:r>
              <a:rPr lang="ru-RU" sz="4400" b="1" dirty="0"/>
              <a:t>8</a:t>
            </a:r>
            <a:r>
              <a:rPr lang="en-US" sz="4400" b="1" dirty="0"/>
              <a:t>% of the population </a:t>
            </a:r>
            <a:r>
              <a:rPr lang="ru-RU" sz="4400" dirty="0"/>
              <a:t>(2011)</a:t>
            </a:r>
            <a:r>
              <a:rPr lang="ru-RU" sz="4500" dirty="0" smtClean="0"/>
              <a:t>.</a:t>
            </a:r>
            <a:r>
              <a:rPr lang="en-US" sz="4500" dirty="0" smtClean="0"/>
              <a:t> </a:t>
            </a:r>
            <a:r>
              <a:rPr lang="nl-NL" sz="4200" dirty="0"/>
              <a:t>Brazil, Cape </a:t>
            </a:r>
            <a:r>
              <a:rPr lang="nl-NL" sz="4200" dirty="0" err="1"/>
              <a:t>Verde</a:t>
            </a:r>
            <a:r>
              <a:rPr lang="nl-NL" sz="4200" dirty="0"/>
              <a:t> </a:t>
            </a:r>
            <a:r>
              <a:rPr lang="nl-NL" sz="4200" dirty="0" err="1"/>
              <a:t>and</a:t>
            </a:r>
            <a:r>
              <a:rPr lang="nl-NL" sz="4200" dirty="0"/>
              <a:t> </a:t>
            </a:r>
            <a:r>
              <a:rPr lang="nl-NL" sz="4200" dirty="0" smtClean="0"/>
              <a:t>Ukraine are </a:t>
            </a:r>
            <a:r>
              <a:rPr lang="en-US" sz="4200" dirty="0"/>
              <a:t>l</a:t>
            </a:r>
            <a:r>
              <a:rPr lang="en-US" sz="4200" dirty="0" smtClean="0"/>
              <a:t>argest </a:t>
            </a:r>
            <a:r>
              <a:rPr lang="en-US" sz="4500" dirty="0"/>
              <a:t>third countries of </a:t>
            </a:r>
            <a:r>
              <a:rPr lang="en-US" sz="4500" dirty="0" smtClean="0"/>
              <a:t>immigrant origins in Portugal (</a:t>
            </a:r>
            <a:r>
              <a:rPr lang="en-US" sz="4500" dirty="0"/>
              <a:t>2008) .</a:t>
            </a:r>
            <a:endParaRPr lang="nl-NL" sz="4400" dirty="0"/>
          </a:p>
          <a:p>
            <a:pPr marL="0" indent="0" algn="just">
              <a:buNone/>
            </a:pPr>
            <a:r>
              <a:rPr lang="en-US" sz="4500" dirty="0" smtClean="0"/>
              <a:t> </a:t>
            </a:r>
            <a:endParaRPr lang="en-US" sz="4800" dirty="0"/>
          </a:p>
          <a:p>
            <a:pPr marL="0" indent="0" algn="just">
              <a:buNone/>
            </a:pPr>
            <a:r>
              <a:rPr lang="en-US" sz="4500" dirty="0"/>
              <a:t>W</a:t>
            </a:r>
            <a:r>
              <a:rPr lang="en-US" sz="4500" dirty="0" smtClean="0"/>
              <a:t>e can define three streams in immigration to Portugal:</a:t>
            </a:r>
          </a:p>
          <a:p>
            <a:pPr marL="514350" indent="-514350" algn="just">
              <a:buFont typeface="+mj-lt"/>
              <a:buAutoNum type="arabicPeriod"/>
            </a:pPr>
            <a:r>
              <a:rPr lang="en-US" sz="4500" dirty="0" smtClean="0"/>
              <a:t>Since mid-1970s (following the </a:t>
            </a:r>
            <a:r>
              <a:rPr lang="en-US" sz="4500" dirty="0"/>
              <a:t>end of the military dictatorship in 1974 and the subsequent decolonization </a:t>
            </a:r>
            <a:r>
              <a:rPr lang="en-US" sz="4500" dirty="0" smtClean="0"/>
              <a:t>process) </a:t>
            </a:r>
            <a:r>
              <a:rPr lang="en-US" sz="4500" dirty="0"/>
              <a:t>m</a:t>
            </a:r>
            <a:r>
              <a:rPr lang="en-US" sz="4500" dirty="0" smtClean="0"/>
              <a:t>ost </a:t>
            </a:r>
            <a:r>
              <a:rPr lang="en-US" sz="4500" dirty="0"/>
              <a:t>of the immigrants came from the </a:t>
            </a:r>
            <a:r>
              <a:rPr lang="en-US" sz="4500" dirty="0" smtClean="0"/>
              <a:t>Portugal’s </a:t>
            </a:r>
            <a:r>
              <a:rPr lang="en-US" sz="4500" dirty="0"/>
              <a:t>former colonies (notably, Brazil, Angola, Mozambique, Guinea-Bissau, </a:t>
            </a:r>
            <a:r>
              <a:rPr lang="en-US" sz="4500" dirty="0" err="1"/>
              <a:t>São</a:t>
            </a:r>
            <a:r>
              <a:rPr lang="en-US" sz="4500" dirty="0"/>
              <a:t> Tomé and Principe</a:t>
            </a:r>
            <a:r>
              <a:rPr lang="en-US" sz="4500" dirty="0" smtClean="0"/>
              <a:t>);</a:t>
            </a:r>
            <a:endParaRPr lang="en-US" sz="4500" dirty="0"/>
          </a:p>
          <a:p>
            <a:pPr marL="514350" indent="-514350" algn="just">
              <a:buFont typeface="+mj-lt"/>
              <a:buAutoNum type="arabicPeriod"/>
            </a:pPr>
            <a:r>
              <a:rPr lang="en-US" sz="4500" dirty="0" smtClean="0"/>
              <a:t>Since mid-1980s (following </a:t>
            </a:r>
            <a:r>
              <a:rPr lang="en-US" sz="4500" dirty="0"/>
              <a:t>the accession to the European Community in </a:t>
            </a:r>
            <a:r>
              <a:rPr lang="en-US" sz="4500" dirty="0" smtClean="0"/>
              <a:t>1986 and Portugal’s growing demand for </a:t>
            </a:r>
            <a:r>
              <a:rPr lang="en-US" sz="4500" dirty="0" err="1" smtClean="0"/>
              <a:t>labour</a:t>
            </a:r>
            <a:r>
              <a:rPr lang="en-US" sz="4500" dirty="0" smtClean="0"/>
              <a:t>) low </a:t>
            </a:r>
            <a:r>
              <a:rPr lang="en-US" sz="4500" dirty="0"/>
              <a:t>skilled </a:t>
            </a:r>
            <a:r>
              <a:rPr lang="en-US" sz="4500" dirty="0" smtClean="0"/>
              <a:t>Africans, highly </a:t>
            </a:r>
            <a:r>
              <a:rPr lang="en-US" sz="4500" dirty="0"/>
              <a:t>skilled migrants from Western industrial </a:t>
            </a:r>
            <a:r>
              <a:rPr lang="en-US" sz="4500" dirty="0" smtClean="0"/>
              <a:t>states, and most </a:t>
            </a:r>
            <a:r>
              <a:rPr lang="en-US" sz="4500" dirty="0"/>
              <a:t>highly skilled professionals from </a:t>
            </a:r>
            <a:r>
              <a:rPr lang="en-US" sz="4500" dirty="0" smtClean="0"/>
              <a:t>Brazil moved to Portugal;</a:t>
            </a:r>
          </a:p>
          <a:p>
            <a:pPr marL="514350" indent="-514350" algn="just">
              <a:buFont typeface="+mj-lt"/>
              <a:buAutoNum type="arabicPeriod"/>
            </a:pPr>
            <a:r>
              <a:rPr lang="en-US" sz="4500" dirty="0" smtClean="0"/>
              <a:t>Since </a:t>
            </a:r>
            <a:r>
              <a:rPr lang="en-US" sz="4500" dirty="0"/>
              <a:t>the end of the 1990s, large groups of immigrants, mostly undocumented, were smuggled into the country by trafficking networks. They mainly originated from Eastern </a:t>
            </a:r>
            <a:r>
              <a:rPr lang="en-US" sz="4500" dirty="0" smtClean="0"/>
              <a:t>Europe, from countries like Ukraine</a:t>
            </a:r>
            <a:r>
              <a:rPr lang="en-US" sz="4500" dirty="0"/>
              <a:t>, Russia, Moldova and Romania</a:t>
            </a:r>
            <a:r>
              <a:rPr lang="en-US" sz="4500" dirty="0" smtClean="0"/>
              <a:t>.</a:t>
            </a:r>
          </a:p>
          <a:p>
            <a:pPr marL="0" indent="0" algn="just">
              <a:buNone/>
            </a:pPr>
            <a:endParaRPr lang="en-US" sz="4500" dirty="0"/>
          </a:p>
        </p:txBody>
      </p:sp>
      <p:sp>
        <p:nvSpPr>
          <p:cNvPr id="5" name="Date Placeholder 4"/>
          <p:cNvSpPr>
            <a:spLocks noGrp="1"/>
          </p:cNvSpPr>
          <p:nvPr>
            <p:ph type="dt" sz="half" idx="10"/>
          </p:nvPr>
        </p:nvSpPr>
        <p:spPr/>
        <p:txBody>
          <a:bodyPr/>
          <a:lstStyle/>
          <a:p>
            <a:r>
              <a:rPr lang="en-US" dirty="0" smtClean="0"/>
              <a:t>28.11.13</a:t>
            </a:r>
            <a:endParaRPr lang="en-US" dirty="0"/>
          </a:p>
        </p:txBody>
      </p:sp>
      <p:sp>
        <p:nvSpPr>
          <p:cNvPr id="7" name="Slide Number Placeholder 6"/>
          <p:cNvSpPr>
            <a:spLocks noGrp="1"/>
          </p:cNvSpPr>
          <p:nvPr>
            <p:ph type="sldNum" sz="quarter" idx="12"/>
          </p:nvPr>
        </p:nvSpPr>
        <p:spPr/>
        <p:txBody>
          <a:bodyPr/>
          <a:lstStyle/>
          <a:p>
            <a:fld id="{6B4C5D6C-5BFA-8547-AF7A-FE0C1AC2473E}" type="slidenum">
              <a:rPr lang="en-US" smtClean="0"/>
              <a:t>17</a:t>
            </a:fld>
            <a:endParaRPr lang="en-US"/>
          </a:p>
        </p:txBody>
      </p:sp>
    </p:spTree>
    <p:extLst>
      <p:ext uri="{BB962C8B-B14F-4D97-AF65-F5344CB8AC3E}">
        <p14:creationId xmlns:p14="http://schemas.microsoft.com/office/powerpoint/2010/main" val="2835114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Swedish </a:t>
            </a:r>
            <a:r>
              <a:rPr lang="en-US" dirty="0" smtClean="0"/>
              <a:t>Integration principles </a:t>
            </a:r>
            <a:endParaRPr lang="en-US" dirty="0"/>
          </a:p>
        </p:txBody>
      </p:sp>
      <p:sp>
        <p:nvSpPr>
          <p:cNvPr id="3" name="Content Placeholder 2"/>
          <p:cNvSpPr>
            <a:spLocks noGrp="1"/>
          </p:cNvSpPr>
          <p:nvPr>
            <p:ph idx="1"/>
          </p:nvPr>
        </p:nvSpPr>
        <p:spPr/>
        <p:txBody>
          <a:bodyPr/>
          <a:lstStyle/>
          <a:p>
            <a:pPr algn="just"/>
            <a:r>
              <a:rPr lang="en-US" dirty="0"/>
              <a:t>S</a:t>
            </a:r>
            <a:r>
              <a:rPr lang="en-US" dirty="0" smtClean="0"/>
              <a:t>ince 1970s, </a:t>
            </a:r>
            <a:r>
              <a:rPr lang="en-US" dirty="0"/>
              <a:t>the Swedish government sees integration as an issue that needs to be mainstreamed. General policy should be based on society’s ethnic and cultural diversity</a:t>
            </a:r>
            <a:r>
              <a:rPr lang="en-US" dirty="0" smtClean="0"/>
              <a:t>.</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18</a:t>
            </a:fld>
            <a:endParaRPr lang="en-US"/>
          </a:p>
        </p:txBody>
      </p:sp>
    </p:spTree>
    <p:extLst>
      <p:ext uri="{BB962C8B-B14F-4D97-AF65-F5344CB8AC3E}">
        <p14:creationId xmlns:p14="http://schemas.microsoft.com/office/powerpoint/2010/main" val="1575738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Portuguese integration principles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Initially, the issue of integration was not of much political concern. First measures were undertaken in 1991 with the creation under the Ministry of </a:t>
            </a:r>
            <a:r>
              <a:rPr lang="en-US" dirty="0" smtClean="0"/>
              <a:t>Education of </a:t>
            </a:r>
            <a:r>
              <a:rPr lang="en-US" dirty="0"/>
              <a:t>the </a:t>
            </a:r>
            <a:r>
              <a:rPr lang="en-US" dirty="0" smtClean="0"/>
              <a:t>“Intercultural </a:t>
            </a:r>
            <a:r>
              <a:rPr lang="en-US" dirty="0"/>
              <a:t>Secretariat</a:t>
            </a:r>
            <a:r>
              <a:rPr lang="en-US" dirty="0" smtClean="0"/>
              <a:t>” </a:t>
            </a:r>
            <a:r>
              <a:rPr lang="en-US" dirty="0"/>
              <a:t>with the purpose of pedagogically responding to the new challenges by growing ethnic and cultural diversity at schools. </a:t>
            </a:r>
            <a:endParaRPr lang="en-US" dirty="0" smtClean="0"/>
          </a:p>
          <a:p>
            <a:pPr algn="just"/>
            <a:r>
              <a:rPr lang="en-US" dirty="0"/>
              <a:t>In 2007, the Council of Ministers passed a resolution with aims and measures for </a:t>
            </a:r>
            <a:r>
              <a:rPr lang="en-US" dirty="0" smtClean="0"/>
              <a:t>the multi-purpose </a:t>
            </a:r>
            <a:r>
              <a:rPr lang="en-US" dirty="0"/>
              <a:t>integration of migrants. </a:t>
            </a:r>
            <a:endParaRPr lang="en-US" dirty="0" smtClean="0"/>
          </a:p>
          <a:p>
            <a:pPr algn="just"/>
            <a:r>
              <a:rPr lang="en-US" dirty="0" smtClean="0"/>
              <a:t>According to MIPEX 2011 </a:t>
            </a:r>
            <a:r>
              <a:rPr lang="en-US" i="1" dirty="0" smtClean="0"/>
              <a:t>“immigrants in Portugal are </a:t>
            </a:r>
            <a:r>
              <a:rPr lang="en-US" i="1" dirty="0"/>
              <a:t>seen as equal victims of the recession, not the scapegoats for it, unlike in several European countries. Austere economic and political choices have not reduced national consensus and support for </a:t>
            </a:r>
            <a:r>
              <a:rPr lang="en-US" i="1" dirty="0" smtClean="0"/>
              <a:t>integration”. </a:t>
            </a:r>
            <a:endParaRPr lang="en-US" i="1" dirty="0"/>
          </a:p>
          <a:p>
            <a:pPr algn="just"/>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19</a:t>
            </a:fld>
            <a:endParaRPr lang="en-US"/>
          </a:p>
        </p:txBody>
      </p:sp>
    </p:spTree>
    <p:extLst>
      <p:ext uri="{BB962C8B-B14F-4D97-AF65-F5344CB8AC3E}">
        <p14:creationId xmlns:p14="http://schemas.microsoft.com/office/powerpoint/2010/main" val="1269723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Introduction (1)</a:t>
            </a:r>
            <a:endParaRPr lang="en-US" sz="4000" dirty="0"/>
          </a:p>
        </p:txBody>
      </p:sp>
      <p:sp>
        <p:nvSpPr>
          <p:cNvPr id="3" name="Content Placeholder 2"/>
          <p:cNvSpPr>
            <a:spLocks noGrp="1"/>
          </p:cNvSpPr>
          <p:nvPr>
            <p:ph idx="1"/>
          </p:nvPr>
        </p:nvSpPr>
        <p:spPr>
          <a:xfrm>
            <a:off x="457200" y="1357020"/>
            <a:ext cx="8229600" cy="5257800"/>
          </a:xfrm>
        </p:spPr>
        <p:txBody>
          <a:bodyPr>
            <a:normAutofit/>
          </a:bodyPr>
          <a:lstStyle/>
          <a:p>
            <a:pPr marL="0" indent="0" algn="just">
              <a:buNone/>
            </a:pPr>
            <a:r>
              <a:rPr lang="en-US" dirty="0" smtClean="0"/>
              <a:t>At the beginning of 1990</a:t>
            </a:r>
            <a:r>
              <a:rPr lang="en-US" dirty="0"/>
              <a:t>s</a:t>
            </a:r>
            <a:r>
              <a:rPr lang="en-US" dirty="0" smtClean="0"/>
              <a:t>, after dissolution of the Soviet Union, Russia was included in global migrant processes and came out on second place (after USA) by number of foreign migrants. </a:t>
            </a:r>
            <a:endParaRPr lang="ru-RU" dirty="0" smtClean="0"/>
          </a:p>
          <a:p>
            <a:pPr marL="0" indent="0" algn="just">
              <a:buNone/>
            </a:pPr>
            <a:r>
              <a:rPr lang="en-US" dirty="0" smtClean="0"/>
              <a:t/>
            </a:r>
            <a:br>
              <a:rPr lang="en-US" dirty="0" smtClean="0"/>
            </a:br>
            <a:endParaRPr lang="en-US" dirty="0" smtClean="0"/>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a:t>
            </a:fld>
            <a:endParaRPr lang="en-US"/>
          </a:p>
        </p:txBody>
      </p:sp>
    </p:spTree>
    <p:extLst>
      <p:ext uri="{BB962C8B-B14F-4D97-AF65-F5344CB8AC3E}">
        <p14:creationId xmlns:p14="http://schemas.microsoft.com/office/powerpoint/2010/main" val="676172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Swedish and Portugal integration policies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Sweden recognized the equal rights principles and started migrant integration in 1970s.</a:t>
            </a:r>
          </a:p>
          <a:p>
            <a:pPr algn="just"/>
            <a:r>
              <a:rPr lang="en-US" dirty="0" smtClean="0"/>
              <a:t>Portugal began its multifaceted migrant integration policy in 2007. </a:t>
            </a:r>
          </a:p>
          <a:p>
            <a:pPr algn="just"/>
            <a:r>
              <a:rPr lang="en-US" dirty="0" smtClean="0"/>
              <a:t>Regardless 30-years gap between migrant integration kick-off in these two countries, the efficiency of migrant integration policies of both of them are highly evaluated</a:t>
            </a:r>
            <a:r>
              <a:rPr lang="en-US" dirty="0"/>
              <a:t> </a:t>
            </a:r>
            <a:r>
              <a:rPr lang="en-US" dirty="0" smtClean="0"/>
              <a:t>by MIPEX 2011. </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20</a:t>
            </a:fld>
            <a:endParaRPr lang="en-US"/>
          </a:p>
        </p:txBody>
      </p:sp>
    </p:spTree>
    <p:extLst>
      <p:ext uri="{BB962C8B-B14F-4D97-AF65-F5344CB8AC3E}">
        <p14:creationId xmlns:p14="http://schemas.microsoft.com/office/powerpoint/2010/main" val="3710714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Sweden’s Integration </a:t>
            </a:r>
            <a:r>
              <a:rPr lang="en-US" sz="3200" dirty="0"/>
              <a:t>measures </a:t>
            </a:r>
            <a:br>
              <a:rPr lang="en-US" sz="3200" dirty="0"/>
            </a:br>
            <a:r>
              <a:rPr lang="en-US" sz="3200" dirty="0"/>
              <a:t>(National level)</a:t>
            </a:r>
          </a:p>
        </p:txBody>
      </p:sp>
      <p:sp>
        <p:nvSpPr>
          <p:cNvPr id="3" name="Content Placeholder 2"/>
          <p:cNvSpPr>
            <a:spLocks noGrp="1"/>
          </p:cNvSpPr>
          <p:nvPr>
            <p:ph idx="1"/>
          </p:nvPr>
        </p:nvSpPr>
        <p:spPr>
          <a:xfrm>
            <a:off x="457199" y="1302071"/>
            <a:ext cx="8433457" cy="4525963"/>
          </a:xfrm>
        </p:spPr>
        <p:txBody>
          <a:bodyPr>
            <a:noAutofit/>
          </a:bodyPr>
          <a:lstStyle/>
          <a:p>
            <a:pPr algn="just"/>
            <a:r>
              <a:rPr lang="en-US" sz="2800" i="1" dirty="0"/>
              <a:t>The Migration </a:t>
            </a:r>
            <a:r>
              <a:rPr lang="en-US" sz="2800" i="1" dirty="0" smtClean="0"/>
              <a:t>Board</a:t>
            </a:r>
            <a:r>
              <a:rPr lang="en-US" sz="2800" dirty="0" smtClean="0"/>
              <a:t> is </a:t>
            </a:r>
            <a:r>
              <a:rPr lang="en-US" sz="2800" dirty="0"/>
              <a:t>Sweden’s central government authority for alien’s affairs. The Migration Board is responsible for permits for people visiting and settling in Sweden, the asylum process (from application to a residence permit or to a voluntary return home</a:t>
            </a:r>
            <a:r>
              <a:rPr lang="en-US" sz="2800" dirty="0" smtClean="0"/>
              <a:t>), </a:t>
            </a:r>
            <a:r>
              <a:rPr lang="en-US" sz="2800" dirty="0"/>
              <a:t>citizenship </a:t>
            </a:r>
            <a:r>
              <a:rPr lang="en-US" sz="2800" dirty="0" smtClean="0"/>
              <a:t>affairs, helping out with voluntary return migration. </a:t>
            </a:r>
          </a:p>
          <a:p>
            <a:pPr algn="just"/>
            <a:r>
              <a:rPr lang="en-US" sz="2800" dirty="0" smtClean="0"/>
              <a:t>The overall aim of the national integration policy is to offer the newly arrived refugees and other immigrants the opportunity to </a:t>
            </a:r>
            <a:r>
              <a:rPr lang="en-US" sz="2800" b="1" dirty="0" smtClean="0"/>
              <a:t>support</a:t>
            </a:r>
            <a:r>
              <a:rPr lang="en-US" sz="2800" dirty="0" smtClean="0"/>
              <a:t> themselves financially and to actively</a:t>
            </a:r>
            <a:r>
              <a:rPr lang="en-US" sz="2800" b="1" dirty="0" smtClean="0"/>
              <a:t> participate </a:t>
            </a:r>
            <a:r>
              <a:rPr lang="en-US" sz="2800" dirty="0" smtClean="0"/>
              <a:t>in Sweden’s society. </a:t>
            </a:r>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21</a:t>
            </a:fld>
            <a:endParaRPr lang="en-US"/>
          </a:p>
        </p:txBody>
      </p:sp>
    </p:spTree>
    <p:extLst>
      <p:ext uri="{BB962C8B-B14F-4D97-AF65-F5344CB8AC3E}">
        <p14:creationId xmlns:p14="http://schemas.microsoft.com/office/powerpoint/2010/main" val="2080717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Sweden’s Integration measures </a:t>
            </a:r>
            <a:br>
              <a:rPr lang="en-US" sz="3200" dirty="0" smtClean="0"/>
            </a:br>
            <a:r>
              <a:rPr lang="en-US" sz="3200" dirty="0" smtClean="0"/>
              <a:t>(</a:t>
            </a:r>
            <a:r>
              <a:rPr lang="en-US" sz="3200" dirty="0"/>
              <a:t>Local </a:t>
            </a:r>
            <a:r>
              <a:rPr lang="en-US" sz="3200" dirty="0" smtClean="0"/>
              <a:t>Level)</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dirty="0"/>
              <a:t>Most of the actual integration work and planning of the measures is being done on the local level</a:t>
            </a:r>
            <a:r>
              <a:rPr lang="en-US" dirty="0" smtClean="0"/>
              <a:t>.</a:t>
            </a:r>
          </a:p>
          <a:p>
            <a:pPr algn="just"/>
            <a:r>
              <a:rPr lang="en-US" dirty="0" smtClean="0"/>
              <a:t>The </a:t>
            </a:r>
            <a:r>
              <a:rPr lang="en-US" dirty="0"/>
              <a:t>municipalities draft a municipal orientation program based on the national goals and local circumstances. The municipality </a:t>
            </a:r>
            <a:r>
              <a:rPr lang="en-US" b="1" dirty="0"/>
              <a:t>plans</a:t>
            </a:r>
            <a:r>
              <a:rPr lang="en-US" dirty="0"/>
              <a:t> and </a:t>
            </a:r>
            <a:r>
              <a:rPr lang="en-US" b="1" dirty="0"/>
              <a:t>carries out</a:t>
            </a:r>
            <a:r>
              <a:rPr lang="en-US" dirty="0"/>
              <a:t> an individualized orientation program together with the individual and other relevant parties, based on a municipal orientation program. The municipality is responsible for the individual receiving the support needed in order to make the orientation program successful. </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22</a:t>
            </a:fld>
            <a:endParaRPr lang="en-US"/>
          </a:p>
        </p:txBody>
      </p:sp>
    </p:spTree>
    <p:extLst>
      <p:ext uri="{BB962C8B-B14F-4D97-AF65-F5344CB8AC3E}">
        <p14:creationId xmlns:p14="http://schemas.microsoft.com/office/powerpoint/2010/main" val="40708539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Portugal’s Integration measures </a:t>
            </a:r>
            <a:br>
              <a:rPr lang="en-US" sz="3200" dirty="0" smtClean="0"/>
            </a:br>
            <a:r>
              <a:rPr lang="en-US" sz="3200" dirty="0" smtClean="0"/>
              <a:t>(</a:t>
            </a:r>
            <a:r>
              <a:rPr lang="en-US" sz="3200" dirty="0"/>
              <a:t>National </a:t>
            </a:r>
            <a:r>
              <a:rPr lang="en-US" sz="3200" dirty="0" smtClean="0"/>
              <a:t>Level)</a:t>
            </a:r>
            <a:endParaRPr lang="en-US" sz="3200" dirty="0"/>
          </a:p>
        </p:txBody>
      </p:sp>
      <p:sp>
        <p:nvSpPr>
          <p:cNvPr id="3" name="Content Placeholder 2"/>
          <p:cNvSpPr>
            <a:spLocks noGrp="1"/>
          </p:cNvSpPr>
          <p:nvPr>
            <p:ph idx="1"/>
          </p:nvPr>
        </p:nvSpPr>
        <p:spPr>
          <a:xfrm>
            <a:off x="457200" y="1410151"/>
            <a:ext cx="8229600" cy="4946199"/>
          </a:xfrm>
        </p:spPr>
        <p:txBody>
          <a:bodyPr>
            <a:normAutofit fontScale="77500" lnSpcReduction="20000"/>
          </a:bodyPr>
          <a:lstStyle/>
          <a:p>
            <a:pPr algn="just"/>
            <a:r>
              <a:rPr lang="en-US" sz="3400" i="1" dirty="0"/>
              <a:t>The Presidency of the Council of Ministers </a:t>
            </a:r>
            <a:r>
              <a:rPr lang="en-US" sz="3400" dirty="0"/>
              <a:t>is responsible for policies dealing with the inclusion of immigrants in Portuguese society. The High Commissariat for Immigration and Ethnic Minorities </a:t>
            </a:r>
            <a:r>
              <a:rPr lang="en-US" sz="3400" dirty="0" smtClean="0"/>
              <a:t>(ACIME</a:t>
            </a:r>
            <a:r>
              <a:rPr lang="en-US" sz="3400" dirty="0"/>
              <a:t>), was created for this purpose and is under the supervision of </a:t>
            </a:r>
            <a:r>
              <a:rPr lang="en-US" sz="3400" dirty="0" smtClean="0"/>
              <a:t>the Prime Minister. ACIME was renamed in 2007 into High </a:t>
            </a:r>
            <a:r>
              <a:rPr lang="en-US" sz="3400" dirty="0"/>
              <a:t>Commissariat for Immigration and Intercultural Dialogue (ACIDI). </a:t>
            </a:r>
            <a:endParaRPr lang="en-US" sz="3400" dirty="0" smtClean="0"/>
          </a:p>
          <a:p>
            <a:pPr algn="just"/>
            <a:r>
              <a:rPr lang="en-US" sz="3400" dirty="0"/>
              <a:t>T</a:t>
            </a:r>
            <a:r>
              <a:rPr lang="en-US" sz="3400" dirty="0" smtClean="0"/>
              <a:t>he </a:t>
            </a:r>
            <a:r>
              <a:rPr lang="en-US" sz="3400" dirty="0"/>
              <a:t>Presidency and ACIDI itself are in charge of integration projects and they also try to coordinate the actions implemented by other government branches and NGOs. National Support </a:t>
            </a:r>
            <a:r>
              <a:rPr lang="en-US" sz="3400" dirty="0" err="1"/>
              <a:t>Centres</a:t>
            </a:r>
            <a:r>
              <a:rPr lang="en-US" sz="3400" dirty="0"/>
              <a:t> were implemented in Lisbon and Porto in 2004, resulting from a partnership between ACIDI, various Public Administration </a:t>
            </a:r>
            <a:r>
              <a:rPr lang="en-US" sz="3400" dirty="0" smtClean="0"/>
              <a:t>institutions </a:t>
            </a:r>
            <a:r>
              <a:rPr lang="en-US" sz="3400" dirty="0"/>
              <a:t>and Immigrant Associations. </a:t>
            </a:r>
            <a:endParaRPr lang="en-US" sz="3400" dirty="0" smtClean="0"/>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23</a:t>
            </a:fld>
            <a:endParaRPr lang="en-US"/>
          </a:p>
        </p:txBody>
      </p:sp>
    </p:spTree>
    <p:extLst>
      <p:ext uri="{BB962C8B-B14F-4D97-AF65-F5344CB8AC3E}">
        <p14:creationId xmlns:p14="http://schemas.microsoft.com/office/powerpoint/2010/main" val="36173268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Portugal’s Integration </a:t>
            </a:r>
            <a:r>
              <a:rPr lang="en-US" sz="3200" dirty="0"/>
              <a:t>measures </a:t>
            </a:r>
            <a:r>
              <a:rPr lang="en-US" sz="3200" dirty="0" smtClean="0"/>
              <a:t/>
            </a:r>
            <a:br>
              <a:rPr lang="en-US" sz="3200" dirty="0" smtClean="0"/>
            </a:br>
            <a:r>
              <a:rPr lang="en-US" sz="3200" dirty="0" smtClean="0"/>
              <a:t>(</a:t>
            </a:r>
            <a:r>
              <a:rPr lang="en-US" sz="3200" dirty="0"/>
              <a:t>Local </a:t>
            </a:r>
            <a:r>
              <a:rPr lang="en-US" sz="3200" dirty="0" smtClean="0"/>
              <a:t>Level)</a:t>
            </a:r>
            <a:endParaRPr lang="en-US" sz="3200" dirty="0"/>
          </a:p>
        </p:txBody>
      </p:sp>
      <p:sp>
        <p:nvSpPr>
          <p:cNvPr id="3" name="Content Placeholder 2"/>
          <p:cNvSpPr>
            <a:spLocks noGrp="1"/>
          </p:cNvSpPr>
          <p:nvPr>
            <p:ph idx="1"/>
          </p:nvPr>
        </p:nvSpPr>
        <p:spPr/>
        <p:txBody>
          <a:bodyPr>
            <a:normAutofit/>
          </a:bodyPr>
          <a:lstStyle/>
          <a:p>
            <a:pPr algn="just"/>
            <a:r>
              <a:rPr lang="en-US" dirty="0" smtClean="0"/>
              <a:t>As in Sweden, </a:t>
            </a:r>
            <a:r>
              <a:rPr lang="en-US" dirty="0"/>
              <a:t>l</a:t>
            </a:r>
            <a:r>
              <a:rPr lang="en-US" dirty="0" smtClean="0"/>
              <a:t>ocal </a:t>
            </a:r>
            <a:r>
              <a:rPr lang="en-US" dirty="0"/>
              <a:t>authorities, especially municipalities, have a central role in integration issues. </a:t>
            </a:r>
          </a:p>
          <a:p>
            <a:pPr algn="just"/>
            <a:r>
              <a:rPr lang="en-US" dirty="0" smtClean="0"/>
              <a:t>There </a:t>
            </a:r>
            <a:r>
              <a:rPr lang="en-US" dirty="0"/>
              <a:t>are about 70 local immigrant integration support </a:t>
            </a:r>
            <a:r>
              <a:rPr lang="en-US" dirty="0" smtClean="0"/>
              <a:t>centers </a:t>
            </a:r>
            <a:r>
              <a:rPr lang="en-US" dirty="0"/>
              <a:t>in Portugal, distributed among Portugal’s different regions</a:t>
            </a:r>
            <a:r>
              <a:rPr lang="en-US" dirty="0" smtClean="0"/>
              <a:t>. Their </a:t>
            </a:r>
            <a:r>
              <a:rPr lang="en-US" dirty="0"/>
              <a:t>aim is to provide support to migrants on legal and social issues. </a:t>
            </a:r>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24</a:t>
            </a:fld>
            <a:endParaRPr lang="en-US"/>
          </a:p>
        </p:txBody>
      </p:sp>
    </p:spTree>
    <p:extLst>
      <p:ext uri="{BB962C8B-B14F-4D97-AF65-F5344CB8AC3E}">
        <p14:creationId xmlns:p14="http://schemas.microsoft.com/office/powerpoint/2010/main" val="2949716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200" dirty="0"/>
              <a:t>Labor market </a:t>
            </a:r>
            <a:r>
              <a:rPr lang="en-US" sz="3200" dirty="0" smtClean="0"/>
              <a:t>mobility</a:t>
            </a:r>
            <a:br>
              <a:rPr lang="en-US" sz="3200" dirty="0" smtClean="0"/>
            </a:br>
            <a:r>
              <a:rPr lang="en-US" sz="3200" dirty="0" smtClean="0"/>
              <a:t>(Sweden)</a:t>
            </a:r>
            <a:endParaRPr lang="en-US" sz="3200" dirty="0"/>
          </a:p>
        </p:txBody>
      </p:sp>
      <p:sp>
        <p:nvSpPr>
          <p:cNvPr id="3" name="Content Placeholder 2"/>
          <p:cNvSpPr>
            <a:spLocks noGrp="1"/>
          </p:cNvSpPr>
          <p:nvPr>
            <p:ph idx="1"/>
          </p:nvPr>
        </p:nvSpPr>
        <p:spPr>
          <a:xfrm>
            <a:off x="457200" y="1599019"/>
            <a:ext cx="8229600" cy="4796951"/>
          </a:xfrm>
        </p:spPr>
        <p:txBody>
          <a:bodyPr>
            <a:normAutofit fontScale="47500" lnSpcReduction="20000"/>
          </a:bodyPr>
          <a:lstStyle/>
          <a:p>
            <a:pPr algn="just"/>
            <a:r>
              <a:rPr lang="en-US" sz="4400" dirty="0" smtClean="0"/>
              <a:t>All </a:t>
            </a:r>
            <a:r>
              <a:rPr lang="en-US" sz="4400" dirty="0"/>
              <a:t>workers are treated equally and use targeted support to address their individual needs. </a:t>
            </a:r>
            <a:endParaRPr lang="en-US" sz="4400" dirty="0" smtClean="0"/>
          </a:p>
          <a:p>
            <a:pPr algn="just"/>
            <a:r>
              <a:rPr lang="en-US" sz="4400" dirty="0" smtClean="0"/>
              <a:t>Newcomers </a:t>
            </a:r>
            <a:r>
              <a:rPr lang="en-US" sz="4400" dirty="0"/>
              <a:t>are informed of their rights under </a:t>
            </a:r>
            <a:r>
              <a:rPr lang="en-US" sz="4400" dirty="0" err="1"/>
              <a:t>labour</a:t>
            </a:r>
            <a:r>
              <a:rPr lang="en-US" sz="4400" dirty="0"/>
              <a:t> law through introduction </a:t>
            </a:r>
            <a:r>
              <a:rPr lang="en-US" sz="4400" dirty="0" smtClean="0"/>
              <a:t>programs</a:t>
            </a:r>
            <a:r>
              <a:rPr lang="en-US" sz="4400" dirty="0"/>
              <a:t>, unions, NGO partnerships and several multilingual </a:t>
            </a:r>
            <a:r>
              <a:rPr lang="en-US" sz="4400" dirty="0" smtClean="0"/>
              <a:t>websites. </a:t>
            </a:r>
          </a:p>
          <a:p>
            <a:pPr algn="just"/>
            <a:r>
              <a:rPr lang="en-US" sz="4400" dirty="0" smtClean="0"/>
              <a:t>Sweden is open </a:t>
            </a:r>
            <a:r>
              <a:rPr lang="en-US" sz="4400" dirty="0"/>
              <a:t>to </a:t>
            </a:r>
            <a:r>
              <a:rPr lang="en-US" sz="4400" dirty="0" smtClean="0"/>
              <a:t>immigrants’ economic potential. The </a:t>
            </a:r>
            <a:r>
              <a:rPr lang="en-US" sz="4400" dirty="0"/>
              <a:t>2009 </a:t>
            </a:r>
            <a:r>
              <a:rPr lang="en-US" sz="4400" dirty="0" err="1"/>
              <a:t>Labour</a:t>
            </a:r>
            <a:r>
              <a:rPr lang="en-US" sz="4400" dirty="0"/>
              <a:t> Market Introduction Act aims to make it quicker for </a:t>
            </a:r>
            <a:r>
              <a:rPr lang="en-US" sz="4400" dirty="0" smtClean="0"/>
              <a:t>newcomers </a:t>
            </a:r>
            <a:r>
              <a:rPr lang="en-US" sz="4400" dirty="0"/>
              <a:t>to learn Swedish, find or create a job matching their skills and, ultimately, support themselves in a more inclusive society. </a:t>
            </a:r>
            <a:endParaRPr lang="en-US" sz="4400" dirty="0" smtClean="0"/>
          </a:p>
          <a:p>
            <a:pPr algn="just"/>
            <a:r>
              <a:rPr lang="en-US" sz="4400" dirty="0"/>
              <a:t>The Swedish Public Employment Service is now responsible for assessing newcomers’ </a:t>
            </a:r>
            <a:r>
              <a:rPr lang="en-US" sz="4400" dirty="0" smtClean="0"/>
              <a:t>skills. </a:t>
            </a:r>
            <a:r>
              <a:rPr lang="en-US" sz="4400" dirty="0"/>
              <a:t>During the introduction interview, it also informs them of available general and targeted </a:t>
            </a:r>
            <a:r>
              <a:rPr lang="en-US" sz="4400" dirty="0" smtClean="0"/>
              <a:t>support.</a:t>
            </a:r>
            <a:endParaRPr lang="en-US" dirty="0" smtClean="0"/>
          </a:p>
          <a:p>
            <a:pPr marL="0" indent="0">
              <a:buNone/>
            </a:pPr>
            <a:endParaRPr lang="en-US" dirty="0"/>
          </a:p>
          <a:p>
            <a:pPr marL="0" indent="0">
              <a:buNone/>
            </a:pPr>
            <a:r>
              <a:rPr lang="en-US" dirty="0" smtClean="0"/>
              <a:t> </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25</a:t>
            </a:fld>
            <a:endParaRPr lang="en-US"/>
          </a:p>
        </p:txBody>
      </p:sp>
    </p:spTree>
    <p:extLst>
      <p:ext uri="{BB962C8B-B14F-4D97-AF65-F5344CB8AC3E}">
        <p14:creationId xmlns:p14="http://schemas.microsoft.com/office/powerpoint/2010/main" val="27370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Labor market </a:t>
            </a:r>
            <a:r>
              <a:rPr lang="en-US" sz="3200" dirty="0" smtClean="0"/>
              <a:t>mobility</a:t>
            </a:r>
            <a:br>
              <a:rPr lang="en-US" sz="3200" dirty="0" smtClean="0"/>
            </a:br>
            <a:r>
              <a:rPr lang="en-US" sz="3200" dirty="0" smtClean="0"/>
              <a:t>(Portugal)</a:t>
            </a:r>
            <a:endParaRPr lang="en-US" sz="3200" dirty="0"/>
          </a:p>
        </p:txBody>
      </p:sp>
      <p:sp>
        <p:nvSpPr>
          <p:cNvPr id="3" name="Content Placeholder 2"/>
          <p:cNvSpPr>
            <a:spLocks noGrp="1"/>
          </p:cNvSpPr>
          <p:nvPr>
            <p:ph idx="1"/>
          </p:nvPr>
        </p:nvSpPr>
        <p:spPr/>
        <p:txBody>
          <a:bodyPr>
            <a:normAutofit fontScale="62500" lnSpcReduction="20000"/>
          </a:bodyPr>
          <a:lstStyle/>
          <a:p>
            <a:pPr algn="just"/>
            <a:r>
              <a:rPr lang="en-US" dirty="0" smtClean="0"/>
              <a:t>As in Sweden, in Portugal </a:t>
            </a:r>
            <a:r>
              <a:rPr lang="en-US" dirty="0"/>
              <a:t>workers and families, whatever their nationality, have equal legal opportunities to change jobs and careers, serve the public, or start a </a:t>
            </a:r>
            <a:r>
              <a:rPr lang="en-US" dirty="0" smtClean="0"/>
              <a:t>business. </a:t>
            </a:r>
          </a:p>
          <a:p>
            <a:pPr algn="just"/>
            <a:r>
              <a:rPr lang="en-US" dirty="0" smtClean="0"/>
              <a:t>Immigrants </a:t>
            </a:r>
            <a:r>
              <a:rPr lang="en-US" dirty="0"/>
              <a:t>can learn how to use their rights in cases of exploitation through the National Immigrant Support Centre’s Legal Aid for Immigrants Office. </a:t>
            </a:r>
          </a:p>
          <a:p>
            <a:pPr algn="just"/>
            <a:r>
              <a:rPr lang="en-US" dirty="0"/>
              <a:t>2007 laws guarantee all Portuguese and non</a:t>
            </a:r>
            <a:r>
              <a:rPr lang="en-US" dirty="0" smtClean="0"/>
              <a:t>-Portuguese </a:t>
            </a:r>
            <a:r>
              <a:rPr lang="en-US" dirty="0"/>
              <a:t>residents easier and equal opportunities to get their </a:t>
            </a:r>
            <a:r>
              <a:rPr lang="en-US" b="1" dirty="0"/>
              <a:t>foreign qualifications </a:t>
            </a:r>
            <a:r>
              <a:rPr lang="en-US" b="1" dirty="0" smtClean="0"/>
              <a:t>recognized</a:t>
            </a:r>
            <a:r>
              <a:rPr lang="en-US" dirty="0" smtClean="0"/>
              <a:t>. </a:t>
            </a:r>
            <a:endParaRPr lang="en-US" dirty="0"/>
          </a:p>
          <a:p>
            <a:pPr algn="just"/>
            <a:r>
              <a:rPr lang="en-US" dirty="0" smtClean="0"/>
              <a:t>According </a:t>
            </a:r>
            <a:r>
              <a:rPr lang="en-US" dirty="0"/>
              <a:t>to 2007–2009 National Plan for Immigrant </a:t>
            </a:r>
            <a:r>
              <a:rPr lang="en-US" dirty="0" smtClean="0"/>
              <a:t>Integration, </a:t>
            </a:r>
            <a:r>
              <a:rPr lang="en-US" dirty="0"/>
              <a:t>immigrants and nationals should face the same opportunities accessing work, free of discrimination and administrative </a:t>
            </a:r>
            <a:r>
              <a:rPr lang="en-US" dirty="0" smtClean="0"/>
              <a:t>malpractice.</a:t>
            </a:r>
          </a:p>
          <a:p>
            <a:pPr algn="just"/>
            <a:r>
              <a:rPr lang="en-US" dirty="0" smtClean="0"/>
              <a:t>Despite </a:t>
            </a:r>
            <a:r>
              <a:rPr lang="en-US" dirty="0"/>
              <a:t>the </a:t>
            </a:r>
            <a:r>
              <a:rPr lang="en-US" dirty="0" smtClean="0"/>
              <a:t>crisis</a:t>
            </a:r>
            <a:r>
              <a:rPr lang="en-US" dirty="0"/>
              <a:t> </a:t>
            </a:r>
            <a:r>
              <a:rPr lang="en-US" dirty="0" smtClean="0"/>
              <a:t>the budget of </a:t>
            </a:r>
            <a:r>
              <a:rPr lang="en-US" dirty="0"/>
              <a:t>High Commissioner for Immigration and Intercultural Dialogue</a:t>
            </a:r>
            <a:r>
              <a:rPr lang="en-US" dirty="0" smtClean="0"/>
              <a:t> (</a:t>
            </a:r>
            <a:r>
              <a:rPr lang="en-US" dirty="0"/>
              <a:t>ACIDI</a:t>
            </a:r>
            <a:r>
              <a:rPr lang="en-US" dirty="0" smtClean="0"/>
              <a:t>) has </a:t>
            </a:r>
            <a:r>
              <a:rPr lang="en-US" dirty="0"/>
              <a:t>grown from 6.8 to 12.27 million euros between 2008 and 2010. </a:t>
            </a:r>
            <a:endParaRPr lang="en-US" dirty="0" smtClean="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26</a:t>
            </a:fld>
            <a:endParaRPr lang="en-US"/>
          </a:p>
        </p:txBody>
      </p:sp>
    </p:spTree>
    <p:extLst>
      <p:ext uri="{BB962C8B-B14F-4D97-AF65-F5344CB8AC3E}">
        <p14:creationId xmlns:p14="http://schemas.microsoft.com/office/powerpoint/2010/main" val="10828410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Education</a:t>
            </a:r>
            <a:br>
              <a:rPr lang="en-US" sz="3200" dirty="0" smtClean="0"/>
            </a:br>
            <a:r>
              <a:rPr lang="en-US" sz="3200" dirty="0" smtClean="0"/>
              <a:t>(Sweden)</a:t>
            </a:r>
            <a:endParaRPr lang="en-US" sz="3200" dirty="0"/>
          </a:p>
        </p:txBody>
      </p:sp>
      <p:sp>
        <p:nvSpPr>
          <p:cNvPr id="3" name="Content Placeholder 2"/>
          <p:cNvSpPr>
            <a:spLocks noGrp="1"/>
          </p:cNvSpPr>
          <p:nvPr>
            <p:ph idx="1"/>
          </p:nvPr>
        </p:nvSpPr>
        <p:spPr/>
        <p:txBody>
          <a:bodyPr>
            <a:normAutofit/>
          </a:bodyPr>
          <a:lstStyle/>
          <a:p>
            <a:pPr algn="just"/>
            <a:r>
              <a:rPr lang="en-US" dirty="0"/>
              <a:t>Sweden encourage most students to do their best in a diverse school and society. Each pupil in the system is legally entitled to general and targeted support that addresses their individual needs and new opportunities: from interpreters welcoming newcomer families, to </a:t>
            </a:r>
            <a:r>
              <a:rPr lang="en-US" i="1" dirty="0" smtClean="0"/>
              <a:t>“equal </a:t>
            </a:r>
            <a:r>
              <a:rPr lang="en-US" i="1" dirty="0"/>
              <a:t>respect and </a:t>
            </a:r>
            <a:r>
              <a:rPr lang="en-US" i="1" dirty="0" smtClean="0"/>
              <a:t>tolerance” </a:t>
            </a:r>
            <a:r>
              <a:rPr lang="en-US" dirty="0"/>
              <a:t>curricula, and the right to high standard Swedish-as-a-second-language and mother tongue tuition</a:t>
            </a:r>
            <a:r>
              <a:rPr lang="en-US" dirty="0" smtClean="0"/>
              <a:t>.</a:t>
            </a:r>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27</a:t>
            </a:fld>
            <a:endParaRPr lang="en-US"/>
          </a:p>
        </p:txBody>
      </p:sp>
    </p:spTree>
    <p:extLst>
      <p:ext uri="{BB962C8B-B14F-4D97-AF65-F5344CB8AC3E}">
        <p14:creationId xmlns:p14="http://schemas.microsoft.com/office/powerpoint/2010/main" val="74275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Education</a:t>
            </a:r>
            <a:br>
              <a:rPr lang="en-US" sz="3200" dirty="0" smtClean="0"/>
            </a:br>
            <a:r>
              <a:rPr lang="en-US" sz="3200" dirty="0" smtClean="0"/>
              <a:t>(Portugal)</a:t>
            </a:r>
            <a:endParaRPr lang="en-US" sz="3200" dirty="0"/>
          </a:p>
        </p:txBody>
      </p:sp>
      <p:sp>
        <p:nvSpPr>
          <p:cNvPr id="3" name="Content Placeholder 2"/>
          <p:cNvSpPr>
            <a:spLocks noGrp="1"/>
          </p:cNvSpPr>
          <p:nvPr>
            <p:ph idx="1"/>
          </p:nvPr>
        </p:nvSpPr>
        <p:spPr/>
        <p:txBody>
          <a:bodyPr>
            <a:normAutofit fontScale="70000" lnSpcReduction="20000"/>
          </a:bodyPr>
          <a:lstStyle/>
          <a:p>
            <a:pPr algn="just"/>
            <a:r>
              <a:rPr lang="en-US" dirty="0" smtClean="0"/>
              <a:t>Any </a:t>
            </a:r>
            <a:r>
              <a:rPr lang="en-US" dirty="0"/>
              <a:t>foreigner (also if an illegal migrant) has access to education under the same conditions as Portuguese nationals. This includes attending the 9 years of mandatory schooling by enrolling in public or private schools or attending educational institutes in the private sector that run specific courses during the day and night. </a:t>
            </a:r>
            <a:endParaRPr lang="en-US" dirty="0" smtClean="0"/>
          </a:p>
          <a:p>
            <a:pPr algn="just"/>
            <a:r>
              <a:rPr lang="en-US" dirty="0" smtClean="0"/>
              <a:t>Pedagogical </a:t>
            </a:r>
            <a:r>
              <a:rPr lang="en-US" dirty="0"/>
              <a:t>support that concentrates mainly on Portuguese language is offered to immigrants integrated into the national educational system</a:t>
            </a:r>
            <a:r>
              <a:rPr lang="en-US" dirty="0" smtClean="0"/>
              <a:t>. </a:t>
            </a:r>
          </a:p>
          <a:p>
            <a:pPr algn="just"/>
            <a:r>
              <a:rPr lang="en-US" dirty="0" smtClean="0"/>
              <a:t>Portuguese </a:t>
            </a:r>
            <a:r>
              <a:rPr lang="en-US" dirty="0"/>
              <a:t>language training for immigrants is mainly offered by NGOs and immigrant associations – at state level by the “Portugal Host” </a:t>
            </a:r>
            <a:r>
              <a:rPr lang="en-US" dirty="0" smtClean="0"/>
              <a:t>(“</a:t>
            </a:r>
            <a:r>
              <a:rPr lang="en-US" dirty="0"/>
              <a:t>Portugal </a:t>
            </a:r>
            <a:r>
              <a:rPr lang="en-US" dirty="0" err="1"/>
              <a:t>Acolhe</a:t>
            </a:r>
            <a:r>
              <a:rPr lang="en-US" dirty="0" smtClean="0"/>
              <a:t>”) - the </a:t>
            </a:r>
            <a:r>
              <a:rPr lang="en-US" dirty="0"/>
              <a:t>first integration initiative launched by the government as concerns language training. It started in 2001 and was managed by the Institute of Employment and Professional Training (IEFP). Its focus was language </a:t>
            </a:r>
            <a:r>
              <a:rPr lang="en-US" dirty="0" smtClean="0"/>
              <a:t>tuition. </a:t>
            </a:r>
            <a:r>
              <a:rPr lang="en-US" dirty="0"/>
              <a:t>I</a:t>
            </a:r>
            <a:r>
              <a:rPr lang="en-US" dirty="0" smtClean="0"/>
              <a:t>t </a:t>
            </a:r>
            <a:r>
              <a:rPr lang="en-US" dirty="0"/>
              <a:t>also provided a “Welcome Guide” in six languages, and a training module on “Citizenship practices”. </a:t>
            </a:r>
          </a:p>
          <a:p>
            <a:pPr algn="just"/>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28</a:t>
            </a:fld>
            <a:endParaRPr lang="en-US"/>
          </a:p>
        </p:txBody>
      </p:sp>
    </p:spTree>
    <p:extLst>
      <p:ext uri="{BB962C8B-B14F-4D97-AF65-F5344CB8AC3E}">
        <p14:creationId xmlns:p14="http://schemas.microsoft.com/office/powerpoint/2010/main" val="1737575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Anti-discrimination</a:t>
            </a:r>
            <a:br>
              <a:rPr lang="en-US" sz="3200" dirty="0"/>
            </a:br>
            <a:r>
              <a:rPr lang="en-US" sz="3200" dirty="0" smtClean="0"/>
              <a:t>(Sweden)</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dirty="0" smtClean="0"/>
              <a:t>Swedish </a:t>
            </a:r>
            <a:r>
              <a:rPr lang="en-US" dirty="0"/>
              <a:t>residents may know better about discrimination and how to fight it, since equality legislation, bodies and duties become easier to use</a:t>
            </a:r>
            <a:r>
              <a:rPr lang="en-US" dirty="0" smtClean="0"/>
              <a:t>.</a:t>
            </a:r>
          </a:p>
          <a:p>
            <a:pPr algn="just"/>
            <a:r>
              <a:rPr lang="en-US" dirty="0" smtClean="0"/>
              <a:t>Sweden continues to improve implementation. Its </a:t>
            </a:r>
            <a:r>
              <a:rPr lang="en-US" dirty="0"/>
              <a:t>2009 Anti-Discrimination Act replaces 7 laws with one and 4 equality bodies with one Equality Ombudsman (as in the 5 leading countries). This single approach aims to work more effectively and comprehensively on all grounds in even more areas of society. </a:t>
            </a:r>
          </a:p>
          <a:p>
            <a:pPr marL="0" indent="0">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29</a:t>
            </a:fld>
            <a:endParaRPr lang="en-US"/>
          </a:p>
        </p:txBody>
      </p:sp>
    </p:spTree>
    <p:extLst>
      <p:ext uri="{BB962C8B-B14F-4D97-AF65-F5344CB8AC3E}">
        <p14:creationId xmlns:p14="http://schemas.microsoft.com/office/powerpoint/2010/main" val="3317415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75092745"/>
              </p:ext>
            </p:extLst>
          </p:nvPr>
        </p:nvGraphicFramePr>
        <p:xfrm>
          <a:off x="192432" y="1542276"/>
          <a:ext cx="4439735" cy="4246880"/>
        </p:xfrm>
        <a:graphic>
          <a:graphicData uri="http://schemas.openxmlformats.org/drawingml/2006/table">
            <a:tbl>
              <a:tblPr firstRow="1" bandRow="1">
                <a:tableStyleId>{5C22544A-7EE6-4342-B048-85BDC9FD1C3A}</a:tableStyleId>
              </a:tblPr>
              <a:tblGrid>
                <a:gridCol w="675620"/>
                <a:gridCol w="1684823"/>
                <a:gridCol w="2079292"/>
              </a:tblGrid>
              <a:tr h="460007">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en-US" dirty="0" smtClean="0"/>
                        <a:t>Foreign-born population,</a:t>
                      </a:r>
                      <a:r>
                        <a:rPr lang="en-US" baseline="0" dirty="0" smtClean="0"/>
                        <a:t> </a:t>
                      </a:r>
                      <a:r>
                        <a:rPr lang="en-US" dirty="0" smtClean="0"/>
                        <a:t>Thousands (circa)</a:t>
                      </a:r>
                      <a:endParaRPr lang="en-US" dirty="0"/>
                    </a:p>
                  </a:txBody>
                  <a:tcPr/>
                </a:tc>
              </a:tr>
              <a:tr h="256690">
                <a:tc>
                  <a:txBody>
                    <a:bodyPr/>
                    <a:lstStyle/>
                    <a:p>
                      <a:pPr algn="r"/>
                      <a:r>
                        <a:rPr lang="ru-RU" dirty="0" smtClean="0"/>
                        <a:t>1.</a:t>
                      </a:r>
                      <a:endParaRPr lang="en-US" dirty="0"/>
                    </a:p>
                  </a:txBody>
                  <a:tcPr/>
                </a:tc>
                <a:tc>
                  <a:txBody>
                    <a:bodyPr/>
                    <a:lstStyle/>
                    <a:p>
                      <a:pPr algn="r"/>
                      <a:r>
                        <a:rPr lang="en-US" dirty="0" smtClean="0"/>
                        <a:t>United</a:t>
                      </a:r>
                      <a:r>
                        <a:rPr lang="en-US" baseline="0" dirty="0" smtClean="0"/>
                        <a:t> States</a:t>
                      </a:r>
                      <a:endParaRPr lang="en-US" dirty="0"/>
                    </a:p>
                  </a:txBody>
                  <a:tcPr/>
                </a:tc>
                <a:tc>
                  <a:txBody>
                    <a:bodyPr/>
                    <a:lstStyle/>
                    <a:p>
                      <a:pPr algn="r"/>
                      <a:r>
                        <a:rPr lang="ru-RU" dirty="0" smtClean="0"/>
                        <a:t>40 </a:t>
                      </a:r>
                      <a:r>
                        <a:rPr lang="en-US" dirty="0" smtClean="0"/>
                        <a:t>000</a:t>
                      </a:r>
                      <a:endParaRPr lang="en-US" dirty="0"/>
                    </a:p>
                  </a:txBody>
                  <a:tcPr/>
                </a:tc>
              </a:tr>
              <a:tr h="370840">
                <a:tc>
                  <a:txBody>
                    <a:bodyPr/>
                    <a:lstStyle/>
                    <a:p>
                      <a:pPr algn="r"/>
                      <a:r>
                        <a:rPr lang="ru-RU" dirty="0" smtClean="0">
                          <a:solidFill>
                            <a:srgbClr val="FF0000"/>
                          </a:solidFill>
                        </a:rPr>
                        <a:t>2.</a:t>
                      </a:r>
                      <a:endParaRPr lang="en-US" dirty="0">
                        <a:solidFill>
                          <a:srgbClr val="FF0000"/>
                        </a:solidFill>
                      </a:endParaRPr>
                    </a:p>
                  </a:txBody>
                  <a:tcPr/>
                </a:tc>
                <a:tc>
                  <a:txBody>
                    <a:bodyPr/>
                    <a:lstStyle/>
                    <a:p>
                      <a:pPr algn="r"/>
                      <a:r>
                        <a:rPr lang="en-US" dirty="0" smtClean="0">
                          <a:solidFill>
                            <a:srgbClr val="FF0000"/>
                          </a:solidFill>
                        </a:rPr>
                        <a:t>Russia</a:t>
                      </a:r>
                      <a:endParaRPr lang="en-US" dirty="0">
                        <a:solidFill>
                          <a:srgbClr val="FF0000"/>
                        </a:solidFill>
                      </a:endParaRPr>
                    </a:p>
                  </a:txBody>
                  <a:tcPr/>
                </a:tc>
                <a:tc>
                  <a:txBody>
                    <a:bodyPr/>
                    <a:lstStyle/>
                    <a:p>
                      <a:pPr algn="r"/>
                      <a:r>
                        <a:rPr lang="ru-RU" dirty="0" smtClean="0">
                          <a:solidFill>
                            <a:srgbClr val="FF0000"/>
                          </a:solidFill>
                        </a:rPr>
                        <a:t>11 200 </a:t>
                      </a:r>
                      <a:endParaRPr lang="en-US" dirty="0">
                        <a:solidFill>
                          <a:srgbClr val="FF0000"/>
                        </a:solidFill>
                      </a:endParaRPr>
                    </a:p>
                  </a:txBody>
                  <a:tcPr/>
                </a:tc>
              </a:tr>
              <a:tr h="370840">
                <a:tc>
                  <a:txBody>
                    <a:bodyPr/>
                    <a:lstStyle/>
                    <a:p>
                      <a:pPr algn="r"/>
                      <a:r>
                        <a:rPr lang="ru-RU" dirty="0" smtClean="0"/>
                        <a:t>3.</a:t>
                      </a:r>
                      <a:endParaRPr lang="en-US" dirty="0"/>
                    </a:p>
                  </a:txBody>
                  <a:tcPr/>
                </a:tc>
                <a:tc>
                  <a:txBody>
                    <a:bodyPr/>
                    <a:lstStyle/>
                    <a:p>
                      <a:pPr algn="r"/>
                      <a:r>
                        <a:rPr lang="en-US" dirty="0" smtClean="0"/>
                        <a:t>Germany</a:t>
                      </a:r>
                      <a:endParaRPr lang="en-US" dirty="0"/>
                    </a:p>
                  </a:txBody>
                  <a:tcPr/>
                </a:tc>
                <a:tc>
                  <a:txBody>
                    <a:bodyPr/>
                    <a:lstStyle/>
                    <a:p>
                      <a:pPr algn="r"/>
                      <a:r>
                        <a:rPr lang="ru-RU" dirty="0" smtClean="0"/>
                        <a:t>10</a:t>
                      </a:r>
                      <a:r>
                        <a:rPr lang="ru-RU" baseline="0" dirty="0" smtClean="0"/>
                        <a:t> 600 </a:t>
                      </a:r>
                      <a:endParaRPr lang="en-US" dirty="0"/>
                    </a:p>
                  </a:txBody>
                  <a:tcPr/>
                </a:tc>
              </a:tr>
              <a:tr h="370840">
                <a:tc>
                  <a:txBody>
                    <a:bodyPr/>
                    <a:lstStyle/>
                    <a:p>
                      <a:pPr algn="r"/>
                      <a:r>
                        <a:rPr lang="ru-RU" dirty="0" smtClean="0"/>
                        <a:t>4.</a:t>
                      </a:r>
                      <a:endParaRPr lang="en-US" dirty="0"/>
                    </a:p>
                  </a:txBody>
                  <a:tcPr/>
                </a:tc>
                <a:tc>
                  <a:txBody>
                    <a:bodyPr/>
                    <a:lstStyle/>
                    <a:p>
                      <a:pPr algn="r"/>
                      <a:r>
                        <a:rPr lang="en-US" dirty="0" smtClean="0"/>
                        <a:t>France</a:t>
                      </a:r>
                      <a:endParaRPr lang="en-US" dirty="0"/>
                    </a:p>
                  </a:txBody>
                  <a:tcPr/>
                </a:tc>
                <a:tc>
                  <a:txBody>
                    <a:bodyPr/>
                    <a:lstStyle/>
                    <a:p>
                      <a:pPr algn="r"/>
                      <a:r>
                        <a:rPr lang="en-US" dirty="0" smtClean="0"/>
                        <a:t>   </a:t>
                      </a:r>
                      <a:r>
                        <a:rPr lang="ru-RU" dirty="0" smtClean="0"/>
                        <a:t>7 300 </a:t>
                      </a:r>
                      <a:endParaRPr lang="en-US" dirty="0"/>
                    </a:p>
                  </a:txBody>
                  <a:tcPr/>
                </a:tc>
              </a:tr>
              <a:tr h="370840">
                <a:tc>
                  <a:txBody>
                    <a:bodyPr/>
                    <a:lstStyle/>
                    <a:p>
                      <a:pPr algn="r"/>
                      <a:r>
                        <a:rPr lang="ru-RU" dirty="0" smtClean="0"/>
                        <a:t>5.</a:t>
                      </a:r>
                      <a:endParaRPr lang="en-US" dirty="0"/>
                    </a:p>
                  </a:txBody>
                  <a:tcPr/>
                </a:tc>
                <a:tc>
                  <a:txBody>
                    <a:bodyPr/>
                    <a:lstStyle/>
                    <a:p>
                      <a:pPr algn="r"/>
                      <a:r>
                        <a:rPr lang="en-US" dirty="0" smtClean="0"/>
                        <a:t>UK</a:t>
                      </a:r>
                      <a:endParaRPr lang="en-US" dirty="0"/>
                    </a:p>
                  </a:txBody>
                  <a:tcPr/>
                </a:tc>
                <a:tc>
                  <a:txBody>
                    <a:bodyPr/>
                    <a:lstStyle/>
                    <a:p>
                      <a:pPr algn="r"/>
                      <a:r>
                        <a:rPr lang="en-US" dirty="0" smtClean="0"/>
                        <a:t>   </a:t>
                      </a:r>
                      <a:r>
                        <a:rPr lang="ru-RU" dirty="0" smtClean="0"/>
                        <a:t>7</a:t>
                      </a:r>
                      <a:r>
                        <a:rPr lang="en-US" baseline="0" dirty="0" smtClean="0"/>
                        <a:t> 000</a:t>
                      </a:r>
                      <a:endParaRPr lang="en-US" dirty="0"/>
                    </a:p>
                  </a:txBody>
                  <a:tcPr/>
                </a:tc>
              </a:tr>
              <a:tr h="370840">
                <a:tc>
                  <a:txBody>
                    <a:bodyPr/>
                    <a:lstStyle/>
                    <a:p>
                      <a:pPr algn="r"/>
                      <a:r>
                        <a:rPr lang="en-US" dirty="0" smtClean="0"/>
                        <a:t>6.</a:t>
                      </a:r>
                      <a:endParaRPr lang="en-US" dirty="0"/>
                    </a:p>
                  </a:txBody>
                  <a:tcPr/>
                </a:tc>
                <a:tc>
                  <a:txBody>
                    <a:bodyPr/>
                    <a:lstStyle/>
                    <a:p>
                      <a:pPr algn="r"/>
                      <a:r>
                        <a:rPr lang="en-US" dirty="0" smtClean="0"/>
                        <a:t>Canada</a:t>
                      </a:r>
                      <a:endParaRPr lang="en-US" dirty="0"/>
                    </a:p>
                  </a:txBody>
                  <a:tcPr/>
                </a:tc>
                <a:tc>
                  <a:txBody>
                    <a:bodyPr/>
                    <a:lstStyle/>
                    <a:p>
                      <a:pPr algn="r"/>
                      <a:r>
                        <a:rPr lang="en-US" dirty="0" smtClean="0"/>
                        <a:t>6 800</a:t>
                      </a:r>
                      <a:endParaRPr lang="en-US" dirty="0"/>
                    </a:p>
                  </a:txBody>
                  <a:tcPr/>
                </a:tc>
              </a:tr>
              <a:tr h="370840">
                <a:tc>
                  <a:txBody>
                    <a:bodyPr/>
                    <a:lstStyle/>
                    <a:p>
                      <a:pPr algn="r"/>
                      <a:r>
                        <a:rPr lang="en-US" smtClean="0"/>
                        <a:t>7</a:t>
                      </a:r>
                      <a:r>
                        <a:rPr lang="ru-RU" smtClean="0"/>
                        <a:t>.</a:t>
                      </a:r>
                      <a:endParaRPr lang="en-US" dirty="0"/>
                    </a:p>
                  </a:txBody>
                  <a:tcPr/>
                </a:tc>
                <a:tc>
                  <a:txBody>
                    <a:bodyPr/>
                    <a:lstStyle/>
                    <a:p>
                      <a:pPr algn="r"/>
                      <a:r>
                        <a:rPr lang="en-US" dirty="0" smtClean="0"/>
                        <a:t>Spain</a:t>
                      </a:r>
                      <a:endParaRPr lang="en-US" dirty="0"/>
                    </a:p>
                  </a:txBody>
                  <a:tcPr/>
                </a:tc>
                <a:tc>
                  <a:txBody>
                    <a:bodyPr/>
                    <a:lstStyle/>
                    <a:p>
                      <a:pPr algn="r"/>
                      <a:r>
                        <a:rPr lang="en-US" dirty="0" smtClean="0"/>
                        <a:t>   </a:t>
                      </a:r>
                      <a:r>
                        <a:rPr lang="ru-RU" dirty="0" smtClean="0"/>
                        <a:t>6 700 </a:t>
                      </a:r>
                      <a:endParaRPr lang="en-US" dirty="0"/>
                    </a:p>
                  </a:txBody>
                  <a:tcPr/>
                </a:tc>
              </a:tr>
              <a:tr h="370840">
                <a:tc>
                  <a:txBody>
                    <a:bodyPr/>
                    <a:lstStyle/>
                    <a:p>
                      <a:pPr algn="r"/>
                      <a:r>
                        <a:rPr lang="en-US" dirty="0" smtClean="0"/>
                        <a:t>8.</a:t>
                      </a:r>
                      <a:endParaRPr lang="en-US" dirty="0"/>
                    </a:p>
                  </a:txBody>
                  <a:tcPr/>
                </a:tc>
                <a:tc>
                  <a:txBody>
                    <a:bodyPr/>
                    <a:lstStyle/>
                    <a:p>
                      <a:pPr algn="r"/>
                      <a:r>
                        <a:rPr lang="en-US" dirty="0" smtClean="0"/>
                        <a:t>Australia</a:t>
                      </a:r>
                      <a:endParaRPr lang="en-US" dirty="0"/>
                    </a:p>
                  </a:txBody>
                  <a:tcPr/>
                </a:tc>
                <a:tc>
                  <a:txBody>
                    <a:bodyPr/>
                    <a:lstStyle/>
                    <a:p>
                      <a:pPr algn="r"/>
                      <a:r>
                        <a:rPr lang="en-US" dirty="0" smtClean="0"/>
                        <a:t>5 900</a:t>
                      </a:r>
                      <a:endParaRPr lang="en-US" dirty="0"/>
                    </a:p>
                  </a:txBody>
                  <a:tcPr/>
                </a:tc>
              </a:tr>
              <a:tr h="370840">
                <a:tc>
                  <a:txBody>
                    <a:bodyPr/>
                    <a:lstStyle/>
                    <a:p>
                      <a:pPr algn="r"/>
                      <a:r>
                        <a:rPr lang="en-US" dirty="0" smtClean="0"/>
                        <a:t>9</a:t>
                      </a:r>
                      <a:r>
                        <a:rPr lang="ru-RU" dirty="0" smtClean="0"/>
                        <a:t>.</a:t>
                      </a:r>
                      <a:endParaRPr lang="en-US" dirty="0"/>
                    </a:p>
                  </a:txBody>
                  <a:tcPr/>
                </a:tc>
                <a:tc>
                  <a:txBody>
                    <a:bodyPr/>
                    <a:lstStyle/>
                    <a:p>
                      <a:pPr algn="r"/>
                      <a:r>
                        <a:rPr lang="en-US" dirty="0" smtClean="0"/>
                        <a:t>Italy</a:t>
                      </a:r>
                      <a:endParaRPr lang="en-US" dirty="0"/>
                    </a:p>
                  </a:txBody>
                  <a:tcPr/>
                </a:tc>
                <a:tc>
                  <a:txBody>
                    <a:bodyPr/>
                    <a:lstStyle/>
                    <a:p>
                      <a:pPr algn="r"/>
                      <a:r>
                        <a:rPr lang="en-US" dirty="0" smtClean="0"/>
                        <a:t>   </a:t>
                      </a:r>
                      <a:r>
                        <a:rPr lang="ru-RU" dirty="0" smtClean="0"/>
                        <a:t>5 300</a:t>
                      </a:r>
                      <a:endParaRPr lang="en-US" dirty="0"/>
                    </a:p>
                  </a:txBody>
                  <a:tcPr/>
                </a:tc>
              </a:tr>
            </a:tbl>
          </a:graphicData>
        </a:graphic>
      </p:graphicFrame>
      <p:sp>
        <p:nvSpPr>
          <p:cNvPr id="6" name="TextBox 5"/>
          <p:cNvSpPr txBox="1"/>
          <p:nvPr/>
        </p:nvSpPr>
        <p:spPr>
          <a:xfrm>
            <a:off x="600374" y="98058"/>
            <a:ext cx="8024091" cy="1384995"/>
          </a:xfrm>
          <a:prstGeom prst="rect">
            <a:avLst/>
          </a:prstGeom>
          <a:noFill/>
        </p:spPr>
        <p:txBody>
          <a:bodyPr wrap="square" rtlCol="0">
            <a:spAutoFit/>
          </a:bodyPr>
          <a:lstStyle/>
          <a:p>
            <a:pPr algn="ctr"/>
            <a:r>
              <a:rPr lang="en-US" sz="2800" dirty="0"/>
              <a:t>Stocks of foreign-born population in </a:t>
            </a:r>
            <a:r>
              <a:rPr lang="en-US" sz="2800" dirty="0" smtClean="0"/>
              <a:t>10 EU countries, Switzerland, USA</a:t>
            </a:r>
            <a:r>
              <a:rPr lang="ru-RU" sz="2800" dirty="0" smtClean="0"/>
              <a:t>,</a:t>
            </a:r>
            <a:r>
              <a:rPr lang="en-US" sz="2800" dirty="0" smtClean="0"/>
              <a:t> Canada, Australia, New Zealand, Israel and RF,</a:t>
            </a:r>
            <a:r>
              <a:rPr lang="ru-RU" sz="2800" dirty="0" smtClean="0"/>
              <a:t> 2010 (</a:t>
            </a:r>
            <a:r>
              <a:rPr lang="en-US" sz="2800" dirty="0" smtClean="0"/>
              <a:t>OECD, 201</a:t>
            </a:r>
            <a:r>
              <a:rPr lang="ru-RU" sz="2800" dirty="0" smtClean="0"/>
              <a:t>3):</a:t>
            </a:r>
          </a:p>
        </p:txBody>
      </p:sp>
      <p:sp>
        <p:nvSpPr>
          <p:cNvPr id="2" name="Date Placeholder 1"/>
          <p:cNvSpPr>
            <a:spLocks noGrp="1"/>
          </p:cNvSpPr>
          <p:nvPr>
            <p:ph type="dt" sz="half" idx="10"/>
          </p:nvPr>
        </p:nvSpPr>
        <p:spPr/>
        <p:txBody>
          <a:bodyPr/>
          <a:lstStyle/>
          <a:p>
            <a:r>
              <a:rPr lang="en-US" smtClean="0"/>
              <a:t>28.11.13</a:t>
            </a:r>
            <a:endParaRPr lang="en-US"/>
          </a:p>
        </p:txBody>
      </p:sp>
      <p:sp>
        <p:nvSpPr>
          <p:cNvPr id="5" name="Slide Number Placeholder 4"/>
          <p:cNvSpPr>
            <a:spLocks noGrp="1"/>
          </p:cNvSpPr>
          <p:nvPr>
            <p:ph type="sldNum" sz="quarter" idx="12"/>
          </p:nvPr>
        </p:nvSpPr>
        <p:spPr/>
        <p:txBody>
          <a:bodyPr/>
          <a:lstStyle/>
          <a:p>
            <a:fld id="{6B4C5D6C-5BFA-8547-AF7A-FE0C1AC2473E}" type="slidenum">
              <a:rPr lang="en-US" smtClean="0"/>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97160327"/>
              </p:ext>
            </p:extLst>
          </p:nvPr>
        </p:nvGraphicFramePr>
        <p:xfrm>
          <a:off x="4764715" y="1597210"/>
          <a:ext cx="4208336" cy="3840480"/>
        </p:xfrm>
        <a:graphic>
          <a:graphicData uri="http://schemas.openxmlformats.org/drawingml/2006/table">
            <a:tbl>
              <a:tblPr firstRow="1" bandRow="1">
                <a:tableStyleId>{5C22544A-7EE6-4342-B048-85BDC9FD1C3A}</a:tableStyleId>
              </a:tblPr>
              <a:tblGrid>
                <a:gridCol w="675620"/>
                <a:gridCol w="1690659"/>
                <a:gridCol w="1842057"/>
              </a:tblGrid>
              <a:tr h="460007">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en-US" dirty="0" smtClean="0"/>
                        <a:t>Foreign-born population,</a:t>
                      </a:r>
                      <a:r>
                        <a:rPr lang="en-US" baseline="0" dirty="0" smtClean="0"/>
                        <a:t> </a:t>
                      </a:r>
                      <a:r>
                        <a:rPr lang="en-US" dirty="0" smtClean="0"/>
                        <a:t>Thousands (circa)</a:t>
                      </a:r>
                      <a:endParaRPr lang="en-US" dirty="0"/>
                    </a:p>
                  </a:txBody>
                  <a:tcPr/>
                </a:tc>
              </a:tr>
              <a:tr h="256690">
                <a:tc>
                  <a:txBody>
                    <a:bodyPr/>
                    <a:lstStyle/>
                    <a:p>
                      <a:pPr algn="r"/>
                      <a:r>
                        <a:rPr lang="en-US" dirty="0" smtClean="0"/>
                        <a:t>10</a:t>
                      </a:r>
                      <a:r>
                        <a:rPr lang="ru-RU" dirty="0" smtClean="0"/>
                        <a:t>.</a:t>
                      </a:r>
                      <a:endParaRPr lang="en-US" dirty="0"/>
                    </a:p>
                  </a:txBody>
                  <a:tcPr/>
                </a:tc>
                <a:tc>
                  <a:txBody>
                    <a:bodyPr/>
                    <a:lstStyle/>
                    <a:p>
                      <a:pPr algn="r"/>
                      <a:r>
                        <a:rPr lang="en-US" dirty="0" smtClean="0"/>
                        <a:t>Switzerland</a:t>
                      </a:r>
                      <a:endParaRPr lang="en-US" dirty="0"/>
                    </a:p>
                  </a:txBody>
                  <a:tcPr/>
                </a:tc>
                <a:tc>
                  <a:txBody>
                    <a:bodyPr/>
                    <a:lstStyle/>
                    <a:p>
                      <a:pPr algn="r"/>
                      <a:r>
                        <a:rPr lang="en-US" dirty="0" smtClean="0"/>
                        <a:t>   </a:t>
                      </a:r>
                      <a:r>
                        <a:rPr lang="ru-RU" dirty="0" smtClean="0"/>
                        <a:t>2 </a:t>
                      </a:r>
                      <a:r>
                        <a:rPr lang="en-US" dirty="0" smtClean="0"/>
                        <a:t>000</a:t>
                      </a:r>
                      <a:endParaRPr lang="en-US" dirty="0"/>
                    </a:p>
                  </a:txBody>
                  <a:tcPr/>
                </a:tc>
              </a:tr>
              <a:tr h="256690">
                <a:tc>
                  <a:txBody>
                    <a:bodyPr/>
                    <a:lstStyle/>
                    <a:p>
                      <a:pPr algn="r"/>
                      <a:r>
                        <a:rPr lang="en-US" dirty="0" smtClean="0"/>
                        <a:t>11</a:t>
                      </a:r>
                      <a:r>
                        <a:rPr lang="ru-RU" dirty="0" smtClean="0"/>
                        <a:t>.</a:t>
                      </a:r>
                      <a:endParaRPr lang="en-US" dirty="0"/>
                    </a:p>
                  </a:txBody>
                  <a:tcPr/>
                </a:tc>
                <a:tc>
                  <a:txBody>
                    <a:bodyPr/>
                    <a:lstStyle/>
                    <a:p>
                      <a:pPr algn="r"/>
                      <a:r>
                        <a:rPr lang="en-US" dirty="0" smtClean="0"/>
                        <a:t>Netherlands</a:t>
                      </a:r>
                      <a:endParaRPr lang="en-US" dirty="0"/>
                    </a:p>
                  </a:txBody>
                  <a:tcPr/>
                </a:tc>
                <a:tc>
                  <a:txBody>
                    <a:bodyPr/>
                    <a:lstStyle/>
                    <a:p>
                      <a:pPr algn="r"/>
                      <a:r>
                        <a:rPr lang="en-US" dirty="0" smtClean="0"/>
                        <a:t>   </a:t>
                      </a:r>
                      <a:r>
                        <a:rPr lang="ru-RU" dirty="0" smtClean="0"/>
                        <a:t>1</a:t>
                      </a:r>
                      <a:r>
                        <a:rPr lang="en-US" baseline="0" dirty="0" smtClean="0"/>
                        <a:t> </a:t>
                      </a:r>
                      <a:r>
                        <a:rPr lang="ru-RU" dirty="0" smtClean="0"/>
                        <a:t>800</a:t>
                      </a:r>
                      <a:endParaRPr lang="en-US" dirty="0"/>
                    </a:p>
                  </a:txBody>
                  <a:tcPr/>
                </a:tc>
              </a:tr>
              <a:tr h="256690">
                <a:tc>
                  <a:txBody>
                    <a:bodyPr/>
                    <a:lstStyle/>
                    <a:p>
                      <a:pPr algn="r"/>
                      <a:r>
                        <a:rPr lang="en-US" dirty="0" smtClean="0"/>
                        <a:t>12.</a:t>
                      </a:r>
                      <a:endParaRPr lang="en-US" dirty="0"/>
                    </a:p>
                  </a:txBody>
                  <a:tcPr/>
                </a:tc>
                <a:tc>
                  <a:txBody>
                    <a:bodyPr/>
                    <a:lstStyle/>
                    <a:p>
                      <a:pPr algn="r"/>
                      <a:r>
                        <a:rPr lang="en-US" dirty="0" smtClean="0"/>
                        <a:t>Israel</a:t>
                      </a:r>
                      <a:endParaRPr lang="en-US" dirty="0"/>
                    </a:p>
                  </a:txBody>
                  <a:tcPr/>
                </a:tc>
                <a:tc>
                  <a:txBody>
                    <a:bodyPr/>
                    <a:lstStyle/>
                    <a:p>
                      <a:pPr algn="r"/>
                      <a:r>
                        <a:rPr lang="en-US" dirty="0" smtClean="0"/>
                        <a:t>1 800</a:t>
                      </a:r>
                      <a:endParaRPr lang="en-US" dirty="0"/>
                    </a:p>
                  </a:txBody>
                  <a:tcPr/>
                </a:tc>
              </a:tr>
              <a:tr h="256690">
                <a:tc>
                  <a:txBody>
                    <a:bodyPr/>
                    <a:lstStyle/>
                    <a:p>
                      <a:pPr algn="r"/>
                      <a:r>
                        <a:rPr lang="ru-RU" dirty="0" smtClean="0"/>
                        <a:t>1</a:t>
                      </a:r>
                      <a:r>
                        <a:rPr lang="en-US" dirty="0" smtClean="0"/>
                        <a:t>3</a:t>
                      </a:r>
                      <a:r>
                        <a:rPr lang="ru-RU" dirty="0" smtClean="0"/>
                        <a:t>.</a:t>
                      </a:r>
                      <a:endParaRPr lang="en-US" dirty="0"/>
                    </a:p>
                  </a:txBody>
                  <a:tcPr/>
                </a:tc>
                <a:tc>
                  <a:txBody>
                    <a:bodyPr/>
                    <a:lstStyle/>
                    <a:p>
                      <a:pPr algn="r"/>
                      <a:r>
                        <a:rPr lang="en-US" dirty="0" smtClean="0"/>
                        <a:t>Belgium</a:t>
                      </a:r>
                      <a:endParaRPr lang="en-US" dirty="0"/>
                    </a:p>
                  </a:txBody>
                  <a:tcPr/>
                </a:tc>
                <a:tc>
                  <a:txBody>
                    <a:bodyPr/>
                    <a:lstStyle/>
                    <a:p>
                      <a:pPr algn="r"/>
                      <a:r>
                        <a:rPr lang="en-US" dirty="0" smtClean="0"/>
                        <a:t>   </a:t>
                      </a:r>
                      <a:r>
                        <a:rPr lang="ru-RU" dirty="0" smtClean="0"/>
                        <a:t>1 600</a:t>
                      </a:r>
                      <a:endParaRPr lang="en-US" dirty="0"/>
                    </a:p>
                  </a:txBody>
                  <a:tcPr/>
                </a:tc>
              </a:tr>
              <a:tr h="256690">
                <a:tc>
                  <a:txBody>
                    <a:bodyPr/>
                    <a:lstStyle/>
                    <a:p>
                      <a:pPr algn="r"/>
                      <a:r>
                        <a:rPr lang="en-US" dirty="0" smtClean="0"/>
                        <a:t>14.</a:t>
                      </a:r>
                      <a:endParaRPr lang="en-US" dirty="0"/>
                    </a:p>
                  </a:txBody>
                  <a:tcPr/>
                </a:tc>
                <a:tc>
                  <a:txBody>
                    <a:bodyPr/>
                    <a:lstStyle/>
                    <a:p>
                      <a:pPr algn="r"/>
                      <a:r>
                        <a:rPr lang="en-US" dirty="0" smtClean="0"/>
                        <a:t>Austria</a:t>
                      </a:r>
                      <a:endParaRPr lang="en-US" dirty="0"/>
                    </a:p>
                  </a:txBody>
                  <a:tcPr/>
                </a:tc>
                <a:tc>
                  <a:txBody>
                    <a:bodyPr/>
                    <a:lstStyle/>
                    <a:p>
                      <a:pPr algn="r"/>
                      <a:r>
                        <a:rPr lang="en-US" dirty="0" smtClean="0"/>
                        <a:t>1</a:t>
                      </a:r>
                      <a:r>
                        <a:rPr lang="en-US" baseline="0" dirty="0" smtClean="0"/>
                        <a:t> 300</a:t>
                      </a:r>
                      <a:endParaRPr lang="en-US" dirty="0"/>
                    </a:p>
                  </a:txBody>
                  <a:tcPr/>
                </a:tc>
              </a:tr>
              <a:tr h="256690">
                <a:tc>
                  <a:txBody>
                    <a:bodyPr/>
                    <a:lstStyle/>
                    <a:p>
                      <a:pPr algn="r"/>
                      <a:r>
                        <a:rPr lang="ru-RU" dirty="0" smtClean="0"/>
                        <a:t>1</a:t>
                      </a:r>
                      <a:r>
                        <a:rPr lang="en-US" dirty="0" smtClean="0"/>
                        <a:t>5</a:t>
                      </a:r>
                      <a:r>
                        <a:rPr lang="ru-RU" dirty="0" smtClean="0"/>
                        <a:t>.</a:t>
                      </a:r>
                      <a:endParaRPr lang="en-US" dirty="0"/>
                    </a:p>
                  </a:txBody>
                  <a:tcPr/>
                </a:tc>
                <a:tc>
                  <a:txBody>
                    <a:bodyPr/>
                    <a:lstStyle/>
                    <a:p>
                      <a:pPr algn="r"/>
                      <a:r>
                        <a:rPr lang="en-US" dirty="0" smtClean="0"/>
                        <a:t>Sweden</a:t>
                      </a:r>
                      <a:endParaRPr lang="en-US" dirty="0"/>
                    </a:p>
                  </a:txBody>
                  <a:tcPr/>
                </a:tc>
                <a:tc>
                  <a:txBody>
                    <a:bodyPr/>
                    <a:lstStyle/>
                    <a:p>
                      <a:pPr algn="r"/>
                      <a:r>
                        <a:rPr lang="en-US" dirty="0" smtClean="0"/>
                        <a:t>   </a:t>
                      </a:r>
                      <a:r>
                        <a:rPr lang="ru-RU" dirty="0" smtClean="0"/>
                        <a:t>1 400 </a:t>
                      </a:r>
                      <a:endParaRPr lang="en-US" dirty="0"/>
                    </a:p>
                  </a:txBody>
                  <a:tcPr/>
                </a:tc>
              </a:tr>
              <a:tr h="256690">
                <a:tc>
                  <a:txBody>
                    <a:bodyPr/>
                    <a:lstStyle/>
                    <a:p>
                      <a:pPr algn="r"/>
                      <a:r>
                        <a:rPr lang="en-US" dirty="0" smtClean="0"/>
                        <a:t>16.</a:t>
                      </a:r>
                      <a:endParaRPr lang="en-US" dirty="0"/>
                    </a:p>
                  </a:txBody>
                  <a:tcPr/>
                </a:tc>
                <a:tc>
                  <a:txBody>
                    <a:bodyPr/>
                    <a:lstStyle/>
                    <a:p>
                      <a:pPr algn="r"/>
                      <a:r>
                        <a:rPr lang="en-US" dirty="0" smtClean="0"/>
                        <a:t>New Zealand</a:t>
                      </a:r>
                      <a:endParaRPr lang="en-US" dirty="0"/>
                    </a:p>
                  </a:txBody>
                  <a:tcPr/>
                </a:tc>
                <a:tc>
                  <a:txBody>
                    <a:bodyPr/>
                    <a:lstStyle/>
                    <a:p>
                      <a:pPr algn="r"/>
                      <a:r>
                        <a:rPr lang="en-US" dirty="0" smtClean="0"/>
                        <a:t>1 000</a:t>
                      </a:r>
                      <a:endParaRPr lang="en-US" dirty="0"/>
                    </a:p>
                  </a:txBody>
                  <a:tcPr/>
                </a:tc>
              </a:tr>
              <a:tr h="256690">
                <a:tc>
                  <a:txBody>
                    <a:bodyPr/>
                    <a:lstStyle/>
                    <a:p>
                      <a:pPr algn="r"/>
                      <a:r>
                        <a:rPr lang="ru-RU" dirty="0" smtClean="0"/>
                        <a:t>1</a:t>
                      </a:r>
                      <a:r>
                        <a:rPr lang="en-US" dirty="0" smtClean="0"/>
                        <a:t>7</a:t>
                      </a:r>
                      <a:r>
                        <a:rPr lang="ru-RU" dirty="0" smtClean="0"/>
                        <a:t>.</a:t>
                      </a:r>
                      <a:endParaRPr lang="en-US" dirty="0"/>
                    </a:p>
                  </a:txBody>
                  <a:tcPr/>
                </a:tc>
                <a:tc>
                  <a:txBody>
                    <a:bodyPr/>
                    <a:lstStyle/>
                    <a:p>
                      <a:pPr algn="r"/>
                      <a:r>
                        <a:rPr lang="en-US" dirty="0" smtClean="0"/>
                        <a:t>Portugal</a:t>
                      </a:r>
                      <a:endParaRPr lang="en-US" dirty="0"/>
                    </a:p>
                  </a:txBody>
                  <a:tcPr/>
                </a:tc>
                <a:tc>
                  <a:txBody>
                    <a:bodyPr/>
                    <a:lstStyle/>
                    <a:p>
                      <a:pPr algn="r"/>
                      <a:r>
                        <a:rPr lang="en-US" dirty="0" smtClean="0"/>
                        <a:t>      </a:t>
                      </a:r>
                      <a:r>
                        <a:rPr lang="ru-RU" dirty="0" smtClean="0"/>
                        <a:t>850 </a:t>
                      </a:r>
                      <a:endParaRPr lang="en-US" dirty="0"/>
                    </a:p>
                  </a:txBody>
                  <a:tcPr/>
                </a:tc>
              </a:tr>
            </a:tbl>
          </a:graphicData>
        </a:graphic>
      </p:graphicFrame>
    </p:spTree>
    <p:extLst>
      <p:ext uri="{BB962C8B-B14F-4D97-AF65-F5344CB8AC3E}">
        <p14:creationId xmlns:p14="http://schemas.microsoft.com/office/powerpoint/2010/main" val="37240229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Anti-discrimination</a:t>
            </a:r>
            <a:br>
              <a:rPr lang="en-US" sz="3200" dirty="0" smtClean="0"/>
            </a:br>
            <a:r>
              <a:rPr lang="en-US" sz="3200" dirty="0" smtClean="0"/>
              <a:t>(Portugal)</a:t>
            </a:r>
            <a:endParaRPr lang="en-US" sz="3200" dirty="0"/>
          </a:p>
        </p:txBody>
      </p:sp>
      <p:sp>
        <p:nvSpPr>
          <p:cNvPr id="3" name="Content Placeholder 2"/>
          <p:cNvSpPr>
            <a:spLocks noGrp="1"/>
          </p:cNvSpPr>
          <p:nvPr>
            <p:ph idx="1"/>
          </p:nvPr>
        </p:nvSpPr>
        <p:spPr/>
        <p:txBody>
          <a:bodyPr>
            <a:normAutofit fontScale="92500" lnSpcReduction="10000"/>
          </a:bodyPr>
          <a:lstStyle/>
          <a:p>
            <a:pPr algn="just"/>
            <a:r>
              <a:rPr lang="en-US" i="1" dirty="0"/>
              <a:t>The Commission for Equality and Against Racial </a:t>
            </a:r>
            <a:r>
              <a:rPr lang="en-US" i="1" dirty="0" smtClean="0"/>
              <a:t>Discrimination</a:t>
            </a:r>
            <a:r>
              <a:rPr lang="en-US" dirty="0" smtClean="0"/>
              <a:t> </a:t>
            </a:r>
            <a:r>
              <a:rPr lang="en-US" dirty="0"/>
              <a:t>is an independent body created in 1999, which started functioning under ACIDI’s structure and coordination in 2002. Government and National Assembly’s representatives, immigrant associations, anti-racist </a:t>
            </a:r>
            <a:r>
              <a:rPr lang="en-US" dirty="0" smtClean="0"/>
              <a:t>organizations, </a:t>
            </a:r>
            <a:r>
              <a:rPr lang="en-US" dirty="0"/>
              <a:t>trades unions, employers’ associations and </a:t>
            </a:r>
            <a:r>
              <a:rPr lang="en-US" dirty="0" smtClean="0"/>
              <a:t>organizations </a:t>
            </a:r>
            <a:r>
              <a:rPr lang="en-US" dirty="0"/>
              <a:t>acting for the protection of human rights can be listed as some of the Commission’s members. </a:t>
            </a:r>
          </a:p>
          <a:p>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30</a:t>
            </a:fld>
            <a:endParaRPr lang="en-US"/>
          </a:p>
        </p:txBody>
      </p:sp>
    </p:spTree>
    <p:extLst>
      <p:ext uri="{BB962C8B-B14F-4D97-AF65-F5344CB8AC3E}">
        <p14:creationId xmlns:p14="http://schemas.microsoft.com/office/powerpoint/2010/main" val="26846915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0"/>
              </a:spcBef>
              <a:defRPr/>
            </a:pPr>
            <a:r>
              <a:rPr lang="en-US" sz="3200" dirty="0"/>
              <a:t>What </a:t>
            </a:r>
            <a:r>
              <a:rPr lang="en-US" sz="3200" dirty="0" smtClean="0"/>
              <a:t>did </a:t>
            </a:r>
            <a:r>
              <a:rPr lang="en-US" sz="3200" dirty="0"/>
              <a:t>we </a:t>
            </a:r>
            <a:r>
              <a:rPr lang="en-US" sz="3200" dirty="0" smtClean="0"/>
              <a:t>learn </a:t>
            </a:r>
            <a:r>
              <a:rPr lang="en-US" sz="3200" dirty="0"/>
              <a:t>from Sweden and Portuguese </a:t>
            </a:r>
            <a:r>
              <a:rPr lang="en-US" sz="3200" dirty="0" smtClean="0"/>
              <a:t>Experience:</a:t>
            </a:r>
            <a:endParaRPr lang="en-US" sz="3200" dirty="0"/>
          </a:p>
        </p:txBody>
      </p:sp>
      <p:sp>
        <p:nvSpPr>
          <p:cNvPr id="3" name="Content Placeholder 2"/>
          <p:cNvSpPr>
            <a:spLocks noGrp="1"/>
          </p:cNvSpPr>
          <p:nvPr>
            <p:ph idx="1"/>
          </p:nvPr>
        </p:nvSpPr>
        <p:spPr/>
        <p:txBody>
          <a:bodyPr>
            <a:normAutofit fontScale="62500" lnSpcReduction="20000"/>
          </a:bodyPr>
          <a:lstStyle/>
          <a:p>
            <a:pPr marL="514350" indent="-514350" algn="just">
              <a:buFont typeface="+mj-lt"/>
              <a:buAutoNum type="arabicPeriod"/>
            </a:pPr>
            <a:r>
              <a:rPr lang="en-US" dirty="0" smtClean="0"/>
              <a:t>Providing of legal immigrants (third-country nationals) with rights in receiving society begins from political will on national level.</a:t>
            </a:r>
          </a:p>
          <a:p>
            <a:pPr marL="514350" indent="-514350" algn="just">
              <a:buFont typeface="+mj-lt"/>
              <a:buAutoNum type="arabicPeriod"/>
            </a:pPr>
            <a:r>
              <a:rPr lang="en-US" dirty="0" smtClean="0"/>
              <a:t>The migrant integration policies are implemented through network of NGOs and governmental institutions on local level. In “Concept of migrant policy in Russian Federation until 2025” Russia has declared its understanding of migrant integration issue but hasn’t created</a:t>
            </a:r>
            <a:r>
              <a:rPr lang="ru-RU" dirty="0" smtClean="0"/>
              <a:t> </a:t>
            </a:r>
            <a:r>
              <a:rPr lang="en-US" dirty="0" smtClean="0"/>
              <a:t>any structure for its implementation.</a:t>
            </a:r>
          </a:p>
          <a:p>
            <a:pPr marL="514350" indent="-514350" algn="just">
              <a:buFont typeface="+mj-lt"/>
              <a:buAutoNum type="arabicPeriod"/>
            </a:pPr>
            <a:r>
              <a:rPr lang="en-US" dirty="0" smtClean="0"/>
              <a:t>It’s highly beneficial both for migrant integration and economic development of hosting country to take into account immigrants educational level and professionals skills – the point which have been neglected in Russia. </a:t>
            </a:r>
            <a:endParaRPr lang="en-US" dirty="0"/>
          </a:p>
          <a:p>
            <a:pPr marL="514350" indent="-514350" algn="just">
              <a:buFont typeface="+mj-lt"/>
              <a:buAutoNum type="arabicPeriod"/>
            </a:pPr>
            <a:r>
              <a:rPr lang="en-US" dirty="0"/>
              <a:t>Information as “Welcome guides” in immigrant mother </a:t>
            </a:r>
            <a:r>
              <a:rPr lang="en-US" dirty="0" smtClean="0"/>
              <a:t>tongue and knowledge of receiving state language can </a:t>
            </a:r>
            <a:r>
              <a:rPr lang="en-US" dirty="0"/>
              <a:t>help newcomers to be more self confident in</a:t>
            </a:r>
            <a:r>
              <a:rPr lang="ru-RU" dirty="0"/>
              <a:t> </a:t>
            </a:r>
            <a:r>
              <a:rPr lang="en-US" dirty="0"/>
              <a:t>host society legal environment. </a:t>
            </a:r>
            <a:endParaRPr lang="en-US" dirty="0" smtClean="0"/>
          </a:p>
          <a:p>
            <a:pPr marL="514350" indent="-514350" algn="just">
              <a:buFont typeface="+mj-lt"/>
              <a:buAutoNum type="arabicPeriod"/>
            </a:pPr>
            <a:r>
              <a:rPr lang="en-US" dirty="0" smtClean="0"/>
              <a:t>Moreover, knowledge of state language is highly important for immigrants which  plan to work and, especially to settle in the country.</a:t>
            </a:r>
          </a:p>
          <a:p>
            <a:pPr marL="514350" indent="-514350" algn="just">
              <a:buFont typeface="+mj-lt"/>
              <a:buAutoNum type="arabicPeriod"/>
            </a:pP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31</a:t>
            </a:fld>
            <a:endParaRPr lang="en-US"/>
          </a:p>
        </p:txBody>
      </p:sp>
    </p:spTree>
    <p:extLst>
      <p:ext uri="{BB962C8B-B14F-4D97-AF65-F5344CB8AC3E}">
        <p14:creationId xmlns:p14="http://schemas.microsoft.com/office/powerpoint/2010/main" val="15484011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Perspectives</a:t>
            </a:r>
            <a:br>
              <a:rPr lang="en-US" sz="3200" dirty="0" smtClean="0"/>
            </a:br>
            <a:r>
              <a:rPr lang="en-US" sz="2000" dirty="0" smtClean="0"/>
              <a:t>Within the topic frame of this presentation the perspectives could be: </a:t>
            </a:r>
            <a:endParaRPr lang="en-US" sz="2000" dirty="0"/>
          </a:p>
        </p:txBody>
      </p:sp>
      <p:sp>
        <p:nvSpPr>
          <p:cNvPr id="3" name="Content Placeholder 2"/>
          <p:cNvSpPr>
            <a:spLocks noGrp="1"/>
          </p:cNvSpPr>
          <p:nvPr>
            <p:ph idx="1"/>
          </p:nvPr>
        </p:nvSpPr>
        <p:spPr/>
        <p:txBody>
          <a:bodyPr/>
          <a:lstStyle/>
          <a:p>
            <a:pPr marL="514350" indent="-514350" algn="just">
              <a:buFont typeface="+mj-lt"/>
              <a:buAutoNum type="arabicPeriod"/>
            </a:pPr>
            <a:r>
              <a:rPr lang="en-US" dirty="0" smtClean="0"/>
              <a:t>To define different groups of migrant and their integration needs (70-80 % without aim to settle in Russia).</a:t>
            </a:r>
          </a:p>
          <a:p>
            <a:pPr marL="514350" indent="-514350" algn="just">
              <a:buFont typeface="+mj-lt"/>
              <a:buAutoNum type="arabicPeriod"/>
            </a:pPr>
            <a:r>
              <a:rPr lang="en-US" dirty="0" smtClean="0"/>
              <a:t>To analyze Russian policies related to  migrant integration and to trace its further development.</a:t>
            </a:r>
          </a:p>
          <a:p>
            <a:pPr marL="514350" indent="-514350" algn="just">
              <a:buFont typeface="+mj-lt"/>
              <a:buAutoNum type="arabicPeriod"/>
            </a:pPr>
            <a:endParaRPr lang="en-US" dirty="0" smtClean="0"/>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32</a:t>
            </a:fld>
            <a:endParaRPr lang="en-US"/>
          </a:p>
        </p:txBody>
      </p:sp>
    </p:spTree>
    <p:extLst>
      <p:ext uri="{BB962C8B-B14F-4D97-AF65-F5344CB8AC3E}">
        <p14:creationId xmlns:p14="http://schemas.microsoft.com/office/powerpoint/2010/main" val="3357126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7" y="265793"/>
            <a:ext cx="8151090" cy="1143000"/>
          </a:xfrm>
        </p:spPr>
        <p:txBody>
          <a:bodyPr>
            <a:normAutofit fontScale="90000"/>
          </a:bodyPr>
          <a:lstStyle/>
          <a:p>
            <a:r>
              <a:rPr lang="en-US" sz="3100" dirty="0" smtClean="0"/>
              <a:t>Percentage of </a:t>
            </a:r>
            <a:r>
              <a:rPr lang="en-US" sz="3100" dirty="0"/>
              <a:t>foreign-born population in </a:t>
            </a:r>
            <a:r>
              <a:rPr lang="en-US" sz="3100" dirty="0" smtClean="0"/>
              <a:t>10 EU countries, Switzerland, USA</a:t>
            </a:r>
            <a:r>
              <a:rPr lang="ru-RU" sz="3100" dirty="0" smtClean="0"/>
              <a:t>,</a:t>
            </a:r>
            <a:r>
              <a:rPr lang="en-US" sz="3100" dirty="0" smtClean="0"/>
              <a:t> Canada, Australia, New Zealand, Israel and RF,</a:t>
            </a:r>
            <a:r>
              <a:rPr lang="ru-RU" sz="3100" dirty="0" smtClean="0"/>
              <a:t> </a:t>
            </a:r>
            <a:r>
              <a:rPr lang="ru-RU" sz="3100" dirty="0"/>
              <a:t>2010 (</a:t>
            </a:r>
            <a:r>
              <a:rPr lang="en-US" sz="3100" dirty="0"/>
              <a:t>OECD, 201</a:t>
            </a:r>
            <a:r>
              <a:rPr lang="ru-RU" sz="3100" dirty="0"/>
              <a:t>3):</a:t>
            </a:r>
            <a:r>
              <a:rPr lang="ru-RU" sz="2800" dirty="0"/>
              <a:t/>
            </a:r>
            <a:br>
              <a:rPr lang="ru-RU" sz="2800" dirty="0"/>
            </a:b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3580380396"/>
              </p:ext>
            </p:extLst>
          </p:nvPr>
        </p:nvGraphicFramePr>
        <p:xfrm>
          <a:off x="567486" y="1516873"/>
          <a:ext cx="3950977" cy="3984595"/>
        </p:xfrm>
        <a:graphic>
          <a:graphicData uri="http://schemas.openxmlformats.org/drawingml/2006/table">
            <a:tbl>
              <a:tblPr firstRow="1" bandRow="1">
                <a:tableStyleId>{5C22544A-7EE6-4342-B048-85BDC9FD1C3A}</a:tableStyleId>
              </a:tblPr>
              <a:tblGrid>
                <a:gridCol w="702605"/>
                <a:gridCol w="1792195"/>
                <a:gridCol w="1456177"/>
              </a:tblGrid>
              <a:tr h="647035">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ru-RU" dirty="0" smtClean="0"/>
                        <a:t>%</a:t>
                      </a:r>
                      <a:r>
                        <a:rPr lang="ru-RU" baseline="0" dirty="0" smtClean="0"/>
                        <a:t> </a:t>
                      </a:r>
                      <a:r>
                        <a:rPr lang="en-US" baseline="0" dirty="0" smtClean="0"/>
                        <a:t>of total population</a:t>
                      </a:r>
                      <a:endParaRPr lang="en-US" dirty="0" smtClean="0"/>
                    </a:p>
                  </a:txBody>
                  <a:tcPr/>
                </a:tc>
              </a:tr>
              <a:tr h="370840">
                <a:tc>
                  <a:txBody>
                    <a:bodyPr/>
                    <a:lstStyle/>
                    <a:p>
                      <a:pPr algn="r"/>
                      <a:r>
                        <a:rPr lang="en-US" dirty="0" smtClean="0"/>
                        <a:t>1</a:t>
                      </a:r>
                      <a:r>
                        <a:rPr lang="ru-RU" dirty="0" smtClean="0"/>
                        <a:t>.</a:t>
                      </a:r>
                      <a:endParaRPr lang="en-US" dirty="0"/>
                    </a:p>
                  </a:txBody>
                  <a:tcPr/>
                </a:tc>
                <a:tc>
                  <a:txBody>
                    <a:bodyPr/>
                    <a:lstStyle/>
                    <a:p>
                      <a:pPr algn="r"/>
                      <a:r>
                        <a:rPr lang="en-US" dirty="0" smtClean="0"/>
                        <a:t>Switzerland</a:t>
                      </a:r>
                      <a:endParaRPr lang="en-US" dirty="0"/>
                    </a:p>
                  </a:txBody>
                  <a:tcPr/>
                </a:tc>
                <a:tc>
                  <a:txBody>
                    <a:bodyPr/>
                    <a:lstStyle/>
                    <a:p>
                      <a:pPr algn="r"/>
                      <a:r>
                        <a:rPr lang="ru-RU" dirty="0" smtClean="0"/>
                        <a:t>2</a:t>
                      </a:r>
                      <a:r>
                        <a:rPr lang="en-US" dirty="0" smtClean="0"/>
                        <a:t>6,6</a:t>
                      </a:r>
                      <a:r>
                        <a:rPr lang="ru-RU" dirty="0" smtClean="0"/>
                        <a:t> </a:t>
                      </a:r>
                      <a:endParaRPr lang="en-US" dirty="0"/>
                    </a:p>
                  </a:txBody>
                  <a:tcPr/>
                </a:tc>
              </a:tr>
              <a:tr h="370840">
                <a:tc>
                  <a:txBody>
                    <a:bodyPr/>
                    <a:lstStyle/>
                    <a:p>
                      <a:pPr algn="r"/>
                      <a:r>
                        <a:rPr lang="en-US" dirty="0" smtClean="0"/>
                        <a:t>2.</a:t>
                      </a:r>
                      <a:endParaRPr lang="en-US" dirty="0"/>
                    </a:p>
                  </a:txBody>
                  <a:tcPr/>
                </a:tc>
                <a:tc>
                  <a:txBody>
                    <a:bodyPr/>
                    <a:lstStyle/>
                    <a:p>
                      <a:pPr algn="r"/>
                      <a:r>
                        <a:rPr lang="en-US" dirty="0" smtClean="0"/>
                        <a:t>Australia</a:t>
                      </a:r>
                      <a:endParaRPr lang="en-US" dirty="0"/>
                    </a:p>
                  </a:txBody>
                  <a:tcPr/>
                </a:tc>
                <a:tc>
                  <a:txBody>
                    <a:bodyPr/>
                    <a:lstStyle/>
                    <a:p>
                      <a:pPr algn="r"/>
                      <a:r>
                        <a:rPr lang="en-US" dirty="0" smtClean="0"/>
                        <a:t>26,5</a:t>
                      </a:r>
                      <a:endParaRPr lang="en-US" dirty="0"/>
                    </a:p>
                  </a:txBody>
                  <a:tcPr/>
                </a:tc>
              </a:tr>
              <a:tr h="370840">
                <a:tc>
                  <a:txBody>
                    <a:bodyPr/>
                    <a:lstStyle/>
                    <a:p>
                      <a:pPr algn="r"/>
                      <a:r>
                        <a:rPr lang="en-US" dirty="0" smtClean="0"/>
                        <a:t>3.</a:t>
                      </a:r>
                      <a:endParaRPr lang="en-US" dirty="0"/>
                    </a:p>
                  </a:txBody>
                  <a:tcPr/>
                </a:tc>
                <a:tc>
                  <a:txBody>
                    <a:bodyPr/>
                    <a:lstStyle/>
                    <a:p>
                      <a:pPr algn="r"/>
                      <a:r>
                        <a:rPr lang="en-US" dirty="0" smtClean="0"/>
                        <a:t>Israel</a:t>
                      </a:r>
                      <a:endParaRPr lang="en-US" dirty="0"/>
                    </a:p>
                  </a:txBody>
                  <a:tcPr/>
                </a:tc>
                <a:tc>
                  <a:txBody>
                    <a:bodyPr/>
                    <a:lstStyle/>
                    <a:p>
                      <a:pPr algn="r"/>
                      <a:r>
                        <a:rPr lang="en-US" dirty="0" smtClean="0"/>
                        <a:t>24,5</a:t>
                      </a:r>
                      <a:endParaRPr lang="en-US" dirty="0"/>
                    </a:p>
                  </a:txBody>
                  <a:tcPr/>
                </a:tc>
              </a:tr>
              <a:tr h="370840">
                <a:tc>
                  <a:txBody>
                    <a:bodyPr/>
                    <a:lstStyle/>
                    <a:p>
                      <a:pPr algn="r"/>
                      <a:r>
                        <a:rPr lang="en-US" dirty="0" smtClean="0"/>
                        <a:t>4.</a:t>
                      </a:r>
                      <a:endParaRPr lang="en-US"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dirty="0" smtClean="0"/>
                        <a:t>New Zealand</a:t>
                      </a:r>
                    </a:p>
                  </a:txBody>
                  <a:tcPr/>
                </a:tc>
                <a:tc>
                  <a:txBody>
                    <a:bodyPr/>
                    <a:lstStyle/>
                    <a:p>
                      <a:pPr algn="r"/>
                      <a:r>
                        <a:rPr lang="en-US" dirty="0" smtClean="0"/>
                        <a:t>23</a:t>
                      </a:r>
                      <a:endParaRPr lang="en-US" dirty="0"/>
                    </a:p>
                  </a:txBody>
                  <a:tcPr/>
                </a:tc>
              </a:tr>
              <a:tr h="370840">
                <a:tc>
                  <a:txBody>
                    <a:bodyPr/>
                    <a:lstStyle/>
                    <a:p>
                      <a:pPr algn="r"/>
                      <a:r>
                        <a:rPr lang="en-US" dirty="0" smtClean="0"/>
                        <a:t>5.</a:t>
                      </a:r>
                      <a:endParaRPr lang="en-US"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dirty="0" smtClean="0"/>
                        <a:t>Canada</a:t>
                      </a:r>
                    </a:p>
                  </a:txBody>
                  <a:tcPr/>
                </a:tc>
                <a:tc>
                  <a:txBody>
                    <a:bodyPr/>
                    <a:lstStyle/>
                    <a:p>
                      <a:pPr algn="r"/>
                      <a:r>
                        <a:rPr lang="en-US" dirty="0" smtClean="0"/>
                        <a:t>20</a:t>
                      </a:r>
                      <a:endParaRPr lang="en-US" dirty="0"/>
                    </a:p>
                  </a:txBody>
                  <a:tcPr/>
                </a:tc>
              </a:tr>
              <a:tr h="370840">
                <a:tc>
                  <a:txBody>
                    <a:bodyPr/>
                    <a:lstStyle/>
                    <a:p>
                      <a:pPr algn="r"/>
                      <a:r>
                        <a:rPr lang="en-US" dirty="0" smtClean="0"/>
                        <a:t>6.</a:t>
                      </a:r>
                      <a:endParaRPr lang="en-US" dirty="0"/>
                    </a:p>
                  </a:txBody>
                  <a:tcPr/>
                </a:tc>
                <a:tc>
                  <a:txBody>
                    <a:bodyPr/>
                    <a:lstStyle/>
                    <a:p>
                      <a:pPr algn="r"/>
                      <a:r>
                        <a:rPr lang="en-US" dirty="0" smtClean="0"/>
                        <a:t>Austria</a:t>
                      </a:r>
                      <a:endParaRPr lang="en-US" dirty="0"/>
                    </a:p>
                  </a:txBody>
                  <a:tcPr/>
                </a:tc>
                <a:tc>
                  <a:txBody>
                    <a:bodyPr/>
                    <a:lstStyle/>
                    <a:p>
                      <a:pPr algn="r"/>
                      <a:r>
                        <a:rPr lang="en-US" dirty="0" smtClean="0"/>
                        <a:t>15,7</a:t>
                      </a:r>
                      <a:endParaRPr lang="en-US" dirty="0"/>
                    </a:p>
                  </a:txBody>
                  <a:tcPr/>
                </a:tc>
              </a:tr>
              <a:tr h="370840">
                <a:tc>
                  <a:txBody>
                    <a:bodyPr/>
                    <a:lstStyle/>
                    <a:p>
                      <a:pPr algn="r"/>
                      <a:r>
                        <a:rPr lang="en-US" dirty="0" smtClean="0"/>
                        <a:t>7</a:t>
                      </a:r>
                      <a:r>
                        <a:rPr lang="ru-RU" dirty="0" smtClean="0"/>
                        <a:t>.</a:t>
                      </a:r>
                      <a:endParaRPr lang="en-US" dirty="0"/>
                    </a:p>
                  </a:txBody>
                  <a:tcPr/>
                </a:tc>
                <a:tc>
                  <a:txBody>
                    <a:bodyPr/>
                    <a:lstStyle/>
                    <a:p>
                      <a:pPr algn="r"/>
                      <a:r>
                        <a:rPr lang="en-US" dirty="0" smtClean="0"/>
                        <a:t>Belgium</a:t>
                      </a:r>
                      <a:endParaRPr lang="en-US" dirty="0"/>
                    </a:p>
                  </a:txBody>
                  <a:tcPr/>
                </a:tc>
                <a:tc>
                  <a:txBody>
                    <a:bodyPr/>
                    <a:lstStyle/>
                    <a:p>
                      <a:pPr algn="r"/>
                      <a:r>
                        <a:rPr lang="ru-RU" dirty="0" smtClean="0"/>
                        <a:t>15 </a:t>
                      </a:r>
                      <a:endParaRPr lang="en-US" dirty="0"/>
                    </a:p>
                  </a:txBody>
                  <a:tcPr/>
                </a:tc>
              </a:tr>
              <a:tr h="370840">
                <a:tc>
                  <a:txBody>
                    <a:bodyPr/>
                    <a:lstStyle/>
                    <a:p>
                      <a:pPr algn="r"/>
                      <a:r>
                        <a:rPr lang="en-US" dirty="0" smtClean="0"/>
                        <a:t>8.</a:t>
                      </a:r>
                      <a:endParaRPr lang="en-US" dirty="0"/>
                    </a:p>
                  </a:txBody>
                  <a:tcPr/>
                </a:tc>
                <a:tc>
                  <a:txBody>
                    <a:bodyPr/>
                    <a:lstStyle/>
                    <a:p>
                      <a:pPr algn="r"/>
                      <a:r>
                        <a:rPr lang="en-US" dirty="0" smtClean="0"/>
                        <a:t>Sweden</a:t>
                      </a:r>
                      <a:endParaRPr lang="en-US" dirty="0"/>
                    </a:p>
                  </a:txBody>
                  <a:tcPr/>
                </a:tc>
                <a:tc>
                  <a:txBody>
                    <a:bodyPr/>
                    <a:lstStyle/>
                    <a:p>
                      <a:pPr algn="r"/>
                      <a:r>
                        <a:rPr lang="ru-RU" dirty="0" smtClean="0"/>
                        <a:t>1</a:t>
                      </a:r>
                      <a:r>
                        <a:rPr lang="en-US" dirty="0" smtClean="0"/>
                        <a:t>4,8</a:t>
                      </a:r>
                      <a:r>
                        <a:rPr lang="ru-RU" dirty="0" smtClean="0"/>
                        <a:t> </a:t>
                      </a:r>
                      <a:endParaRPr lang="en-US" dirty="0"/>
                    </a:p>
                  </a:txBody>
                  <a:tcPr/>
                </a:tc>
              </a:tr>
              <a:tr h="370840">
                <a:tc>
                  <a:txBody>
                    <a:bodyPr/>
                    <a:lstStyle/>
                    <a:p>
                      <a:pPr algn="r"/>
                      <a:r>
                        <a:rPr lang="en-US" dirty="0" smtClean="0"/>
                        <a:t>9.</a:t>
                      </a:r>
                      <a:endParaRPr lang="en-US" dirty="0"/>
                    </a:p>
                  </a:txBody>
                  <a:tcPr/>
                </a:tc>
                <a:tc>
                  <a:txBody>
                    <a:bodyPr/>
                    <a:lstStyle/>
                    <a:p>
                      <a:pPr algn="r"/>
                      <a:r>
                        <a:rPr lang="en-US" dirty="0" smtClean="0"/>
                        <a:t>Spain</a:t>
                      </a:r>
                      <a:endParaRPr lang="en-US" dirty="0"/>
                    </a:p>
                  </a:txBody>
                  <a:tcPr/>
                </a:tc>
                <a:tc>
                  <a:txBody>
                    <a:bodyPr/>
                    <a:lstStyle/>
                    <a:p>
                      <a:pPr algn="r"/>
                      <a:r>
                        <a:rPr lang="ru-RU" dirty="0" smtClean="0"/>
                        <a:t>1</a:t>
                      </a:r>
                      <a:r>
                        <a:rPr lang="en-US" dirty="0" smtClean="0"/>
                        <a:t>4,5</a:t>
                      </a:r>
                      <a:r>
                        <a:rPr lang="ru-RU" dirty="0" smtClean="0"/>
                        <a:t> </a:t>
                      </a:r>
                      <a:endParaRPr lang="en-US" dirty="0"/>
                    </a:p>
                  </a:txBody>
                  <a:tcPr/>
                </a:tc>
              </a:tr>
            </a:tbl>
          </a:graphicData>
        </a:graphic>
      </p:graphicFrame>
      <p:sp>
        <p:nvSpPr>
          <p:cNvPr id="3" name="Date Placeholder 2"/>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798894368"/>
              </p:ext>
            </p:extLst>
          </p:nvPr>
        </p:nvGraphicFramePr>
        <p:xfrm>
          <a:off x="4895763" y="1493609"/>
          <a:ext cx="3950977" cy="3613755"/>
        </p:xfrm>
        <a:graphic>
          <a:graphicData uri="http://schemas.openxmlformats.org/drawingml/2006/table">
            <a:tbl>
              <a:tblPr firstRow="1" bandRow="1">
                <a:tableStyleId>{5C22544A-7EE6-4342-B048-85BDC9FD1C3A}</a:tableStyleId>
              </a:tblPr>
              <a:tblGrid>
                <a:gridCol w="702605"/>
                <a:gridCol w="1792195"/>
                <a:gridCol w="1456177"/>
              </a:tblGrid>
              <a:tr h="647035">
                <a:tc>
                  <a:txBody>
                    <a:bodyPr/>
                    <a:lstStyle/>
                    <a:p>
                      <a:pPr algn="r"/>
                      <a:r>
                        <a:rPr lang="en-US" dirty="0" smtClean="0"/>
                        <a:t>Rank</a:t>
                      </a:r>
                      <a:endParaRPr lang="en-US" dirty="0"/>
                    </a:p>
                  </a:txBody>
                  <a:tcPr/>
                </a:tc>
                <a:tc>
                  <a:txBody>
                    <a:bodyPr/>
                    <a:lstStyle/>
                    <a:p>
                      <a:pPr algn="r"/>
                      <a:r>
                        <a:rPr lang="en-US" dirty="0" smtClean="0"/>
                        <a:t>Country</a:t>
                      </a:r>
                      <a:endParaRPr lang="en-US" dirty="0"/>
                    </a:p>
                  </a:txBody>
                  <a:tcPr/>
                </a:tc>
                <a:tc>
                  <a:txBody>
                    <a:bodyPr/>
                    <a:lstStyle/>
                    <a:p>
                      <a:pPr algn="r"/>
                      <a:r>
                        <a:rPr lang="ru-RU" dirty="0" smtClean="0"/>
                        <a:t>%</a:t>
                      </a:r>
                      <a:r>
                        <a:rPr lang="ru-RU" baseline="0" dirty="0" smtClean="0"/>
                        <a:t> </a:t>
                      </a:r>
                      <a:r>
                        <a:rPr lang="en-US" baseline="0" dirty="0" smtClean="0"/>
                        <a:t>of total population</a:t>
                      </a:r>
                      <a:endParaRPr lang="en-US" dirty="0" smtClean="0"/>
                    </a:p>
                  </a:txBody>
                  <a:tcPr/>
                </a:tc>
              </a:tr>
              <a:tr h="370840">
                <a:tc>
                  <a:txBody>
                    <a:bodyPr/>
                    <a:lstStyle/>
                    <a:p>
                      <a:pPr algn="r"/>
                      <a:r>
                        <a:rPr lang="en-US" dirty="0" smtClean="0"/>
                        <a:t>10</a:t>
                      </a:r>
                      <a:r>
                        <a:rPr lang="ru-RU" dirty="0" smtClean="0"/>
                        <a:t>.</a:t>
                      </a:r>
                      <a:endParaRPr lang="en-US" dirty="0"/>
                    </a:p>
                  </a:txBody>
                  <a:tcPr/>
                </a:tc>
                <a:tc>
                  <a:txBody>
                    <a:bodyPr/>
                    <a:lstStyle/>
                    <a:p>
                      <a:pPr algn="r"/>
                      <a:r>
                        <a:rPr lang="en-US" dirty="0" smtClean="0"/>
                        <a:t>Germany</a:t>
                      </a:r>
                      <a:endParaRPr lang="en-US" dirty="0"/>
                    </a:p>
                  </a:txBody>
                  <a:tcPr/>
                </a:tc>
                <a:tc>
                  <a:txBody>
                    <a:bodyPr/>
                    <a:lstStyle/>
                    <a:p>
                      <a:pPr algn="r"/>
                      <a:r>
                        <a:rPr lang="ru-RU" dirty="0" smtClean="0"/>
                        <a:t>13 </a:t>
                      </a:r>
                      <a:endParaRPr lang="en-US" dirty="0"/>
                    </a:p>
                  </a:txBody>
                  <a:tcPr/>
                </a:tc>
              </a:tr>
              <a:tr h="370840">
                <a:tc>
                  <a:txBody>
                    <a:bodyPr/>
                    <a:lstStyle/>
                    <a:p>
                      <a:pPr algn="r"/>
                      <a:r>
                        <a:rPr lang="en-US" dirty="0" smtClean="0"/>
                        <a:t>11.</a:t>
                      </a:r>
                      <a:endParaRPr lang="en-US" dirty="0"/>
                    </a:p>
                  </a:txBody>
                  <a:tcPr/>
                </a:tc>
                <a:tc>
                  <a:txBody>
                    <a:bodyPr/>
                    <a:lstStyle/>
                    <a:p>
                      <a:pPr algn="r"/>
                      <a:r>
                        <a:rPr lang="en-US" dirty="0" smtClean="0"/>
                        <a:t>USA</a:t>
                      </a:r>
                      <a:endParaRPr lang="en-US" dirty="0"/>
                    </a:p>
                  </a:txBody>
                  <a:tcPr/>
                </a:tc>
                <a:tc>
                  <a:txBody>
                    <a:bodyPr/>
                    <a:lstStyle/>
                    <a:p>
                      <a:pPr algn="r"/>
                      <a:r>
                        <a:rPr lang="ru-RU" dirty="0" smtClean="0"/>
                        <a:t>1</a:t>
                      </a:r>
                      <a:r>
                        <a:rPr lang="en-US" dirty="0" smtClean="0"/>
                        <a:t>2,9</a:t>
                      </a:r>
                      <a:r>
                        <a:rPr lang="ru-RU" dirty="0" smtClean="0"/>
                        <a:t> </a:t>
                      </a:r>
                      <a:endParaRPr lang="en-US" dirty="0"/>
                    </a:p>
                  </a:txBody>
                  <a:tcPr/>
                </a:tc>
              </a:tr>
              <a:tr h="370840">
                <a:tc>
                  <a:txBody>
                    <a:bodyPr/>
                    <a:lstStyle/>
                    <a:p>
                      <a:pPr algn="r"/>
                      <a:r>
                        <a:rPr lang="en-US" dirty="0" smtClean="0"/>
                        <a:t>12</a:t>
                      </a:r>
                      <a:r>
                        <a:rPr lang="ru-RU" dirty="0" smtClean="0"/>
                        <a:t>.</a:t>
                      </a:r>
                      <a:endParaRPr lang="en-US" dirty="0"/>
                    </a:p>
                  </a:txBody>
                  <a:tcPr/>
                </a:tc>
                <a:tc>
                  <a:txBody>
                    <a:bodyPr/>
                    <a:lstStyle/>
                    <a:p>
                      <a:pPr algn="r"/>
                      <a:r>
                        <a:rPr lang="en-US" dirty="0" smtClean="0"/>
                        <a:t>France</a:t>
                      </a:r>
                      <a:endParaRPr lang="en-US" dirty="0"/>
                    </a:p>
                  </a:txBody>
                  <a:tcPr/>
                </a:tc>
                <a:tc>
                  <a:txBody>
                    <a:bodyPr/>
                    <a:lstStyle/>
                    <a:p>
                      <a:pPr algn="r"/>
                      <a:r>
                        <a:rPr lang="ru-RU" dirty="0" smtClean="0"/>
                        <a:t>1</a:t>
                      </a:r>
                      <a:r>
                        <a:rPr lang="en-US" dirty="0" smtClean="0"/>
                        <a:t>1,6</a:t>
                      </a:r>
                      <a:r>
                        <a:rPr lang="ru-RU" dirty="0" smtClean="0"/>
                        <a:t> </a:t>
                      </a:r>
                      <a:endParaRPr lang="en-US" dirty="0"/>
                    </a:p>
                  </a:txBody>
                  <a:tcPr/>
                </a:tc>
              </a:tr>
              <a:tr h="370840">
                <a:tc>
                  <a:txBody>
                    <a:bodyPr/>
                    <a:lstStyle/>
                    <a:p>
                      <a:pPr algn="r"/>
                      <a:r>
                        <a:rPr lang="en-US" dirty="0" smtClean="0"/>
                        <a:t>13.</a:t>
                      </a:r>
                      <a:endParaRPr lang="en-US" dirty="0"/>
                    </a:p>
                  </a:txBody>
                  <a:tcPr/>
                </a:tc>
                <a:tc>
                  <a:txBody>
                    <a:bodyPr/>
                    <a:lstStyle/>
                    <a:p>
                      <a:pPr algn="r"/>
                      <a:r>
                        <a:rPr lang="en-US" dirty="0" smtClean="0"/>
                        <a:t>United</a:t>
                      </a:r>
                      <a:r>
                        <a:rPr lang="en-US" baseline="0" dirty="0" smtClean="0"/>
                        <a:t> Kingdom</a:t>
                      </a:r>
                      <a:endParaRPr lang="en-US" dirty="0"/>
                    </a:p>
                  </a:txBody>
                  <a:tcPr/>
                </a:tc>
                <a:tc>
                  <a:txBody>
                    <a:bodyPr/>
                    <a:lstStyle/>
                    <a:p>
                      <a:pPr algn="r"/>
                      <a:r>
                        <a:rPr lang="ru-RU" dirty="0" smtClean="0"/>
                        <a:t>1</a:t>
                      </a:r>
                      <a:r>
                        <a:rPr lang="en-US" dirty="0" smtClean="0"/>
                        <a:t>1,5</a:t>
                      </a:r>
                      <a:r>
                        <a:rPr lang="ru-RU" dirty="0" smtClean="0"/>
                        <a:t> </a:t>
                      </a:r>
                      <a:endParaRPr lang="en-US" dirty="0"/>
                    </a:p>
                  </a:txBody>
                  <a:tcPr/>
                </a:tc>
              </a:tr>
              <a:tr h="370840">
                <a:tc>
                  <a:txBody>
                    <a:bodyPr/>
                    <a:lstStyle/>
                    <a:p>
                      <a:pPr algn="r"/>
                      <a:r>
                        <a:rPr lang="en-US" dirty="0" smtClean="0"/>
                        <a:t>14</a:t>
                      </a:r>
                      <a:r>
                        <a:rPr lang="ru-RU" dirty="0" smtClean="0"/>
                        <a:t>.</a:t>
                      </a:r>
                      <a:endParaRPr lang="en-US" dirty="0"/>
                    </a:p>
                  </a:txBody>
                  <a:tcPr/>
                </a:tc>
                <a:tc>
                  <a:txBody>
                    <a:bodyPr/>
                    <a:lstStyle/>
                    <a:p>
                      <a:pPr algn="r"/>
                      <a:r>
                        <a:rPr lang="en-US" dirty="0" smtClean="0"/>
                        <a:t>Netherlands</a:t>
                      </a:r>
                      <a:endParaRPr lang="en-US" dirty="0"/>
                    </a:p>
                  </a:txBody>
                  <a:tcPr/>
                </a:tc>
                <a:tc>
                  <a:txBody>
                    <a:bodyPr/>
                    <a:lstStyle/>
                    <a:p>
                      <a:pPr algn="r"/>
                      <a:r>
                        <a:rPr lang="ru-RU" dirty="0" smtClean="0"/>
                        <a:t>11 </a:t>
                      </a:r>
                      <a:endParaRPr lang="en-US" dirty="0"/>
                    </a:p>
                  </a:txBody>
                  <a:tcPr/>
                </a:tc>
              </a:tr>
              <a:tr h="370840">
                <a:tc>
                  <a:txBody>
                    <a:bodyPr/>
                    <a:lstStyle/>
                    <a:p>
                      <a:pPr algn="r"/>
                      <a:r>
                        <a:rPr lang="en-US" dirty="0" smtClean="0"/>
                        <a:t>15</a:t>
                      </a:r>
                      <a:r>
                        <a:rPr lang="ru-RU" dirty="0" smtClean="0"/>
                        <a:t>.</a:t>
                      </a:r>
                      <a:endParaRPr lang="en-US" dirty="0"/>
                    </a:p>
                  </a:txBody>
                  <a:tcPr/>
                </a:tc>
                <a:tc>
                  <a:txBody>
                    <a:bodyPr/>
                    <a:lstStyle/>
                    <a:p>
                      <a:pPr algn="r"/>
                      <a:r>
                        <a:rPr lang="en-US" dirty="0" smtClean="0"/>
                        <a:t>Italy</a:t>
                      </a:r>
                      <a:endParaRPr lang="en-US" dirty="0"/>
                    </a:p>
                  </a:txBody>
                  <a:tcPr/>
                </a:tc>
                <a:tc>
                  <a:txBody>
                    <a:bodyPr/>
                    <a:lstStyle/>
                    <a:p>
                      <a:pPr algn="r"/>
                      <a:r>
                        <a:rPr lang="ru-RU" dirty="0" smtClean="0"/>
                        <a:t>9 </a:t>
                      </a:r>
                      <a:endParaRPr lang="en-US" dirty="0"/>
                    </a:p>
                  </a:txBody>
                  <a:tcPr/>
                </a:tc>
              </a:tr>
              <a:tr h="370840">
                <a:tc>
                  <a:txBody>
                    <a:bodyPr/>
                    <a:lstStyle/>
                    <a:p>
                      <a:pPr algn="r"/>
                      <a:r>
                        <a:rPr lang="ru-RU" dirty="0" smtClean="0"/>
                        <a:t>1</a:t>
                      </a:r>
                      <a:r>
                        <a:rPr lang="en-US" dirty="0" smtClean="0"/>
                        <a:t>6</a:t>
                      </a:r>
                      <a:r>
                        <a:rPr lang="ru-RU" dirty="0" smtClean="0"/>
                        <a:t>.</a:t>
                      </a:r>
                      <a:endParaRPr lang="en-US" dirty="0"/>
                    </a:p>
                  </a:txBody>
                  <a:tcPr/>
                </a:tc>
                <a:tc>
                  <a:txBody>
                    <a:bodyPr/>
                    <a:lstStyle/>
                    <a:p>
                      <a:pPr algn="r"/>
                      <a:r>
                        <a:rPr lang="en-US" dirty="0" smtClean="0"/>
                        <a:t>Portugal</a:t>
                      </a:r>
                      <a:endParaRPr lang="en-US" dirty="0"/>
                    </a:p>
                  </a:txBody>
                  <a:tcPr/>
                </a:tc>
                <a:tc>
                  <a:txBody>
                    <a:bodyPr/>
                    <a:lstStyle/>
                    <a:p>
                      <a:pPr algn="r"/>
                      <a:r>
                        <a:rPr lang="ru-RU" dirty="0" smtClean="0"/>
                        <a:t>8 </a:t>
                      </a:r>
                      <a:endParaRPr lang="en-US" dirty="0"/>
                    </a:p>
                  </a:txBody>
                  <a:tcPr/>
                </a:tc>
              </a:tr>
              <a:tr h="370840">
                <a:tc>
                  <a:txBody>
                    <a:bodyPr/>
                    <a:lstStyle/>
                    <a:p>
                      <a:pPr algn="r"/>
                      <a:r>
                        <a:rPr lang="en-US" dirty="0" smtClean="0">
                          <a:solidFill>
                            <a:srgbClr val="FF0000"/>
                          </a:solidFill>
                        </a:rPr>
                        <a:t>17.</a:t>
                      </a:r>
                      <a:endParaRPr lang="en-US" dirty="0">
                        <a:solidFill>
                          <a:srgbClr val="FF0000"/>
                        </a:solidFill>
                      </a:endParaRPr>
                    </a:p>
                  </a:txBody>
                  <a:tcPr/>
                </a:tc>
                <a:tc>
                  <a:txBody>
                    <a:bodyPr/>
                    <a:lstStyle/>
                    <a:p>
                      <a:pPr algn="r"/>
                      <a:r>
                        <a:rPr lang="en-US" dirty="0" smtClean="0">
                          <a:solidFill>
                            <a:srgbClr val="FF0000"/>
                          </a:solidFill>
                        </a:rPr>
                        <a:t>Russia</a:t>
                      </a:r>
                      <a:endParaRPr lang="en-US" dirty="0">
                        <a:solidFill>
                          <a:srgbClr val="FF0000"/>
                        </a:solidFill>
                      </a:endParaRPr>
                    </a:p>
                  </a:txBody>
                  <a:tcPr/>
                </a:tc>
                <a:tc>
                  <a:txBody>
                    <a:bodyPr/>
                    <a:lstStyle/>
                    <a:p>
                      <a:pPr algn="r"/>
                      <a:r>
                        <a:rPr lang="en-US" dirty="0" smtClean="0">
                          <a:solidFill>
                            <a:srgbClr val="FF0000"/>
                          </a:solidFill>
                        </a:rPr>
                        <a:t>7,9</a:t>
                      </a:r>
                      <a:r>
                        <a:rPr lang="ru-RU" dirty="0" smtClean="0">
                          <a:solidFill>
                            <a:srgbClr val="FF0000"/>
                          </a:solidFill>
                        </a:rPr>
                        <a:t> </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630715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(2)</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t>Until recently immigration in Russia was considered exceptionally from the point of view of economic efficiency. However nowadays </a:t>
            </a:r>
            <a:r>
              <a:rPr lang="en-US" dirty="0" smtClean="0"/>
              <a:t>most experts </a:t>
            </a:r>
            <a:r>
              <a:rPr lang="en-US" dirty="0"/>
              <a:t>agree that migrant integration </a:t>
            </a:r>
            <a:r>
              <a:rPr lang="en-US" dirty="0" smtClean="0"/>
              <a:t>became </a:t>
            </a:r>
            <a:r>
              <a:rPr lang="en-US" dirty="0"/>
              <a:t>a strategic issue </a:t>
            </a:r>
            <a:r>
              <a:rPr lang="en-US" dirty="0" smtClean="0"/>
              <a:t>not only for economic but also for demographic development of Russia due to ageing </a:t>
            </a:r>
            <a:r>
              <a:rPr lang="en-US" dirty="0"/>
              <a:t>of </a:t>
            </a:r>
            <a:r>
              <a:rPr lang="en-US" dirty="0" smtClean="0"/>
              <a:t>population</a:t>
            </a:r>
            <a:r>
              <a:rPr lang="en-US" dirty="0"/>
              <a:t> </a:t>
            </a:r>
            <a:r>
              <a:rPr lang="en-US" dirty="0" smtClean="0"/>
              <a:t>and depopulation</a:t>
            </a:r>
            <a:r>
              <a:rPr lang="en-US" dirty="0"/>
              <a:t>.</a:t>
            </a:r>
          </a:p>
          <a:p>
            <a:pPr marL="0" indent="0" algn="just">
              <a:buNone/>
            </a:pP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5</a:t>
            </a:fld>
            <a:endParaRPr lang="en-US"/>
          </a:p>
        </p:txBody>
      </p:sp>
    </p:spTree>
    <p:extLst>
      <p:ext uri="{BB962C8B-B14F-4D97-AF65-F5344CB8AC3E}">
        <p14:creationId xmlns:p14="http://schemas.microsoft.com/office/powerpoint/2010/main" val="3929422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(3)</a:t>
            </a:r>
            <a:endParaRPr lang="en-US" dirty="0"/>
          </a:p>
        </p:txBody>
      </p:sp>
      <p:sp>
        <p:nvSpPr>
          <p:cNvPr id="3" name="Content Placeholder 2"/>
          <p:cNvSpPr>
            <a:spLocks noGrp="1"/>
          </p:cNvSpPr>
          <p:nvPr>
            <p:ph idx="1"/>
          </p:nvPr>
        </p:nvSpPr>
        <p:spPr/>
        <p:txBody>
          <a:bodyPr/>
          <a:lstStyle/>
          <a:p>
            <a:pPr algn="just"/>
            <a:r>
              <a:rPr lang="en-US" dirty="0"/>
              <a:t>Understanding of this issue by Russian </a:t>
            </a:r>
            <a:r>
              <a:rPr lang="en-US" dirty="0" smtClean="0"/>
              <a:t>government </a:t>
            </a:r>
            <a:r>
              <a:rPr lang="en-US" dirty="0"/>
              <a:t>found its reflection </a:t>
            </a:r>
            <a:r>
              <a:rPr lang="en-US" dirty="0" smtClean="0"/>
              <a:t>in </a:t>
            </a:r>
            <a:r>
              <a:rPr lang="en-US" b="1" dirty="0" smtClean="0"/>
              <a:t>“The Concept of the State Migration Policy of the Russian Federation for the period until 2025” </a:t>
            </a:r>
            <a:r>
              <a:rPr lang="en-US" dirty="0" smtClean="0"/>
              <a:t>which </a:t>
            </a:r>
            <a:r>
              <a:rPr lang="en-US" dirty="0"/>
              <a:t>was </a:t>
            </a:r>
            <a:r>
              <a:rPr lang="en-US" dirty="0" smtClean="0"/>
              <a:t>approved </a:t>
            </a:r>
            <a:r>
              <a:rPr lang="en-US" dirty="0"/>
              <a:t>by </a:t>
            </a:r>
            <a:r>
              <a:rPr lang="en-US" dirty="0" smtClean="0"/>
              <a:t>the President of RF in June 2012</a:t>
            </a:r>
            <a:r>
              <a:rPr lang="en-US" dirty="0"/>
              <a:t>. One of its purposes is </a:t>
            </a:r>
            <a:r>
              <a:rPr lang="en-US" i="1" dirty="0"/>
              <a:t>“to contribute to migrant adaptation and integration</a:t>
            </a:r>
            <a:r>
              <a:rPr lang="ru-RU" i="1" dirty="0"/>
              <a:t>, </a:t>
            </a:r>
            <a:r>
              <a:rPr lang="en-US" i="1" dirty="0"/>
              <a:t>to</a:t>
            </a:r>
            <a:r>
              <a:rPr lang="ru-RU" i="1" dirty="0"/>
              <a:t> </a:t>
            </a:r>
            <a:r>
              <a:rPr lang="en-US" i="1" dirty="0"/>
              <a:t>shape affirmative interaction between migrants and receiving society”.</a:t>
            </a:r>
          </a:p>
          <a:p>
            <a:pPr algn="just"/>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6</a:t>
            </a:fld>
            <a:endParaRPr lang="en-US"/>
          </a:p>
        </p:txBody>
      </p:sp>
    </p:spTree>
    <p:extLst>
      <p:ext uri="{BB962C8B-B14F-4D97-AF65-F5344CB8AC3E}">
        <p14:creationId xmlns:p14="http://schemas.microsoft.com/office/powerpoint/2010/main" val="365270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(4)</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Two months later, in August 2012, Concept realization </a:t>
            </a:r>
            <a:r>
              <a:rPr lang="en-US" dirty="0"/>
              <a:t>Plan </a:t>
            </a:r>
            <a:r>
              <a:rPr lang="en-US" dirty="0" smtClean="0"/>
              <a:t>was adopted. However it sets apart migrant integration aiming mostly improvement of migration legislation.</a:t>
            </a:r>
          </a:p>
          <a:p>
            <a:pPr algn="just"/>
            <a:r>
              <a:rPr lang="en-US" dirty="0" smtClean="0"/>
              <a:t>Rich experience </a:t>
            </a:r>
            <a:r>
              <a:rPr lang="en-US" dirty="0"/>
              <a:t>of European Union </a:t>
            </a:r>
            <a:r>
              <a:rPr lang="en-US" dirty="0" smtClean="0"/>
              <a:t>countries, </a:t>
            </a:r>
            <a:r>
              <a:rPr lang="en-US" dirty="0"/>
              <a:t>which have more long history of dealing with </a:t>
            </a:r>
            <a:r>
              <a:rPr lang="en-US" smtClean="0"/>
              <a:t>its diversity </a:t>
            </a:r>
            <a:r>
              <a:rPr lang="en-US" dirty="0" smtClean="0"/>
              <a:t>issued from international migration, could be taken into account by Russian legislators for development of migrant integration policy in Russia.    </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7</a:t>
            </a:fld>
            <a:endParaRPr lang="en-US"/>
          </a:p>
        </p:txBody>
      </p:sp>
    </p:spTree>
    <p:extLst>
      <p:ext uri="{BB962C8B-B14F-4D97-AF65-F5344CB8AC3E}">
        <p14:creationId xmlns:p14="http://schemas.microsoft.com/office/powerpoint/2010/main" val="2753116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0074"/>
            <a:ext cx="8229600" cy="1143000"/>
          </a:xfrm>
        </p:spPr>
        <p:txBody>
          <a:bodyPr/>
          <a:lstStyle/>
          <a:p>
            <a:r>
              <a:rPr lang="en-US" dirty="0" smtClean="0"/>
              <a:t>EU INTEGRATION POLICIES</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8</a:t>
            </a:fld>
            <a:endParaRPr lang="en-US"/>
          </a:p>
        </p:txBody>
      </p:sp>
    </p:spTree>
    <p:extLst>
      <p:ext uri="{BB962C8B-B14F-4D97-AF65-F5344CB8AC3E}">
        <p14:creationId xmlns:p14="http://schemas.microsoft.com/office/powerpoint/2010/main" val="1180959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Integration (1)</a:t>
            </a:r>
            <a:r>
              <a:rPr lang="en-US" dirty="0" smtClean="0"/>
              <a:t/>
            </a:r>
            <a:br>
              <a:rPr lang="en-US" dirty="0" smtClean="0"/>
            </a:b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According to European Commission definition, integration should </a:t>
            </a:r>
            <a:r>
              <a:rPr lang="en-US" dirty="0"/>
              <a:t>be understood </a:t>
            </a:r>
            <a:r>
              <a:rPr lang="en-US" dirty="0" smtClean="0"/>
              <a:t>as:</a:t>
            </a:r>
          </a:p>
          <a:p>
            <a:pPr algn="just"/>
            <a:r>
              <a:rPr lang="en-US" dirty="0" smtClean="0"/>
              <a:t>“</a:t>
            </a:r>
            <a:r>
              <a:rPr lang="en-US" i="1" dirty="0" smtClean="0"/>
              <a:t>a two</a:t>
            </a:r>
            <a:r>
              <a:rPr lang="en-US" i="1" dirty="0"/>
              <a:t>-way process based on mutual rights and corresponding obligations of </a:t>
            </a:r>
            <a:r>
              <a:rPr lang="en-US" b="1" i="1" dirty="0"/>
              <a:t>legally resident third country nationals</a:t>
            </a:r>
            <a:r>
              <a:rPr lang="en-US" i="1" dirty="0"/>
              <a:t> and the </a:t>
            </a:r>
            <a:r>
              <a:rPr lang="en-US" b="1" i="1" dirty="0"/>
              <a:t>host society</a:t>
            </a:r>
            <a:r>
              <a:rPr lang="en-US" i="1" dirty="0"/>
              <a:t> which provides for full participation of the </a:t>
            </a:r>
            <a:r>
              <a:rPr lang="en-US" i="1" dirty="0" smtClean="0"/>
              <a:t>immigrants</a:t>
            </a:r>
            <a:r>
              <a:rPr lang="en-US" dirty="0" smtClean="0"/>
              <a:t>”. </a:t>
            </a:r>
            <a:endParaRPr lang="en-US" dirty="0"/>
          </a:p>
        </p:txBody>
      </p:sp>
      <p:sp>
        <p:nvSpPr>
          <p:cNvPr id="4" name="Date Placeholder 3"/>
          <p:cNvSpPr>
            <a:spLocks noGrp="1"/>
          </p:cNvSpPr>
          <p:nvPr>
            <p:ph type="dt" sz="half" idx="10"/>
          </p:nvPr>
        </p:nvSpPr>
        <p:spPr/>
        <p:txBody>
          <a:bodyPr/>
          <a:lstStyle/>
          <a:p>
            <a:r>
              <a:rPr lang="en-US" smtClean="0"/>
              <a:t>28.11.13</a:t>
            </a:r>
            <a:endParaRPr lang="en-US"/>
          </a:p>
        </p:txBody>
      </p:sp>
      <p:sp>
        <p:nvSpPr>
          <p:cNvPr id="6" name="Slide Number Placeholder 5"/>
          <p:cNvSpPr>
            <a:spLocks noGrp="1"/>
          </p:cNvSpPr>
          <p:nvPr>
            <p:ph type="sldNum" sz="quarter" idx="12"/>
          </p:nvPr>
        </p:nvSpPr>
        <p:spPr/>
        <p:txBody>
          <a:bodyPr/>
          <a:lstStyle/>
          <a:p>
            <a:fld id="{6B4C5D6C-5BFA-8547-AF7A-FE0C1AC2473E}" type="slidenum">
              <a:rPr lang="en-US" smtClean="0"/>
              <a:t>9</a:t>
            </a:fld>
            <a:endParaRPr lang="en-US"/>
          </a:p>
        </p:txBody>
      </p:sp>
    </p:spTree>
    <p:extLst>
      <p:ext uri="{BB962C8B-B14F-4D97-AF65-F5344CB8AC3E}">
        <p14:creationId xmlns:p14="http://schemas.microsoft.com/office/powerpoint/2010/main" val="1142575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3036</Words>
  <Application>Microsoft Office PowerPoint</Application>
  <PresentationFormat>Bildschirmpräsentation (4:3)</PresentationFormat>
  <Paragraphs>431</Paragraphs>
  <Slides>32</Slides>
  <Notes>13</Notes>
  <HiddenSlides>0</HiddenSlides>
  <MMClips>0</MMClips>
  <ScaleCrop>false</ScaleCrop>
  <HeadingPairs>
    <vt:vector size="4" baseType="variant">
      <vt:variant>
        <vt:lpstr>Design</vt:lpstr>
      </vt:variant>
      <vt:variant>
        <vt:i4>1</vt:i4>
      </vt:variant>
      <vt:variant>
        <vt:lpstr>Folientitel</vt:lpstr>
      </vt:variant>
      <vt:variant>
        <vt:i4>32</vt:i4>
      </vt:variant>
    </vt:vector>
  </HeadingPairs>
  <TitlesOfParts>
    <vt:vector size="33" baseType="lpstr">
      <vt:lpstr>Office Theme</vt:lpstr>
      <vt:lpstr>What should Russia learn  from EU Integration Policy:   case-studies of Sweden and Portugal </vt:lpstr>
      <vt:lpstr>Introduction (1)</vt:lpstr>
      <vt:lpstr>PowerPoint-Präsentation</vt:lpstr>
      <vt:lpstr>Percentage of foreign-born population in 10 EU countries, Switzerland, USA, Canada, Australia, New Zealand, Israel and RF, 2010 (OECD, 2013): </vt:lpstr>
      <vt:lpstr>Introduction (2)</vt:lpstr>
      <vt:lpstr>Introduction (3)</vt:lpstr>
      <vt:lpstr>Introduction (4)</vt:lpstr>
      <vt:lpstr>EU INTEGRATION POLICIES</vt:lpstr>
      <vt:lpstr>Integration (1) </vt:lpstr>
      <vt:lpstr>Integration (2) EC definition</vt:lpstr>
      <vt:lpstr>Migrant integration policies evaluation</vt:lpstr>
      <vt:lpstr>MIPEX Index</vt:lpstr>
      <vt:lpstr>MIPEX methodology within MIPEX index the efficiency of Migrant integration policy is assessed by 7 indicators:</vt:lpstr>
      <vt:lpstr>PowerPoint-Präsentation</vt:lpstr>
      <vt:lpstr>Sweden and Portugal</vt:lpstr>
      <vt:lpstr>Swedish Context</vt:lpstr>
      <vt:lpstr>Portuguese Context </vt:lpstr>
      <vt:lpstr>Swedish Integration principles </vt:lpstr>
      <vt:lpstr>Portuguese integration principles</vt:lpstr>
      <vt:lpstr>Swedish and Portugal integration policies</vt:lpstr>
      <vt:lpstr>Sweden’s Integration measures  (National level)</vt:lpstr>
      <vt:lpstr>Sweden’s Integration measures  (Local Level)</vt:lpstr>
      <vt:lpstr>Portugal’s Integration measures  (National Level)</vt:lpstr>
      <vt:lpstr>Portugal’s Integration measures  (Local Level)</vt:lpstr>
      <vt:lpstr>Labor market mobility (Sweden)</vt:lpstr>
      <vt:lpstr>Labor market mobility (Portugal)</vt:lpstr>
      <vt:lpstr>Education (Sweden)</vt:lpstr>
      <vt:lpstr>Education (Portugal)</vt:lpstr>
      <vt:lpstr>Anti-discrimination (Sweden)</vt:lpstr>
      <vt:lpstr>Anti-discrimination (Portugal)</vt:lpstr>
      <vt:lpstr>What did we learn from Sweden and Portuguese Experience:</vt:lpstr>
      <vt:lpstr>Perspectives Within the topic frame of this presentation the perspectives could be: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MP</dc:creator>
  <cp:lastModifiedBy>Olga R. Gulina</cp:lastModifiedBy>
  <cp:revision>180</cp:revision>
  <dcterms:created xsi:type="dcterms:W3CDTF">2013-11-22T04:37:35Z</dcterms:created>
  <dcterms:modified xsi:type="dcterms:W3CDTF">2013-12-18T13:17:26Z</dcterms:modified>
</cp:coreProperties>
</file>