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86" r:id="rId3"/>
    <p:sldId id="385" r:id="rId4"/>
    <p:sldId id="324" r:id="rId5"/>
    <p:sldId id="372" r:id="rId6"/>
    <p:sldId id="374" r:id="rId7"/>
    <p:sldId id="383" r:id="rId8"/>
    <p:sldId id="384" r:id="rId9"/>
    <p:sldId id="381" r:id="rId10"/>
    <p:sldId id="382" r:id="rId11"/>
    <p:sldId id="378" r:id="rId12"/>
    <p:sldId id="379" r:id="rId13"/>
    <p:sldId id="3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DEBF1"/>
    <a:srgbClr val="CC0066"/>
    <a:srgbClr val="CC66FF"/>
    <a:srgbClr val="B4187C"/>
    <a:srgbClr val="993366"/>
    <a:srgbClr val="CC9900"/>
    <a:srgbClr val="FF6600"/>
    <a:srgbClr val="CC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8" autoAdjust="0"/>
    <p:restoredTop sz="94660"/>
  </p:normalViewPr>
  <p:slideViewPr>
    <p:cSldViewPr>
      <p:cViewPr>
        <p:scale>
          <a:sx n="83" d="100"/>
          <a:sy n="83" d="100"/>
        </p:scale>
        <p:origin x="-10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89;&#1091;&#1076;&#1077;&#1073;&#1085;&#1072;&#1103;%20&#1089;&#1090;&#1072;&#1090;&#1080;&#1089;&#1090;&#1080;&#1082;&#1072;%20&#1087;&#1086;%20&#1076;&#1077;&#1087;&#1086;&#1088;&#1090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89;&#1091;&#1076;&#1077;&#1073;&#1085;&#1072;&#1103;%20&#1089;&#1090;&#1072;&#1090;&#1080;&#1089;&#1090;&#1080;&#1082;&#1072;%20&#1087;&#1086;%20&#1076;&#1077;&#1087;&#1086;&#1088;&#1090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89;&#1091;&#1076;&#1077;&#1073;&#1085;&#1072;&#1103;%20&#1089;&#1090;&#1072;&#1090;&#1080;&#1089;&#1090;&#1080;&#1082;&#1072;%20&#1087;&#1086;%20&#1076;&#1077;&#1087;&#1086;&#1088;&#1090;&#1072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vv\refugee1\&#1072;&#1085;&#1072;&#1083;&#1080;&#1079;%20&#1076;&#1085;&#1077;&#1074;&#1085;&#1080;&#1082;&#1072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89;&#1091;&#1076;&#1077;&#1073;&#1085;&#1072;&#1103;%20&#1089;&#1090;&#1072;&#1090;&#1080;&#1089;&#1090;&#1080;&#1082;&#1072;%20&#1087;&#1086;%20&#1076;&#1077;&#1087;&#1086;&#1088;&#1090;&#1072;&#108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89;&#1091;&#1076;&#1077;&#1073;&#1085;&#1072;&#1103;%20&#1089;&#1090;&#1072;&#1090;&#1080;&#1089;&#1090;&#1080;&#1082;&#1072;%20&#1087;&#1086;%20&#1076;&#1077;&#1087;&#1086;&#1088;&#1090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89;&#1091;&#1076;&#1077;&#1073;&#1085;&#1072;&#1103;%20&#1089;&#1090;&#1072;&#1090;&#1080;&#1089;&#1090;&#1080;&#1082;&#1072;%20&#1087;&#1086;%20&#1076;&#1077;&#1087;&#1086;&#1088;&#1090;&#1072;&#108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89;&#1091;&#1076;&#1077;&#1073;&#1085;&#1072;&#1103;%20&#1089;&#1090;&#1072;&#1090;&#1080;&#1089;&#1090;&#1080;&#1082;&#1072;%20&#1087;&#1086;%20&#1076;&#1077;&#1087;&#1086;&#1088;&#1090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/>
              <a:t>2013 (11 месяцев)</a:t>
            </a:r>
          </a:p>
        </c:rich>
      </c:tx>
      <c:layout>
        <c:manualLayout>
          <c:xMode val="edge"/>
          <c:yMode val="edge"/>
          <c:x val="0.32228931473927247"/>
          <c:y val="2.040802421821166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80738702842888"/>
          <c:y val="0.18808826062096584"/>
          <c:w val="0.58534168168737954"/>
          <c:h val="0.396523033046066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4"/>
          <c:dPt>
            <c:idx val="0"/>
            <c:bubble3D val="0"/>
            <c:spPr>
              <a:pattFill prst="smGrid">
                <a:fgClr>
                  <a:srgbClr val="333333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pattFill prst="pct80">
                <a:fgClr>
                  <a:srgbClr val="339966"/>
                </a:fgClr>
                <a:bgClr>
                  <a:srgbClr val="00FF00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pattFill prst="smGrid">
                <a:fgClr>
                  <a:srgbClr val="000000"/>
                </a:fgClr>
                <a:bgClr>
                  <a:srgbClr val="FF0000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bubble3D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bubble3D val="0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9"/>
            <c:bubble3D val="0"/>
            <c:spPr>
              <a:pattFill prst="wdDnDiag">
                <a:fgClr>
                  <a:srgbClr val="FF9900"/>
                </a:fgClr>
                <a:bgClr>
                  <a:srgbClr val="99CC00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5284128640546367E-2"/>
                  <c:y val="-1.01643627879848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310818075451416E-2"/>
                  <c:y val="-0.1437179764294169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64669926161434E-2"/>
                  <c:y val="-7.29625725918118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311640032096052"/>
                  <c:y val="-5.988804970807216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373487544300943"/>
                  <c:y val="0.100996304033424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4353821306391873"/>
                  <c:y val="0.148191386790937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9486889010278353"/>
                  <c:y val="0.226266805934972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6085317648546946"/>
                  <c:y val="4.46064639409614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27280676875484505"/>
                  <c:y val="0.25660828110771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2126537646649589"/>
                  <c:y val="0.4024032769962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8472410038066128"/>
                  <c:y val="0.170966039959291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1575839103531689"/>
                  <c:y val="0.4007006267073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7462333553115612E-2"/>
                  <c:y val="0.303033103004981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3942311722139701E-2"/>
                  <c:y val="0.422847233381542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6967506497611071"/>
                  <c:y val="0.35139723605977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5792870393798919"/>
                  <c:y val="0.215595639830735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14966794990163959"/>
                  <c:y val="0.115598050243719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17840732014055169"/>
                  <c:y val="-7.140982377202872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0.14008269297663092"/>
                  <c:y val="-9.1867624126446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0.14093776681529288"/>
                  <c:y val="-0.166752016633617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0.16660626759004524"/>
                  <c:y val="-0.248315782043137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'[анализ дневника.xls]анализ'!$A$2:$A$22</c:f>
              <c:strCache>
                <c:ptCount val="21"/>
                <c:pt idx="0">
                  <c:v>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  <c:pt idx="4">
                  <c:v>конфликт на национальной почве </c:v>
                </c:pt>
                <c:pt idx="5">
                  <c:v>невыплата зарплаты</c:v>
                </c:pt>
                <c:pt idx="6">
                  <c:v>консультация по миграционному праву</c:v>
                </c:pt>
                <c:pt idx="7">
                  <c:v>консультация по иным отраслям права</c:v>
                </c:pt>
                <c:pt idx="8">
                  <c:v>консультация по оформлению документов для мигранта</c:v>
                </c:pt>
                <c:pt idx="9">
                  <c:v>фальшивые документы</c:v>
                </c:pt>
                <c:pt idx="10">
                  <c:v>мошенничество с документами</c:v>
                </c:pt>
                <c:pt idx="11">
                  <c:v>конфликт на работе / месте учёбы</c:v>
                </c:pt>
                <c:pt idx="12">
                  <c:v>потеря /утрата документов</c:v>
                </c:pt>
                <c:pt idx="13">
                  <c:v>уголовное дело</c:v>
                </c:pt>
                <c:pt idx="14">
                  <c:v>конфликт с арендодателем жилья</c:v>
                </c:pt>
                <c:pt idx="15">
                  <c:v>розыск пропавшего</c:v>
                </c:pt>
                <c:pt idx="16">
                  <c:v>случай рабства / торговли людьми</c:v>
                </c:pt>
                <c:pt idx="17">
                  <c:v>изъятие паспорта третьими лицами</c:v>
                </c:pt>
                <c:pt idx="18">
                  <c:v>запрос на социальную помощь</c:v>
                </c:pt>
                <c:pt idx="19">
                  <c:v>изъятие паспорта работодателем</c:v>
                </c:pt>
                <c:pt idx="20">
                  <c:v>другое</c:v>
                </c:pt>
              </c:strCache>
            </c:strRef>
          </c:cat>
          <c:val>
            <c:numRef>
              <c:f>'[анализ дневника.xls]анализ'!$B$2:$B$22</c:f>
              <c:numCache>
                <c:formatCode>0.0%</c:formatCode>
                <c:ptCount val="21"/>
                <c:pt idx="0">
                  <c:v>0.55461624026696288</c:v>
                </c:pt>
                <c:pt idx="1">
                  <c:v>6.0066740823136932E-3</c:v>
                </c:pt>
                <c:pt idx="2">
                  <c:v>6.6740823136818735E-3</c:v>
                </c:pt>
                <c:pt idx="3">
                  <c:v>5.7842046718576193E-3</c:v>
                </c:pt>
                <c:pt idx="4">
                  <c:v>3.1145717463848762E-3</c:v>
                </c:pt>
                <c:pt idx="5">
                  <c:v>0.13770856507230267</c:v>
                </c:pt>
                <c:pt idx="6">
                  <c:v>0.14883203559510588</c:v>
                </c:pt>
                <c:pt idx="7">
                  <c:v>4.2714126807564E-2</c:v>
                </c:pt>
                <c:pt idx="8">
                  <c:v>5.1612903225806507E-2</c:v>
                </c:pt>
                <c:pt idx="9">
                  <c:v>7.1190211345940006E-3</c:v>
                </c:pt>
                <c:pt idx="10">
                  <c:v>6.4516129032258134E-3</c:v>
                </c:pt>
                <c:pt idx="11">
                  <c:v>6.2291434927697524E-3</c:v>
                </c:pt>
                <c:pt idx="12">
                  <c:v>4.8943270300333738E-3</c:v>
                </c:pt>
                <c:pt idx="13">
                  <c:v>2.2246941045606255E-3</c:v>
                </c:pt>
                <c:pt idx="14">
                  <c:v>2.4471635150166877E-3</c:v>
                </c:pt>
                <c:pt idx="15">
                  <c:v>2.2246941045606255E-3</c:v>
                </c:pt>
                <c:pt idx="16">
                  <c:v>1.1123470522803127E-3</c:v>
                </c:pt>
                <c:pt idx="17">
                  <c:v>1.1123470522803127E-3</c:v>
                </c:pt>
                <c:pt idx="18">
                  <c:v>1.334816462736375E-3</c:v>
                </c:pt>
                <c:pt idx="19">
                  <c:v>1.1123470522803127E-3</c:v>
                </c:pt>
                <c:pt idx="20">
                  <c:v>6.4516129032258134E-3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Гражданство</a:t>
            </a:r>
            <a:r>
              <a:rPr lang="ru-RU" baseline="0" dirty="0"/>
              <a:t> и </a:t>
            </a:r>
            <a:r>
              <a:rPr lang="ru-RU" baseline="0" dirty="0" smtClean="0"/>
              <a:t>проблемы с правоохранителями (ГЛ)</a:t>
            </a:r>
            <a:endParaRPr lang="ru-RU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'[судебная статистика по депортам.xlsx]Лист2'!$A$2</c:f>
              <c:strCache>
                <c:ptCount val="1"/>
                <c:pt idx="0">
                  <c:v>Азербайджан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депортам.xlsx]Лист2'!$B$2:$E$2</c:f>
              <c:numCache>
                <c:formatCode>0.0%</c:formatCode>
                <c:ptCount val="4"/>
                <c:pt idx="0">
                  <c:v>1.4838255299893081E-2</c:v>
                </c:pt>
                <c:pt idx="1">
                  <c:v>3.7028799261895354E-2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'[судебная статистика по депортам.xlsx]Лист2'!$A$3</c:f>
              <c:strCache>
                <c:ptCount val="1"/>
                <c:pt idx="0">
                  <c:v>Армения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депортам.xlsx]Лист2'!$B$3:$E$3</c:f>
              <c:numCache>
                <c:formatCode>0.0%</c:formatCode>
                <c:ptCount val="4"/>
                <c:pt idx="0">
                  <c:v>1.1629983883699978E-2</c:v>
                </c:pt>
                <c:pt idx="1">
                  <c:v>0</c:v>
                </c:pt>
                <c:pt idx="2">
                  <c:v>3.3325919335705799E-2</c:v>
                </c:pt>
                <c:pt idx="3">
                  <c:v>3.8452983848891321E-2</c:v>
                </c:pt>
              </c:numCache>
            </c:numRef>
          </c:val>
        </c:ser>
        <c:ser>
          <c:idx val="2"/>
          <c:order val="2"/>
          <c:tx>
            <c:strRef>
              <c:f>'[судебная статистика по депортам.xlsx]Лист2'!$A$4</c:f>
              <c:strCache>
                <c:ptCount val="1"/>
                <c:pt idx="0">
                  <c:v>Афганистан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депортам.xlsx]Лист2'!$B$4:$E$4</c:f>
              <c:numCache>
                <c:formatCode>0.0%</c:formatCode>
                <c:ptCount val="4"/>
                <c:pt idx="0">
                  <c:v>0</c:v>
                </c:pt>
                <c:pt idx="1">
                  <c:v>3.7028799261895354E-2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'[судебная статистика по депортам.xlsx]Лист2'!$A$5</c:f>
              <c:strCache>
                <c:ptCount val="1"/>
                <c:pt idx="0">
                  <c:v>Беларусь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депортам.xlsx]Лист2'!$B$5:$E$5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'[судебная статистика по депортам.xlsx]Лист2'!$A$6</c:f>
              <c:strCache>
                <c:ptCount val="1"/>
                <c:pt idx="0">
                  <c:v>Великобритания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депортам.xlsx]Лист2'!$B$6:$E$6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'[судебная статистика по депортам.xlsx]Лист2'!$A$7</c:f>
              <c:strCache>
                <c:ptCount val="1"/>
                <c:pt idx="0">
                  <c:v>Германия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депортам.xlsx]Лист2'!$B$7:$E$7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'[судебная статистика по депортам.xlsx]Лист2'!$A$8</c:f>
              <c:strCache>
                <c:ptCount val="1"/>
                <c:pt idx="0">
                  <c:v>Грузия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депортам.xlsx]Лист2'!$B$8:$E$8</c:f>
              <c:numCache>
                <c:formatCode>0.0%</c:formatCode>
                <c:ptCount val="4"/>
                <c:pt idx="0">
                  <c:v>4.0103392702413733E-4</c:v>
                </c:pt>
                <c:pt idx="1">
                  <c:v>0</c:v>
                </c:pt>
                <c:pt idx="2">
                  <c:v>2.7000000000000024E-2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'[судебная статистика по депортам.xlsx]Лист2'!$A$9</c:f>
              <c:strCache>
                <c:ptCount val="1"/>
                <c:pt idx="0">
                  <c:v>Египет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депортам.xlsx]Лист2'!$B$9:$E$9</c:f>
              <c:numCache>
                <c:formatCode>0.0%</c:formatCode>
                <c:ptCount val="4"/>
                <c:pt idx="0">
                  <c:v>4.0103392702413733E-4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'[судебная статистика по депортам.xlsx]Лист2'!$A$10</c:f>
              <c:strCache>
                <c:ptCount val="1"/>
                <c:pt idx="0">
                  <c:v>Ирак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депортам.xlsx]Лист2'!$B$10:$E$10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'[судебная статистика по депортам.xlsx]Лист2'!$A$11</c:f>
              <c:strCache>
                <c:ptCount val="1"/>
                <c:pt idx="0">
                  <c:v>Италия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депортам.xlsx]Лист2'!$B$11:$E$11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'[судебная статистика по депортам.xlsx]Лист2'!$A$12</c:f>
              <c:strCache>
                <c:ptCount val="1"/>
                <c:pt idx="0">
                  <c:v>Казахстан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депортам.xlsx]Лист2'!$B$12:$E$12</c:f>
              <c:numCache>
                <c:formatCode>0.0%</c:formatCode>
                <c:ptCount val="4"/>
                <c:pt idx="0">
                  <c:v>8.0206785404827465E-4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'[судебная статистика по депортам.xlsx]Лист2'!$A$13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депортам.xlsx]Лист2'!$B$13:$E$13</c:f>
              <c:numCache>
                <c:formatCode>0.0%</c:formatCode>
                <c:ptCount val="4"/>
                <c:pt idx="0">
                  <c:v>0.1435701458746412</c:v>
                </c:pt>
                <c:pt idx="1">
                  <c:v>0.33325919335705861</c:v>
                </c:pt>
                <c:pt idx="2">
                  <c:v>0.29993327402135228</c:v>
                </c:pt>
                <c:pt idx="3">
                  <c:v>0.26917088694223951</c:v>
                </c:pt>
              </c:numCache>
            </c:numRef>
          </c:val>
        </c:ser>
        <c:ser>
          <c:idx val="12"/>
          <c:order val="12"/>
          <c:tx>
            <c:strRef>
              <c:f>'[судебная статистика по депортам.xlsx]Лист2'!$A$14</c:f>
              <c:strCache>
                <c:ptCount val="1"/>
                <c:pt idx="0">
                  <c:v>Мексика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депортам.xlsx]Лист2'!$B$14:$E$14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3.8452983848891321E-2</c:v>
                </c:pt>
              </c:numCache>
            </c:numRef>
          </c:val>
        </c:ser>
        <c:ser>
          <c:idx val="13"/>
          <c:order val="13"/>
          <c:tx>
            <c:strRef>
              <c:f>'[судебная статистика по депортам.xlsx]Лист2'!$A$15</c:f>
              <c:strCache>
                <c:ptCount val="1"/>
                <c:pt idx="0">
                  <c:v>Молдова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депортам.xlsx]Лист2'!$B$15:$E$15</c:f>
              <c:numCache>
                <c:formatCode>0.0%</c:formatCode>
                <c:ptCount val="4"/>
                <c:pt idx="0">
                  <c:v>1.8447560643110344E-2</c:v>
                </c:pt>
                <c:pt idx="1">
                  <c:v>0</c:v>
                </c:pt>
                <c:pt idx="2">
                  <c:v>4.4434559114274408E-2</c:v>
                </c:pt>
                <c:pt idx="3">
                  <c:v>7.6905967697782643E-2</c:v>
                </c:pt>
              </c:numCache>
            </c:numRef>
          </c:val>
        </c:ser>
        <c:ser>
          <c:idx val="14"/>
          <c:order val="14"/>
          <c:tx>
            <c:strRef>
              <c:f>'[судебная статистика по депортам.xlsx]Лист2'!$A$16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депортам.xlsx]Лист2'!$B$16:$E$16</c:f>
              <c:numCache>
                <c:formatCode>0.0%</c:formatCode>
                <c:ptCount val="4"/>
                <c:pt idx="0">
                  <c:v>3.6093053432172391E-3</c:v>
                </c:pt>
                <c:pt idx="1">
                  <c:v>0</c:v>
                </c:pt>
                <c:pt idx="2">
                  <c:v>0</c:v>
                </c:pt>
                <c:pt idx="3">
                  <c:v>7.6905967697782643E-2</c:v>
                </c:pt>
              </c:numCache>
            </c:numRef>
          </c:val>
        </c:ser>
        <c:ser>
          <c:idx val="15"/>
          <c:order val="15"/>
          <c:tx>
            <c:strRef>
              <c:f>'[судебная статистика по депортам.xlsx]Лист2'!$A$17</c:f>
              <c:strCache>
                <c:ptCount val="1"/>
                <c:pt idx="0">
                  <c:v>Сирия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депортам.xlsx]Лист2'!$B$17:$E$17</c:f>
              <c:numCache>
                <c:formatCode>0.0%</c:formatCode>
                <c:ptCount val="4"/>
                <c:pt idx="0">
                  <c:v>4.0103392702413733E-4</c:v>
                </c:pt>
                <c:pt idx="1">
                  <c:v>0</c:v>
                </c:pt>
                <c:pt idx="2">
                  <c:v>3.3000000000000002E-2</c:v>
                </c:pt>
                <c:pt idx="3">
                  <c:v>0</c:v>
                </c:pt>
              </c:numCache>
            </c:numRef>
          </c:val>
        </c:ser>
        <c:ser>
          <c:idx val="16"/>
          <c:order val="16"/>
          <c:tx>
            <c:strRef>
              <c:f>'[судебная статистика по депортам.xlsx]Лист2'!$A$18</c:f>
              <c:strCache>
                <c:ptCount val="1"/>
                <c:pt idx="0">
                  <c:v>Таджикистан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депортам.xlsx]Лист2'!$B$18:$E$18</c:f>
              <c:numCache>
                <c:formatCode>0.0%</c:formatCode>
                <c:ptCount val="4"/>
                <c:pt idx="0">
                  <c:v>0.19570455638777901</c:v>
                </c:pt>
                <c:pt idx="1">
                  <c:v>0.25920159483326743</c:v>
                </c:pt>
                <c:pt idx="2">
                  <c:v>0.24994439501779395</c:v>
                </c:pt>
                <c:pt idx="3">
                  <c:v>0.10690596769778259</c:v>
                </c:pt>
              </c:numCache>
            </c:numRef>
          </c:val>
        </c:ser>
        <c:ser>
          <c:idx val="17"/>
          <c:order val="17"/>
          <c:tx>
            <c:strRef>
              <c:f>'[судебная статистика по депортам.xlsx]Лист2'!$A$19</c:f>
              <c:strCache>
                <c:ptCount val="1"/>
                <c:pt idx="0">
                  <c:v>Туркменистан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депортам.xlsx]Лист2'!$B$19:$E$19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8"/>
          <c:order val="18"/>
          <c:tx>
            <c:strRef>
              <c:f>'[судебная статистика по депортам.xlsx]Лист2'!$A$20</c:f>
              <c:strCache>
                <c:ptCount val="1"/>
                <c:pt idx="0">
                  <c:v>Турция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депортам.xlsx]Лист2'!$B$20:$E$20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9"/>
          <c:order val="19"/>
          <c:tx>
            <c:strRef>
              <c:f>'[судебная статистика по депортам.xlsx]Лист2'!$A$21</c:f>
              <c:strCache>
                <c:ptCount val="1"/>
                <c:pt idx="0">
                  <c:v>Узбекистан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депортам.xlsx]Лист2'!$B$21:$E$21</c:f>
              <c:numCache>
                <c:formatCode>0.0%</c:formatCode>
                <c:ptCount val="4"/>
                <c:pt idx="0">
                  <c:v>0.57788988884178183</c:v>
                </c:pt>
                <c:pt idx="1">
                  <c:v>0.33325919335705861</c:v>
                </c:pt>
                <c:pt idx="2">
                  <c:v>0.24328143534994082</c:v>
                </c:pt>
                <c:pt idx="3">
                  <c:v>0.38452983848891331</c:v>
                </c:pt>
              </c:numCache>
            </c:numRef>
          </c:val>
        </c:ser>
        <c:ser>
          <c:idx val="20"/>
          <c:order val="20"/>
          <c:tx>
            <c:strRef>
              <c:f>'[судебная статистика по депортам.xlsx]Лист2'!$A$22</c:f>
              <c:strCache>
                <c:ptCount val="1"/>
                <c:pt idx="0">
                  <c:v>Украина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депортам.xlsx]Лист2'!$B$22:$E$22</c:f>
              <c:numCache>
                <c:formatCode>0.0%</c:formatCode>
                <c:ptCount val="4"/>
                <c:pt idx="0">
                  <c:v>2.8874442745737888E-2</c:v>
                </c:pt>
                <c:pt idx="1">
                  <c:v>0</c:v>
                </c:pt>
                <c:pt idx="2">
                  <c:v>6.6651838671411556E-2</c:v>
                </c:pt>
                <c:pt idx="3">
                  <c:v>9.6132459622228304E-3</c:v>
                </c:pt>
              </c:numCache>
            </c:numRef>
          </c:val>
        </c:ser>
        <c:ser>
          <c:idx val="21"/>
          <c:order val="21"/>
          <c:tx>
            <c:strRef>
              <c:f>'[судебная статистика по депортам.xlsx]Лист2'!$A$23</c:f>
              <c:strCache>
                <c:ptCount val="1"/>
                <c:pt idx="0">
                  <c:v>Хорватия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депортам.xlsx]Лист2'!$B$23:$E$23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2"/>
          <c:order val="22"/>
          <c:tx>
            <c:strRef>
              <c:f>'[судебная статистика по депортам.xlsx]Лист2'!$A$24</c:f>
              <c:strCache>
                <c:ptCount val="1"/>
                <c:pt idx="0">
                  <c:v>Эстония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депортам.xlsx]Лист2'!$B$24:$E$24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8239744"/>
        <c:axId val="32842880"/>
      </c:barChart>
      <c:catAx>
        <c:axId val="3823974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2842880"/>
        <c:crosses val="autoZero"/>
        <c:auto val="1"/>
        <c:lblAlgn val="ctr"/>
        <c:lblOffset val="100"/>
        <c:noMultiLvlLbl val="0"/>
      </c:catAx>
      <c:valAx>
        <c:axId val="32842880"/>
        <c:scaling>
          <c:orientation val="minMax"/>
          <c:max val="1"/>
        </c:scaling>
        <c:delete val="0"/>
        <c:axPos val="t"/>
        <c:majorGridlines/>
        <c:numFmt formatCode="0%" sourceLinked="0"/>
        <c:majorTickMark val="none"/>
        <c:minorTickMark val="none"/>
        <c:tickLblPos val="nextTo"/>
        <c:crossAx val="3823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93305270483964"/>
          <c:y val="7.2386264216972918E-2"/>
          <c:w val="0.16433739767469363"/>
          <c:h val="0.92600718331261167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Гражданство</a:t>
            </a:r>
            <a:r>
              <a:rPr lang="ru-RU" sz="2000" baseline="0" dirty="0"/>
              <a:t> и </a:t>
            </a:r>
            <a:r>
              <a:rPr lang="ru-RU" sz="2000" baseline="0" dirty="0" smtClean="0"/>
              <a:t>проблемы с правоохранителями (правозащитная практика)</a:t>
            </a:r>
            <a:endParaRPr lang="ru-RU" sz="2000" dirty="0"/>
          </a:p>
        </c:rich>
      </c:tx>
      <c:layout>
        <c:manualLayout>
          <c:xMode val="edge"/>
          <c:yMode val="edge"/>
          <c:x val="3.8229111986001749E-2"/>
          <c:y val="2.08037112510401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897462817147856"/>
          <c:y val="0.16966699765961971"/>
          <c:w val="0.52795472440944879"/>
          <c:h val="0.830333002340380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'[судебная статистика по депортам.xlsx]Лист2'!$A$2</c:f>
              <c:strCache>
                <c:ptCount val="1"/>
                <c:pt idx="0">
                  <c:v>Азербайджан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депортам.xlsx]Лист2'!$B$2:$E$2</c:f>
              <c:numCache>
                <c:formatCode>0.0%</c:formatCode>
                <c:ptCount val="4"/>
                <c:pt idx="0">
                  <c:v>1.4838255299893081E-2</c:v>
                </c:pt>
                <c:pt idx="1">
                  <c:v>3.7028799261895354E-2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'[судебная статистика по депортам.xlsx]Лист2'!$A$3</c:f>
              <c:strCache>
                <c:ptCount val="1"/>
                <c:pt idx="0">
                  <c:v>Армения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депортам.xlsx]Лист2'!$B$3:$E$3</c:f>
              <c:numCache>
                <c:formatCode>0.0%</c:formatCode>
                <c:ptCount val="4"/>
                <c:pt idx="0">
                  <c:v>1.1629983883699978E-2</c:v>
                </c:pt>
                <c:pt idx="1">
                  <c:v>0</c:v>
                </c:pt>
                <c:pt idx="2">
                  <c:v>3.3325919335705799E-2</c:v>
                </c:pt>
                <c:pt idx="3">
                  <c:v>3.8452983848891321E-2</c:v>
                </c:pt>
              </c:numCache>
            </c:numRef>
          </c:val>
        </c:ser>
        <c:ser>
          <c:idx val="2"/>
          <c:order val="2"/>
          <c:tx>
            <c:strRef>
              <c:f>'[судебная статистика по депортам.xlsx]Лист2'!$A$4</c:f>
              <c:strCache>
                <c:ptCount val="1"/>
                <c:pt idx="0">
                  <c:v>Афганистан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депортам.xlsx]Лист2'!$B$4:$E$4</c:f>
              <c:numCache>
                <c:formatCode>0.0%</c:formatCode>
                <c:ptCount val="4"/>
                <c:pt idx="0">
                  <c:v>0</c:v>
                </c:pt>
                <c:pt idx="1">
                  <c:v>3.7028799261895354E-2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'[судебная статистика по депортам.xlsx]Лист2'!$A$5</c:f>
              <c:strCache>
                <c:ptCount val="1"/>
                <c:pt idx="0">
                  <c:v>Беларусь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депортам.xlsx]Лист2'!$B$5:$E$5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'[судебная статистика по депортам.xlsx]Лист2'!$A$6</c:f>
              <c:strCache>
                <c:ptCount val="1"/>
                <c:pt idx="0">
                  <c:v>Великобритания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депортам.xlsx]Лист2'!$B$6:$E$6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'[судебная статистика по депортам.xlsx]Лист2'!$A$7</c:f>
              <c:strCache>
                <c:ptCount val="1"/>
                <c:pt idx="0">
                  <c:v>Германия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депортам.xlsx]Лист2'!$B$7:$E$7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'[судебная статистика по депортам.xlsx]Лист2'!$A$8</c:f>
              <c:strCache>
                <c:ptCount val="1"/>
                <c:pt idx="0">
                  <c:v>Грузия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депортам.xlsx]Лист2'!$B$8:$E$8</c:f>
              <c:numCache>
                <c:formatCode>0.0%</c:formatCode>
                <c:ptCount val="4"/>
                <c:pt idx="0">
                  <c:v>4.0103392702413733E-4</c:v>
                </c:pt>
                <c:pt idx="1">
                  <c:v>0</c:v>
                </c:pt>
                <c:pt idx="2">
                  <c:v>2.7000000000000014E-2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'[судебная статистика по депортам.xlsx]Лист2'!$A$9</c:f>
              <c:strCache>
                <c:ptCount val="1"/>
                <c:pt idx="0">
                  <c:v>Египет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депортам.xlsx]Лист2'!$B$9:$E$9</c:f>
              <c:numCache>
                <c:formatCode>0.0%</c:formatCode>
                <c:ptCount val="4"/>
                <c:pt idx="0">
                  <c:v>4.0103392702413733E-4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'[судебная статистика по депортам.xlsx]Лист2'!$A$10</c:f>
              <c:strCache>
                <c:ptCount val="1"/>
                <c:pt idx="0">
                  <c:v>Ирак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депортам.xlsx]Лист2'!$B$10:$E$10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'[судебная статистика по депортам.xlsx]Лист2'!$A$11</c:f>
              <c:strCache>
                <c:ptCount val="1"/>
                <c:pt idx="0">
                  <c:v>Италия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депортам.xlsx]Лист2'!$B$11:$E$11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'[судебная статистика по депортам.xlsx]Лист2'!$A$12</c:f>
              <c:strCache>
                <c:ptCount val="1"/>
                <c:pt idx="0">
                  <c:v>Казахстан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депортам.xlsx]Лист2'!$B$12:$E$12</c:f>
              <c:numCache>
                <c:formatCode>0.0%</c:formatCode>
                <c:ptCount val="4"/>
                <c:pt idx="0">
                  <c:v>8.0206785404827465E-4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'[судебная статистика по депортам.xlsx]Лист2'!$A$13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депортам.xlsx]Лист2'!$B$13:$E$13</c:f>
              <c:numCache>
                <c:formatCode>0.0%</c:formatCode>
                <c:ptCount val="4"/>
                <c:pt idx="0">
                  <c:v>0.1435701458746412</c:v>
                </c:pt>
                <c:pt idx="1">
                  <c:v>0.33325919335705839</c:v>
                </c:pt>
                <c:pt idx="2">
                  <c:v>0.29993327402135228</c:v>
                </c:pt>
                <c:pt idx="3">
                  <c:v>0.2691708869422394</c:v>
                </c:pt>
              </c:numCache>
            </c:numRef>
          </c:val>
        </c:ser>
        <c:ser>
          <c:idx val="12"/>
          <c:order val="12"/>
          <c:tx>
            <c:strRef>
              <c:f>'[судебная статистика по депортам.xlsx]Лист2'!$A$14</c:f>
              <c:strCache>
                <c:ptCount val="1"/>
                <c:pt idx="0">
                  <c:v>Мексика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депортам.xlsx]Лист2'!$B$14:$E$14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3.8452983848891321E-2</c:v>
                </c:pt>
              </c:numCache>
            </c:numRef>
          </c:val>
        </c:ser>
        <c:ser>
          <c:idx val="13"/>
          <c:order val="13"/>
          <c:tx>
            <c:strRef>
              <c:f>'[судебная статистика по депортам.xlsx]Лист2'!$A$15</c:f>
              <c:strCache>
                <c:ptCount val="1"/>
                <c:pt idx="0">
                  <c:v>Молдова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депортам.xlsx]Лист2'!$B$15:$E$15</c:f>
              <c:numCache>
                <c:formatCode>0.0%</c:formatCode>
                <c:ptCount val="4"/>
                <c:pt idx="0">
                  <c:v>1.8447560643110331E-2</c:v>
                </c:pt>
                <c:pt idx="1">
                  <c:v>0</c:v>
                </c:pt>
                <c:pt idx="2">
                  <c:v>4.4434559114274408E-2</c:v>
                </c:pt>
                <c:pt idx="3">
                  <c:v>7.6905967697782643E-2</c:v>
                </c:pt>
              </c:numCache>
            </c:numRef>
          </c:val>
        </c:ser>
        <c:ser>
          <c:idx val="14"/>
          <c:order val="14"/>
          <c:tx>
            <c:strRef>
              <c:f>'[судебная статистика по депортам.xlsx]Лист2'!$A$16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депортам.xlsx]Лист2'!$B$16:$E$16</c:f>
              <c:numCache>
                <c:formatCode>0.0%</c:formatCode>
                <c:ptCount val="4"/>
                <c:pt idx="0">
                  <c:v>3.6093053432172378E-3</c:v>
                </c:pt>
                <c:pt idx="1">
                  <c:v>0</c:v>
                </c:pt>
                <c:pt idx="2">
                  <c:v>0</c:v>
                </c:pt>
                <c:pt idx="3">
                  <c:v>7.6905967697782643E-2</c:v>
                </c:pt>
              </c:numCache>
            </c:numRef>
          </c:val>
        </c:ser>
        <c:ser>
          <c:idx val="15"/>
          <c:order val="15"/>
          <c:tx>
            <c:strRef>
              <c:f>'[судебная статистика по депортам.xlsx]Лист2'!$A$17</c:f>
              <c:strCache>
                <c:ptCount val="1"/>
                <c:pt idx="0">
                  <c:v>Сирия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депортам.xlsx]Лист2'!$B$17:$E$17</c:f>
              <c:numCache>
                <c:formatCode>0.0%</c:formatCode>
                <c:ptCount val="4"/>
                <c:pt idx="0">
                  <c:v>4.0103392702413733E-4</c:v>
                </c:pt>
                <c:pt idx="1">
                  <c:v>0</c:v>
                </c:pt>
                <c:pt idx="2">
                  <c:v>3.3000000000000002E-2</c:v>
                </c:pt>
                <c:pt idx="3">
                  <c:v>0</c:v>
                </c:pt>
              </c:numCache>
            </c:numRef>
          </c:val>
        </c:ser>
        <c:ser>
          <c:idx val="16"/>
          <c:order val="16"/>
          <c:tx>
            <c:strRef>
              <c:f>'[судебная статистика по депортам.xlsx]Лист2'!$A$18</c:f>
              <c:strCache>
                <c:ptCount val="1"/>
                <c:pt idx="0">
                  <c:v>Таджикистан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депортам.xlsx]Лист2'!$B$18:$E$18</c:f>
              <c:numCache>
                <c:formatCode>0.0%</c:formatCode>
                <c:ptCount val="4"/>
                <c:pt idx="0">
                  <c:v>0.19570455638777901</c:v>
                </c:pt>
                <c:pt idx="1">
                  <c:v>0.25920159483326743</c:v>
                </c:pt>
                <c:pt idx="2">
                  <c:v>0.24994439501779378</c:v>
                </c:pt>
                <c:pt idx="3">
                  <c:v>0.10690596769778261</c:v>
                </c:pt>
              </c:numCache>
            </c:numRef>
          </c:val>
        </c:ser>
        <c:ser>
          <c:idx val="17"/>
          <c:order val="17"/>
          <c:tx>
            <c:strRef>
              <c:f>'[судебная статистика по депортам.xlsx]Лист2'!$A$19</c:f>
              <c:strCache>
                <c:ptCount val="1"/>
                <c:pt idx="0">
                  <c:v>Туркменистан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депортам.xlsx]Лист2'!$B$19:$E$19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8"/>
          <c:order val="18"/>
          <c:tx>
            <c:strRef>
              <c:f>'[судебная статистика по депортам.xlsx]Лист2'!$A$20</c:f>
              <c:strCache>
                <c:ptCount val="1"/>
                <c:pt idx="0">
                  <c:v>Турция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депортам.xlsx]Лист2'!$B$20:$E$20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9"/>
          <c:order val="19"/>
          <c:tx>
            <c:strRef>
              <c:f>'[судебная статистика по депортам.xlsx]Лист2'!$A$21</c:f>
              <c:strCache>
                <c:ptCount val="1"/>
                <c:pt idx="0">
                  <c:v>Узбекистан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депортам.xlsx]Лист2'!$B$21:$E$21</c:f>
              <c:numCache>
                <c:formatCode>0.0%</c:formatCode>
                <c:ptCount val="4"/>
                <c:pt idx="0">
                  <c:v>0.57788988884178183</c:v>
                </c:pt>
                <c:pt idx="1">
                  <c:v>0.33325919335705839</c:v>
                </c:pt>
                <c:pt idx="2">
                  <c:v>0.24328143534994076</c:v>
                </c:pt>
                <c:pt idx="3">
                  <c:v>0.38452983848891331</c:v>
                </c:pt>
              </c:numCache>
            </c:numRef>
          </c:val>
        </c:ser>
        <c:ser>
          <c:idx val="20"/>
          <c:order val="20"/>
          <c:tx>
            <c:strRef>
              <c:f>'[судебная статистика по депортам.xlsx]Лист2'!$A$22</c:f>
              <c:strCache>
                <c:ptCount val="1"/>
                <c:pt idx="0">
                  <c:v>Украина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депортам.xlsx]Лист2'!$B$22:$E$22</c:f>
              <c:numCache>
                <c:formatCode>0.0%</c:formatCode>
                <c:ptCount val="4"/>
                <c:pt idx="0">
                  <c:v>2.8874442745737888E-2</c:v>
                </c:pt>
                <c:pt idx="1">
                  <c:v>0</c:v>
                </c:pt>
                <c:pt idx="2">
                  <c:v>6.6651838671411584E-2</c:v>
                </c:pt>
                <c:pt idx="3">
                  <c:v>9.6132459622228304E-3</c:v>
                </c:pt>
              </c:numCache>
            </c:numRef>
          </c:val>
        </c:ser>
        <c:ser>
          <c:idx val="21"/>
          <c:order val="21"/>
          <c:tx>
            <c:strRef>
              <c:f>'[судебная статистика по депортам.xlsx]Лист2'!$A$23</c:f>
              <c:strCache>
                <c:ptCount val="1"/>
                <c:pt idx="0">
                  <c:v>Хорватия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депортам.xlsx]Лист2'!$B$23:$E$23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2"/>
          <c:order val="22"/>
          <c:tx>
            <c:strRef>
              <c:f>'[судебная статистика по депортам.xlsx]Лист2'!$A$24</c:f>
              <c:strCache>
                <c:ptCount val="1"/>
                <c:pt idx="0">
                  <c:v>Эстония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депортам.xlsx]Лист2'!$B$24:$E$24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5968512"/>
        <c:axId val="32845184"/>
      </c:barChart>
      <c:catAx>
        <c:axId val="7596851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2845184"/>
        <c:crosses val="autoZero"/>
        <c:auto val="1"/>
        <c:lblAlgn val="ctr"/>
        <c:lblOffset val="100"/>
        <c:noMultiLvlLbl val="0"/>
      </c:catAx>
      <c:valAx>
        <c:axId val="32845184"/>
        <c:scaling>
          <c:orientation val="minMax"/>
          <c:max val="1"/>
        </c:scaling>
        <c:delete val="0"/>
        <c:axPos val="t"/>
        <c:majorGridlines/>
        <c:numFmt formatCode="0%" sourceLinked="0"/>
        <c:majorTickMark val="none"/>
        <c:minorTickMark val="none"/>
        <c:tickLblPos val="nextTo"/>
        <c:crossAx val="7596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6640419947507"/>
          <c:y val="6.497886448404476E-2"/>
          <c:w val="0.14767071303587048"/>
          <c:h val="0.92600718331261189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Гражданство</a:t>
            </a:r>
            <a:r>
              <a:rPr lang="ru-RU" baseline="0" dirty="0"/>
              <a:t> и </a:t>
            </a:r>
            <a:r>
              <a:rPr lang="ru-RU" baseline="0" dirty="0" smtClean="0"/>
              <a:t>проблемы с правоохранителями (ГЛ)</a:t>
            </a:r>
            <a:endParaRPr lang="ru-RU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'[судебная статистика по депортам.xlsx]Лист2'!$A$2</c:f>
              <c:strCache>
                <c:ptCount val="1"/>
                <c:pt idx="0">
                  <c:v>Азербайджан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депортам.xlsx]Лист2'!$B$2:$E$2</c:f>
              <c:numCache>
                <c:formatCode>0.0%</c:formatCode>
                <c:ptCount val="4"/>
                <c:pt idx="0">
                  <c:v>1.4838255299893081E-2</c:v>
                </c:pt>
                <c:pt idx="1">
                  <c:v>3.7028799261895354E-2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'[судебная статистика по депортам.xlsx]Лист2'!$A$3</c:f>
              <c:strCache>
                <c:ptCount val="1"/>
                <c:pt idx="0">
                  <c:v>Армения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депортам.xlsx]Лист2'!$B$3:$E$3</c:f>
              <c:numCache>
                <c:formatCode>0.0%</c:formatCode>
                <c:ptCount val="4"/>
                <c:pt idx="0">
                  <c:v>1.1629983883699978E-2</c:v>
                </c:pt>
                <c:pt idx="1">
                  <c:v>0</c:v>
                </c:pt>
                <c:pt idx="2">
                  <c:v>3.3325919335705799E-2</c:v>
                </c:pt>
                <c:pt idx="3">
                  <c:v>3.8452983848891321E-2</c:v>
                </c:pt>
              </c:numCache>
            </c:numRef>
          </c:val>
        </c:ser>
        <c:ser>
          <c:idx val="2"/>
          <c:order val="2"/>
          <c:tx>
            <c:strRef>
              <c:f>'[судебная статистика по депортам.xlsx]Лист2'!$A$4</c:f>
              <c:strCache>
                <c:ptCount val="1"/>
                <c:pt idx="0">
                  <c:v>Афганистан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депортам.xlsx]Лист2'!$B$4:$E$4</c:f>
              <c:numCache>
                <c:formatCode>0.0%</c:formatCode>
                <c:ptCount val="4"/>
                <c:pt idx="0">
                  <c:v>0</c:v>
                </c:pt>
                <c:pt idx="1">
                  <c:v>3.7028799261895354E-2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'[судебная статистика по депортам.xlsx]Лист2'!$A$5</c:f>
              <c:strCache>
                <c:ptCount val="1"/>
                <c:pt idx="0">
                  <c:v>Беларусь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депортам.xlsx]Лист2'!$B$5:$E$5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'[судебная статистика по депортам.xlsx]Лист2'!$A$6</c:f>
              <c:strCache>
                <c:ptCount val="1"/>
                <c:pt idx="0">
                  <c:v>Великобритания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депортам.xlsx]Лист2'!$B$6:$E$6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'[судебная статистика по депортам.xlsx]Лист2'!$A$7</c:f>
              <c:strCache>
                <c:ptCount val="1"/>
                <c:pt idx="0">
                  <c:v>Германия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депортам.xlsx]Лист2'!$B$7:$E$7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'[судебная статистика по депортам.xlsx]Лист2'!$A$8</c:f>
              <c:strCache>
                <c:ptCount val="1"/>
                <c:pt idx="0">
                  <c:v>Грузия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депортам.xlsx]Лист2'!$B$8:$E$8</c:f>
              <c:numCache>
                <c:formatCode>0.0%</c:formatCode>
                <c:ptCount val="4"/>
                <c:pt idx="0">
                  <c:v>4.0103392702413733E-4</c:v>
                </c:pt>
                <c:pt idx="1">
                  <c:v>0</c:v>
                </c:pt>
                <c:pt idx="2">
                  <c:v>2.7000000000000031E-2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'[судебная статистика по депортам.xlsx]Лист2'!$A$9</c:f>
              <c:strCache>
                <c:ptCount val="1"/>
                <c:pt idx="0">
                  <c:v>Египет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депортам.xlsx]Лист2'!$B$9:$E$9</c:f>
              <c:numCache>
                <c:formatCode>0.0%</c:formatCode>
                <c:ptCount val="4"/>
                <c:pt idx="0">
                  <c:v>4.0103392702413733E-4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'[судебная статистика по депортам.xlsx]Лист2'!$A$10</c:f>
              <c:strCache>
                <c:ptCount val="1"/>
                <c:pt idx="0">
                  <c:v>Ирак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депортам.xlsx]Лист2'!$B$10:$E$10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'[судебная статистика по депортам.xlsx]Лист2'!$A$11</c:f>
              <c:strCache>
                <c:ptCount val="1"/>
                <c:pt idx="0">
                  <c:v>Италия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депортам.xlsx]Лист2'!$B$11:$E$11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'[судебная статистика по депортам.xlsx]Лист2'!$A$12</c:f>
              <c:strCache>
                <c:ptCount val="1"/>
                <c:pt idx="0">
                  <c:v>Казахстан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депортам.xlsx]Лист2'!$B$12:$E$12</c:f>
              <c:numCache>
                <c:formatCode>0.0%</c:formatCode>
                <c:ptCount val="4"/>
                <c:pt idx="0">
                  <c:v>8.0206785404827465E-4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'[судебная статистика по депортам.xlsx]Лист2'!$A$13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депортам.xlsx]Лист2'!$B$13:$E$13</c:f>
              <c:numCache>
                <c:formatCode>0.0%</c:formatCode>
                <c:ptCount val="4"/>
                <c:pt idx="0">
                  <c:v>0.1435701458746412</c:v>
                </c:pt>
                <c:pt idx="1">
                  <c:v>0.33325919335705873</c:v>
                </c:pt>
                <c:pt idx="2">
                  <c:v>0.29993327402135228</c:v>
                </c:pt>
                <c:pt idx="3">
                  <c:v>0.26917088694223956</c:v>
                </c:pt>
              </c:numCache>
            </c:numRef>
          </c:val>
        </c:ser>
        <c:ser>
          <c:idx val="12"/>
          <c:order val="12"/>
          <c:tx>
            <c:strRef>
              <c:f>'[судебная статистика по депортам.xlsx]Лист2'!$A$14</c:f>
              <c:strCache>
                <c:ptCount val="1"/>
                <c:pt idx="0">
                  <c:v>Мексика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депортам.xlsx]Лист2'!$B$14:$E$14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3.8452983848891321E-2</c:v>
                </c:pt>
              </c:numCache>
            </c:numRef>
          </c:val>
        </c:ser>
        <c:ser>
          <c:idx val="13"/>
          <c:order val="13"/>
          <c:tx>
            <c:strRef>
              <c:f>'[судебная статистика по депортам.xlsx]Лист2'!$A$15</c:f>
              <c:strCache>
                <c:ptCount val="1"/>
                <c:pt idx="0">
                  <c:v>Молдова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депортам.xlsx]Лист2'!$B$15:$E$15</c:f>
              <c:numCache>
                <c:formatCode>0.0%</c:formatCode>
                <c:ptCount val="4"/>
                <c:pt idx="0">
                  <c:v>1.8447560643110351E-2</c:v>
                </c:pt>
                <c:pt idx="1">
                  <c:v>0</c:v>
                </c:pt>
                <c:pt idx="2">
                  <c:v>4.4434559114274408E-2</c:v>
                </c:pt>
                <c:pt idx="3">
                  <c:v>7.6905967697782643E-2</c:v>
                </c:pt>
              </c:numCache>
            </c:numRef>
          </c:val>
        </c:ser>
        <c:ser>
          <c:idx val="14"/>
          <c:order val="14"/>
          <c:tx>
            <c:strRef>
              <c:f>'[судебная статистика по депортам.xlsx]Лист2'!$A$16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депортам.xlsx]Лист2'!$B$16:$E$16</c:f>
              <c:numCache>
                <c:formatCode>0.0%</c:formatCode>
                <c:ptCount val="4"/>
                <c:pt idx="0">
                  <c:v>3.6093053432172395E-3</c:v>
                </c:pt>
                <c:pt idx="1">
                  <c:v>0</c:v>
                </c:pt>
                <c:pt idx="2">
                  <c:v>0</c:v>
                </c:pt>
                <c:pt idx="3">
                  <c:v>7.6905967697782643E-2</c:v>
                </c:pt>
              </c:numCache>
            </c:numRef>
          </c:val>
        </c:ser>
        <c:ser>
          <c:idx val="15"/>
          <c:order val="15"/>
          <c:tx>
            <c:strRef>
              <c:f>'[судебная статистика по депортам.xlsx]Лист2'!$A$17</c:f>
              <c:strCache>
                <c:ptCount val="1"/>
                <c:pt idx="0">
                  <c:v>Сирия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депортам.xlsx]Лист2'!$B$17:$E$17</c:f>
              <c:numCache>
                <c:formatCode>0.0%</c:formatCode>
                <c:ptCount val="4"/>
                <c:pt idx="0">
                  <c:v>4.0103392702413733E-4</c:v>
                </c:pt>
                <c:pt idx="1">
                  <c:v>0</c:v>
                </c:pt>
                <c:pt idx="2">
                  <c:v>3.3000000000000002E-2</c:v>
                </c:pt>
                <c:pt idx="3">
                  <c:v>0</c:v>
                </c:pt>
              </c:numCache>
            </c:numRef>
          </c:val>
        </c:ser>
        <c:ser>
          <c:idx val="16"/>
          <c:order val="16"/>
          <c:tx>
            <c:strRef>
              <c:f>'[судебная статистика по депортам.xlsx]Лист2'!$A$18</c:f>
              <c:strCache>
                <c:ptCount val="1"/>
                <c:pt idx="0">
                  <c:v>Таджикистан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депортам.xlsx]Лист2'!$B$18:$E$18</c:f>
              <c:numCache>
                <c:formatCode>0.0%</c:formatCode>
                <c:ptCount val="4"/>
                <c:pt idx="0">
                  <c:v>0.19570455638777901</c:v>
                </c:pt>
                <c:pt idx="1">
                  <c:v>0.25920159483326743</c:v>
                </c:pt>
                <c:pt idx="2">
                  <c:v>0.24994439501779403</c:v>
                </c:pt>
                <c:pt idx="3">
                  <c:v>0.10690596769778257</c:v>
                </c:pt>
              </c:numCache>
            </c:numRef>
          </c:val>
        </c:ser>
        <c:ser>
          <c:idx val="17"/>
          <c:order val="17"/>
          <c:tx>
            <c:strRef>
              <c:f>'[судебная статистика по депортам.xlsx]Лист2'!$A$19</c:f>
              <c:strCache>
                <c:ptCount val="1"/>
                <c:pt idx="0">
                  <c:v>Туркменистан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депортам.xlsx]Лист2'!$B$19:$E$19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8"/>
          <c:order val="18"/>
          <c:tx>
            <c:strRef>
              <c:f>'[судебная статистика по депортам.xlsx]Лист2'!$A$20</c:f>
              <c:strCache>
                <c:ptCount val="1"/>
                <c:pt idx="0">
                  <c:v>Турция</c:v>
                </c:pt>
              </c:strCache>
            </c:strRef>
          </c:tx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депортам.xlsx]Лист2'!$B$20:$E$20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9"/>
          <c:order val="19"/>
          <c:tx>
            <c:strRef>
              <c:f>'[судебная статистика по депортам.xlsx]Лист2'!$A$21</c:f>
              <c:strCache>
                <c:ptCount val="1"/>
                <c:pt idx="0">
                  <c:v>Узбекистан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депортам.xlsx]Лист2'!$B$21:$E$21</c:f>
              <c:numCache>
                <c:formatCode>0.0%</c:formatCode>
                <c:ptCount val="4"/>
                <c:pt idx="0">
                  <c:v>0.57788988884178183</c:v>
                </c:pt>
                <c:pt idx="1">
                  <c:v>0.33325919335705873</c:v>
                </c:pt>
                <c:pt idx="2">
                  <c:v>0.24328143534994087</c:v>
                </c:pt>
                <c:pt idx="3">
                  <c:v>0.38452983848891331</c:v>
                </c:pt>
              </c:numCache>
            </c:numRef>
          </c:val>
        </c:ser>
        <c:ser>
          <c:idx val="20"/>
          <c:order val="20"/>
          <c:tx>
            <c:strRef>
              <c:f>'[судебная статистика по депортам.xlsx]Лист2'!$A$22</c:f>
              <c:strCache>
                <c:ptCount val="1"/>
                <c:pt idx="0">
                  <c:v>Украина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депортам.xlsx]Лист2'!$B$22:$E$22</c:f>
              <c:numCache>
                <c:formatCode>0.0%</c:formatCode>
                <c:ptCount val="4"/>
                <c:pt idx="0">
                  <c:v>2.8874442745737888E-2</c:v>
                </c:pt>
                <c:pt idx="1">
                  <c:v>0</c:v>
                </c:pt>
                <c:pt idx="2">
                  <c:v>6.6651838671411556E-2</c:v>
                </c:pt>
                <c:pt idx="3">
                  <c:v>9.6132459622228304E-3</c:v>
                </c:pt>
              </c:numCache>
            </c:numRef>
          </c:val>
        </c:ser>
        <c:ser>
          <c:idx val="21"/>
          <c:order val="21"/>
          <c:tx>
            <c:strRef>
              <c:f>'[судебная статистика по депортам.xlsx]Лист2'!$A$23</c:f>
              <c:strCache>
                <c:ptCount val="1"/>
                <c:pt idx="0">
                  <c:v>Хорватия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депортам.xlsx]Лист2'!$B$23:$E$23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2"/>
          <c:order val="22"/>
          <c:tx>
            <c:strRef>
              <c:f>'[судебная статистика по депортам.xlsx]Лист2'!$A$24</c:f>
              <c:strCache>
                <c:ptCount val="1"/>
                <c:pt idx="0">
                  <c:v>Эстония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'[судебная статистика по депортам.xlsx]Лист2'!$B$1:$E$1</c:f>
              <c:strCache>
                <c:ptCount val="4"/>
                <c:pt idx="0">
                  <c:v>незаконное задержание полицией</c:v>
                </c:pt>
                <c:pt idx="1">
                  <c:v>изъятие паспорта полицией</c:v>
                </c:pt>
                <c:pt idx="2">
                  <c:v>незаконное выдворение</c:v>
                </c:pt>
                <c:pt idx="3">
                  <c:v>насилие со стороны госслужащих</c:v>
                </c:pt>
              </c:strCache>
            </c:strRef>
          </c:cat>
          <c:val>
            <c:numRef>
              <c:f>'[судебная статистика по депортам.xlsx]Лист2'!$B$24:$E$24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9530624"/>
        <c:axId val="32850496"/>
      </c:barChart>
      <c:catAx>
        <c:axId val="1095306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2850496"/>
        <c:crosses val="autoZero"/>
        <c:auto val="1"/>
        <c:lblAlgn val="ctr"/>
        <c:lblOffset val="100"/>
        <c:noMultiLvlLbl val="0"/>
      </c:catAx>
      <c:valAx>
        <c:axId val="32850496"/>
        <c:scaling>
          <c:orientation val="minMax"/>
          <c:max val="1"/>
        </c:scaling>
        <c:delete val="0"/>
        <c:axPos val="t"/>
        <c:majorGridlines/>
        <c:numFmt formatCode="0%" sourceLinked="0"/>
        <c:majorTickMark val="none"/>
        <c:minorTickMark val="none"/>
        <c:tickLblPos val="nextTo"/>
        <c:crossAx val="10953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93305270483964"/>
          <c:y val="7.2386264216972931E-2"/>
          <c:w val="0.16433739767469366"/>
          <c:h val="0.92600718331261156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Выдворения - 2013 (правозащитная практика)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398190222899195E-2"/>
          <c:y val="9.424088655584717E-2"/>
          <c:w val="0.58093641523801565"/>
          <c:h val="0.88158311461067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'[анализ дневника.xls]анализ'!$D$120</c:f>
              <c:strCache>
                <c:ptCount val="1"/>
                <c:pt idx="0">
                  <c:v>обращений по выдворениям ВСЕГО</c:v>
                </c:pt>
              </c:strCache>
            </c:strRef>
          </c:tx>
          <c:invertIfNegative val="0"/>
          <c:val>
            <c:numRef>
              <c:f>'[анализ дневника.xls]анализ'!$E$120</c:f>
              <c:numCache>
                <c:formatCode>0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'[анализ дневника.xls]анализ'!$D$121</c:f>
              <c:strCache>
                <c:ptCount val="1"/>
                <c:pt idx="0">
                  <c:v>обращений по НЕЗАКОННЫМ выдворениям</c:v>
                </c:pt>
              </c:strCache>
            </c:strRef>
          </c:tx>
          <c:invertIfNegative val="0"/>
          <c:val>
            <c:numRef>
              <c:f>'[анализ дневника.xls]анализ'!$E$121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</c:ser>
        <c:ser>
          <c:idx val="2"/>
          <c:order val="2"/>
          <c:tx>
            <c:strRef>
              <c:f>'[анализ дневника.xls]анализ'!$D$122</c:f>
              <c:strCache>
                <c:ptCount val="1"/>
                <c:pt idx="0">
                  <c:v>имеют семью-граждан РФ</c:v>
                </c:pt>
              </c:strCache>
            </c:strRef>
          </c:tx>
          <c:invertIfNegative val="0"/>
          <c:val>
            <c:numRef>
              <c:f>'[анализ дневника.xls]анализ'!$E$122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'[анализ дневника.xls]анализ'!$D$123</c:f>
              <c:strCache>
                <c:ptCount val="1"/>
                <c:pt idx="0">
                  <c:v>задержаны полицией БЕЗ оснований, в ФМС не доставлялись</c:v>
                </c:pt>
              </c:strCache>
            </c:strRef>
          </c:tx>
          <c:invertIfNegative val="0"/>
          <c:val>
            <c:numRef>
              <c:f>'[анализ дневника.xls]анализ'!$E$123</c:f>
              <c:numCache>
                <c:formatCode>0</c:formatCode>
                <c:ptCount val="1"/>
                <c:pt idx="0">
                  <c:v>61</c:v>
                </c:pt>
              </c:numCache>
            </c:numRef>
          </c:val>
        </c:ser>
        <c:ser>
          <c:idx val="4"/>
          <c:order val="4"/>
          <c:tx>
            <c:strRef>
              <c:f>'[анализ дневника.xls]анализ'!$D$124</c:f>
              <c:strCache>
                <c:ptCount val="1"/>
                <c:pt idx="0">
                  <c:v>данные в ФМС есть, но НЕ запрашивались</c:v>
                </c:pt>
              </c:strCache>
            </c:strRef>
          </c:tx>
          <c:invertIfNegative val="0"/>
          <c:val>
            <c:numRef>
              <c:f>'[анализ дневника.xls]анализ'!$E$124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ser>
          <c:idx val="5"/>
          <c:order val="5"/>
          <c:tx>
            <c:strRef>
              <c:f>'[анализ дневника.xls]анализ'!$D$125</c:f>
              <c:strCache>
                <c:ptCount val="1"/>
                <c:pt idx="0">
                  <c:v>задержаны СВЫШЕ 48 часов</c:v>
                </c:pt>
              </c:strCache>
            </c:strRef>
          </c:tx>
          <c:invertIfNegative val="0"/>
          <c:val>
            <c:numRef>
              <c:f>'[анализ дневника.xls]анализ'!$E$125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</c:ser>
        <c:ser>
          <c:idx val="6"/>
          <c:order val="6"/>
          <c:tx>
            <c:strRef>
              <c:f>'[анализ дневника.xls]анализ'!$D$126</c:f>
              <c:strCache>
                <c:ptCount val="1"/>
                <c:pt idx="0">
                  <c:v>переводчика НЕ было</c:v>
                </c:pt>
              </c:strCache>
            </c:strRef>
          </c:tx>
          <c:invertIfNegative val="0"/>
          <c:val>
            <c:numRef>
              <c:f>'[анализ дневника.xls]анализ'!$E$126</c:f>
              <c:numCache>
                <c:formatCode>0</c:formatCode>
                <c:ptCount val="1"/>
                <c:pt idx="0">
                  <c:v>57</c:v>
                </c:pt>
              </c:numCache>
            </c:numRef>
          </c:val>
        </c:ser>
        <c:ser>
          <c:idx val="7"/>
          <c:order val="7"/>
          <c:tx>
            <c:strRef>
              <c:f>'[анализ дневника.xls]анализ'!$D$127</c:f>
              <c:strCache>
                <c:ptCount val="1"/>
                <c:pt idx="0">
                  <c:v>посольство НЕ информировано</c:v>
                </c:pt>
              </c:strCache>
            </c:strRef>
          </c:tx>
          <c:invertIfNegative val="0"/>
          <c:val>
            <c:numRef>
              <c:f>'[анализ дневника.xls]анализ'!$E$127</c:f>
              <c:numCache>
                <c:formatCode>0</c:formatCode>
                <c:ptCount val="1"/>
                <c:pt idx="0">
                  <c:v>61</c:v>
                </c:pt>
              </c:numCache>
            </c:numRef>
          </c:val>
        </c:ser>
        <c:ser>
          <c:idx val="8"/>
          <c:order val="8"/>
          <c:tx>
            <c:strRef>
              <c:f>'[анализ дневника.xls]анализ'!$D$128</c:f>
              <c:strCache>
                <c:ptCount val="1"/>
                <c:pt idx="0">
                  <c:v>права и обязанности НЕ разъяснены</c:v>
                </c:pt>
              </c:strCache>
            </c:strRef>
          </c:tx>
          <c:invertIfNegative val="0"/>
          <c:val>
            <c:numRef>
              <c:f>'[анализ дневника.xls]анализ'!$E$128</c:f>
              <c:numCache>
                <c:formatCode>0</c:formatCode>
                <c:ptCount val="1"/>
                <c:pt idx="0">
                  <c:v>61</c:v>
                </c:pt>
              </c:numCache>
            </c:numRef>
          </c:val>
        </c:ser>
        <c:ser>
          <c:idx val="9"/>
          <c:order val="9"/>
          <c:tx>
            <c:strRef>
              <c:f>'[анализ дневника.xls]анализ'!$D$129</c:f>
              <c:strCache>
                <c:ptCount val="1"/>
                <c:pt idx="0">
                  <c:v>юрист к делу НЕ допущен</c:v>
                </c:pt>
              </c:strCache>
            </c:strRef>
          </c:tx>
          <c:invertIfNegative val="0"/>
          <c:val>
            <c:numRef>
              <c:f>'[анализ дневника.xls]анализ'!$E$129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</c:ser>
        <c:ser>
          <c:idx val="10"/>
          <c:order val="10"/>
          <c:tx>
            <c:strRef>
              <c:f>'[анализ дневника.xls]анализ'!$D$130</c:f>
              <c:strCache>
                <c:ptCount val="1"/>
                <c:pt idx="0">
                  <c:v>копия решения суда НЕ выдана</c:v>
                </c:pt>
              </c:strCache>
            </c:strRef>
          </c:tx>
          <c:invertIfNegative val="0"/>
          <c:val>
            <c:numRef>
              <c:f>'[анализ дневника.xls]анализ'!$E$130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</c:ser>
        <c:ser>
          <c:idx val="11"/>
          <c:order val="11"/>
          <c:tx>
            <c:strRef>
              <c:f>'[анализ дневника.xls]анализ'!$D$131</c:f>
              <c:strCache>
                <c:ptCount val="1"/>
                <c:pt idx="0">
                  <c:v>документы ИЗЪЯТЫ и НЕ возвращены полицией</c:v>
                </c:pt>
              </c:strCache>
            </c:strRef>
          </c:tx>
          <c:invertIfNegative val="0"/>
          <c:val>
            <c:numRef>
              <c:f>'[анализ дневника.xls]анализ'!$E$131</c:f>
              <c:numCache>
                <c:formatCode>0</c:formatCode>
                <c:ptCount val="1"/>
                <c:pt idx="0">
                  <c:v>17</c:v>
                </c:pt>
              </c:numCache>
            </c:numRef>
          </c:val>
        </c:ser>
        <c:ser>
          <c:idx val="12"/>
          <c:order val="12"/>
          <c:tx>
            <c:strRef>
              <c:f>'[анализ дневника.xls]анализ'!$D$132</c:f>
              <c:strCache>
                <c:ptCount val="1"/>
                <c:pt idx="0">
                  <c:v>подсудимый и заинтересованные лица НЕ опрошены судом</c:v>
                </c:pt>
              </c:strCache>
            </c:strRef>
          </c:tx>
          <c:invertIfNegative val="0"/>
          <c:val>
            <c:numRef>
              <c:f>'[анализ дневника.xls]анализ'!$E$132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</c:ser>
        <c:ser>
          <c:idx val="13"/>
          <c:order val="13"/>
          <c:tx>
            <c:strRef>
              <c:f>'[анализ дневника.xls]анализ'!$D$133</c:f>
              <c:strCache>
                <c:ptCount val="1"/>
                <c:pt idx="0">
                  <c:v>слушания ВООБЩЕ НЕ было</c:v>
                </c:pt>
              </c:strCache>
            </c:strRef>
          </c:tx>
          <c:invertIfNegative val="0"/>
          <c:val>
            <c:numRef>
              <c:f>'[анализ дневника.xls]анализ'!$E$133</c:f>
              <c:numCache>
                <c:formatCode>0</c:formatCode>
                <c:ptCount val="1"/>
                <c:pt idx="0">
                  <c:v>32</c:v>
                </c:pt>
              </c:numCache>
            </c:numRef>
          </c:val>
        </c:ser>
        <c:ser>
          <c:idx val="14"/>
          <c:order val="14"/>
          <c:tx>
            <c:strRef>
              <c:f>'[анализ дневника.xls]анализ'!$D$134</c:f>
              <c:strCache>
                <c:ptCount val="1"/>
                <c:pt idx="0">
                  <c:v>СУДЬИ НЕ БЫЛО</c:v>
                </c:pt>
              </c:strCache>
            </c:strRef>
          </c:tx>
          <c:invertIfNegative val="0"/>
          <c:val>
            <c:numRef>
              <c:f>'[анализ дневника.xls]анализ'!$E$134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74144"/>
        <c:axId val="32852224"/>
      </c:barChart>
      <c:catAx>
        <c:axId val="109574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32852224"/>
        <c:crosses val="autoZero"/>
        <c:auto val="1"/>
        <c:lblAlgn val="ctr"/>
        <c:lblOffset val="100"/>
        <c:noMultiLvlLbl val="0"/>
      </c:catAx>
      <c:valAx>
        <c:axId val="3285222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0957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7790529067209"/>
          <c:y val="7.2198745990084578E-2"/>
          <c:w val="0.33188761284860169"/>
          <c:h val="0.906898804316127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Решения московских судов </a:t>
            </a:r>
            <a:r>
              <a:rPr lang="ru-RU" dirty="0" smtClean="0"/>
              <a:t>по </a:t>
            </a:r>
            <a:r>
              <a:rPr lang="ru-RU" dirty="0"/>
              <a:t>нарушениям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правил пребывания (сайты</a:t>
            </a:r>
            <a:r>
              <a:rPr lang="ru-RU" baseline="0" dirty="0" smtClean="0"/>
              <a:t> 35 судов Москвы)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923556430446191E-2"/>
          <c:y val="2.1712890055409752E-2"/>
          <c:w val="0.91379866579177604"/>
          <c:h val="0.874507728200641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'[судебная статистика по депортам.xlsx]Лист2'!$B$41</c:f>
              <c:strCache>
                <c:ptCount val="1"/>
                <c:pt idx="0">
                  <c:v>05.09.13-05.12.13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'[судебная статистика по депортам.xlsx]Лист2'!$A$42:$A$45</c:f>
              <c:strCache>
                <c:ptCount val="4"/>
                <c:pt idx="0">
                  <c:v>мигранты (18.8, 18.10)</c:v>
                </c:pt>
                <c:pt idx="1">
                  <c:v>россияне (19.15)</c:v>
                </c:pt>
                <c:pt idx="2">
                  <c:v>принимающая сторона (18.9, 18.15)</c:v>
                </c:pt>
                <c:pt idx="3">
                  <c:v>ВСЕГО административных дел</c:v>
                </c:pt>
              </c:strCache>
            </c:strRef>
          </c:cat>
          <c:val>
            <c:numRef>
              <c:f>'[судебная статистика по депортам.xlsx]Лист2'!$B$42:$B$45</c:f>
              <c:numCache>
                <c:formatCode>General</c:formatCode>
                <c:ptCount val="4"/>
                <c:pt idx="0">
                  <c:v>11723</c:v>
                </c:pt>
                <c:pt idx="1">
                  <c:v>11</c:v>
                </c:pt>
                <c:pt idx="2">
                  <c:v>25</c:v>
                </c:pt>
                <c:pt idx="3">
                  <c:v>12886</c:v>
                </c:pt>
              </c:numCache>
            </c:numRef>
          </c:val>
        </c:ser>
        <c:ser>
          <c:idx val="1"/>
          <c:order val="1"/>
          <c:tx>
            <c:strRef>
              <c:f>'[судебная статистика по депортам.xlsx]Лист2'!$C$41</c:f>
              <c:strCache>
                <c:ptCount val="1"/>
                <c:pt idx="0">
                  <c:v>05.12.12-05.12.13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'[судебная статистика по депортам.xlsx]Лист2'!$A$42:$A$45</c:f>
              <c:strCache>
                <c:ptCount val="4"/>
                <c:pt idx="0">
                  <c:v>мигранты (18.8, 18.10)</c:v>
                </c:pt>
                <c:pt idx="1">
                  <c:v>россияне (19.15)</c:v>
                </c:pt>
                <c:pt idx="2">
                  <c:v>принимающая сторона (18.9, 18.15)</c:v>
                </c:pt>
                <c:pt idx="3">
                  <c:v>ВСЕГО административных дел</c:v>
                </c:pt>
              </c:strCache>
            </c:strRef>
          </c:cat>
          <c:val>
            <c:numRef>
              <c:f>'[судебная статистика по депортам.xlsx]Лист2'!$C$42:$C$45</c:f>
              <c:numCache>
                <c:formatCode>General</c:formatCode>
                <c:ptCount val="4"/>
                <c:pt idx="0">
                  <c:v>9842</c:v>
                </c:pt>
                <c:pt idx="1">
                  <c:v>1</c:v>
                </c:pt>
                <c:pt idx="2">
                  <c:v>65</c:v>
                </c:pt>
                <c:pt idx="3">
                  <c:v>18796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0097920"/>
        <c:axId val="32855104"/>
      </c:barChart>
      <c:barChart>
        <c:barDir val="col"/>
        <c:grouping val="stacked"/>
        <c:varyColors val="0"/>
        <c:ser>
          <c:idx val="2"/>
          <c:order val="2"/>
          <c:tx>
            <c:strRef>
              <c:f>'[судебная статистика по депортам.xlsx]Лист2'!$D$41</c:f>
              <c:strCache>
                <c:ptCount val="1"/>
                <c:pt idx="0">
                  <c:v>05.12.11-05.12.12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'[судебная статистика по депортам.xlsx]Лист2'!$A$42:$A$45</c:f>
              <c:strCache>
                <c:ptCount val="4"/>
                <c:pt idx="0">
                  <c:v>мигранты (18.8, 18.10)</c:v>
                </c:pt>
                <c:pt idx="1">
                  <c:v>россияне (19.15)</c:v>
                </c:pt>
                <c:pt idx="2">
                  <c:v>принимающая сторона (18.9, 18.15)</c:v>
                </c:pt>
                <c:pt idx="3">
                  <c:v>ВСЕГО административных дел</c:v>
                </c:pt>
              </c:strCache>
            </c:strRef>
          </c:cat>
          <c:val>
            <c:numRef>
              <c:f>'[судебная статистика по депортам.xlsx]Лист2'!$D$42:$D$45</c:f>
              <c:numCache>
                <c:formatCode>General</c:formatCode>
                <c:ptCount val="4"/>
                <c:pt idx="0">
                  <c:v>14367</c:v>
                </c:pt>
                <c:pt idx="1">
                  <c:v>4</c:v>
                </c:pt>
                <c:pt idx="2">
                  <c:v>95</c:v>
                </c:pt>
                <c:pt idx="3">
                  <c:v>21514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overlap val="-100"/>
        <c:axId val="110099456"/>
        <c:axId val="32855680"/>
      </c:barChart>
      <c:catAx>
        <c:axId val="110097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32855104"/>
        <c:crosses val="autoZero"/>
        <c:auto val="1"/>
        <c:lblAlgn val="ctr"/>
        <c:lblOffset val="100"/>
        <c:noMultiLvlLbl val="0"/>
      </c:catAx>
      <c:valAx>
        <c:axId val="32855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110097920"/>
        <c:crosses val="autoZero"/>
        <c:crossBetween val="between"/>
      </c:valAx>
      <c:valAx>
        <c:axId val="32855680"/>
        <c:scaling>
          <c:orientation val="minMax"/>
          <c:max val="35000"/>
        </c:scaling>
        <c:delete val="0"/>
        <c:axPos val="r"/>
        <c:numFmt formatCode="General" sourceLinked="1"/>
        <c:majorTickMark val="out"/>
        <c:minorTickMark val="none"/>
        <c:tickLblPos val="none"/>
        <c:crossAx val="110099456"/>
        <c:crosses val="max"/>
        <c:crossBetween val="between"/>
      </c:valAx>
      <c:catAx>
        <c:axId val="110099456"/>
        <c:scaling>
          <c:orientation val="minMax"/>
        </c:scaling>
        <c:delete val="1"/>
        <c:axPos val="b"/>
        <c:majorTickMark val="out"/>
        <c:minorTickMark val="none"/>
        <c:tickLblPos val="nextTo"/>
        <c:crossAx val="3285568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Решения московских судов </a:t>
            </a:r>
            <a:r>
              <a:rPr lang="ru-RU" dirty="0" smtClean="0"/>
              <a:t>по </a:t>
            </a:r>
            <a:r>
              <a:rPr lang="ru-RU" dirty="0"/>
              <a:t>нарушениям правил </a:t>
            </a:r>
            <a:r>
              <a:rPr lang="ru-RU" dirty="0" smtClean="0"/>
              <a:t>пребывания (сайты 35 районных</a:t>
            </a:r>
            <a:r>
              <a:rPr lang="ru-RU" baseline="0" dirty="0" smtClean="0"/>
              <a:t> судов Москвы)</a:t>
            </a:r>
            <a:endParaRPr lang="ru-RU" dirty="0"/>
          </a:p>
        </c:rich>
      </c:tx>
      <c:layout>
        <c:manualLayout>
          <c:xMode val="edge"/>
          <c:yMode val="edge"/>
          <c:x val="0.1547707786526684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2548118985126"/>
          <c:y val="8.4722222222222227E-2"/>
          <c:w val="0.67386340769903763"/>
          <c:h val="0.68799708369787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'[судебная статистика по депортам.xlsx]Лист2'!$B$41</c:f>
              <c:strCache>
                <c:ptCount val="1"/>
                <c:pt idx="0">
                  <c:v>05.09.13-05.12.13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'[судебная статистика по депортам.xlsx]Лист2'!$A$42:$A$45</c:f>
              <c:strCache>
                <c:ptCount val="4"/>
                <c:pt idx="0">
                  <c:v>мигранты (18.8, 18.10)</c:v>
                </c:pt>
                <c:pt idx="1">
                  <c:v>россияне (19.15)</c:v>
                </c:pt>
                <c:pt idx="2">
                  <c:v>принимающая сторона (18.9, 18.15)</c:v>
                </c:pt>
                <c:pt idx="3">
                  <c:v>ВСЕГО административных дел</c:v>
                </c:pt>
              </c:strCache>
            </c:strRef>
          </c:cat>
          <c:val>
            <c:numRef>
              <c:f>'[судебная статистика по депортам.xlsx]Лист2'!$B$42:$B$45</c:f>
              <c:numCache>
                <c:formatCode>General</c:formatCode>
                <c:ptCount val="4"/>
                <c:pt idx="0">
                  <c:v>11723</c:v>
                </c:pt>
                <c:pt idx="1">
                  <c:v>11</c:v>
                </c:pt>
                <c:pt idx="2">
                  <c:v>25</c:v>
                </c:pt>
                <c:pt idx="3">
                  <c:v>12886</c:v>
                </c:pt>
              </c:numCache>
            </c:numRef>
          </c:val>
        </c:ser>
        <c:ser>
          <c:idx val="1"/>
          <c:order val="1"/>
          <c:tx>
            <c:strRef>
              <c:f>'[судебная статистика по депортам.xlsx]Лист2'!$C$41</c:f>
              <c:strCache>
                <c:ptCount val="1"/>
                <c:pt idx="0">
                  <c:v>05.12.12-05.12.13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'[судебная статистика по депортам.xlsx]Лист2'!$A$42:$A$45</c:f>
              <c:strCache>
                <c:ptCount val="4"/>
                <c:pt idx="0">
                  <c:v>мигранты (18.8, 18.10)</c:v>
                </c:pt>
                <c:pt idx="1">
                  <c:v>россияне (19.15)</c:v>
                </c:pt>
                <c:pt idx="2">
                  <c:v>принимающая сторона (18.9, 18.15)</c:v>
                </c:pt>
                <c:pt idx="3">
                  <c:v>ВСЕГО административных дел</c:v>
                </c:pt>
              </c:strCache>
            </c:strRef>
          </c:cat>
          <c:val>
            <c:numRef>
              <c:f>'[судебная статистика по депортам.xlsx]Лист2'!$C$42:$C$45</c:f>
              <c:numCache>
                <c:formatCode>General</c:formatCode>
                <c:ptCount val="4"/>
                <c:pt idx="0">
                  <c:v>9842</c:v>
                </c:pt>
                <c:pt idx="1">
                  <c:v>1</c:v>
                </c:pt>
                <c:pt idx="2">
                  <c:v>65</c:v>
                </c:pt>
                <c:pt idx="3">
                  <c:v>18796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0099968"/>
        <c:axId val="32856832"/>
      </c:barChart>
      <c:barChart>
        <c:barDir val="col"/>
        <c:grouping val="stacked"/>
        <c:varyColors val="0"/>
        <c:ser>
          <c:idx val="2"/>
          <c:order val="2"/>
          <c:tx>
            <c:strRef>
              <c:f>'[судебная статистика по депортам.xlsx]Лист2'!$D$41</c:f>
              <c:strCache>
                <c:ptCount val="1"/>
                <c:pt idx="0">
                  <c:v>05.12.11-05.12.12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'[судебная статистика по депортам.xlsx]Лист2'!$A$42:$A$45</c:f>
              <c:strCache>
                <c:ptCount val="4"/>
                <c:pt idx="0">
                  <c:v>мигранты (18.8, 18.10)</c:v>
                </c:pt>
                <c:pt idx="1">
                  <c:v>россияне (19.15)</c:v>
                </c:pt>
                <c:pt idx="2">
                  <c:v>принимающая сторона (18.9, 18.15)</c:v>
                </c:pt>
                <c:pt idx="3">
                  <c:v>ВСЕГО административных дел</c:v>
                </c:pt>
              </c:strCache>
            </c:strRef>
          </c:cat>
          <c:val>
            <c:numRef>
              <c:f>'[судебная статистика по депортам.xlsx]Лист2'!$D$42:$D$45</c:f>
              <c:numCache>
                <c:formatCode>General</c:formatCode>
                <c:ptCount val="4"/>
                <c:pt idx="0">
                  <c:v>14367</c:v>
                </c:pt>
                <c:pt idx="1">
                  <c:v>4</c:v>
                </c:pt>
                <c:pt idx="2">
                  <c:v>95</c:v>
                </c:pt>
                <c:pt idx="3">
                  <c:v>21514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overlap val="-100"/>
        <c:axId val="110818304"/>
        <c:axId val="32857408"/>
      </c:barChart>
      <c:catAx>
        <c:axId val="110099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2856832"/>
        <c:crosses val="autoZero"/>
        <c:auto val="1"/>
        <c:lblAlgn val="ctr"/>
        <c:lblOffset val="100"/>
        <c:noMultiLvlLbl val="0"/>
      </c:catAx>
      <c:valAx>
        <c:axId val="32856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0099968"/>
        <c:crosses val="autoZero"/>
        <c:crossBetween val="between"/>
      </c:valAx>
      <c:valAx>
        <c:axId val="32857408"/>
        <c:scaling>
          <c:orientation val="minMax"/>
          <c:max val="35000"/>
        </c:scaling>
        <c:delete val="0"/>
        <c:axPos val="r"/>
        <c:numFmt formatCode="General" sourceLinked="1"/>
        <c:majorTickMark val="out"/>
        <c:minorTickMark val="none"/>
        <c:tickLblPos val="none"/>
        <c:crossAx val="110818304"/>
        <c:crosses val="max"/>
        <c:crossBetween val="between"/>
      </c:valAx>
      <c:catAx>
        <c:axId val="110818304"/>
        <c:scaling>
          <c:orientation val="minMax"/>
        </c:scaling>
        <c:delete val="1"/>
        <c:axPos val="b"/>
        <c:majorTickMark val="out"/>
        <c:minorTickMark val="none"/>
        <c:tickLblPos val="nextTo"/>
        <c:crossAx val="328574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Роль</a:t>
            </a:r>
            <a:r>
              <a:rPr lang="ru-RU" baseline="0" dirty="0"/>
              <a:t> фамилии в административном </a:t>
            </a:r>
            <a:r>
              <a:rPr lang="ru-RU" baseline="0" dirty="0" smtClean="0"/>
              <a:t>судопроизводстве </a:t>
            </a:r>
            <a:br>
              <a:rPr lang="ru-RU" baseline="0" dirty="0" smtClean="0"/>
            </a:br>
            <a:r>
              <a:rPr lang="ru-RU" baseline="0" dirty="0" smtClean="0"/>
              <a:t>(сайты 35 судов Москвы)</a:t>
            </a:r>
            <a:endParaRPr lang="ru-RU" dirty="0"/>
          </a:p>
        </c:rich>
      </c:tx>
      <c:layout>
        <c:manualLayout>
          <c:xMode val="edge"/>
          <c:yMode val="edge"/>
          <c:x val="0.19573261154855637"/>
          <c:y val="1.18518131407678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317147856517972E-2"/>
          <c:y val="0.13595042286380871"/>
          <c:w val="0.67140857392825892"/>
          <c:h val="0.484926655001458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'[судебная статистика по депортам.xlsx]Лист2'!$A$52</c:f>
              <c:strCache>
                <c:ptCount val="1"/>
                <c:pt idx="0">
                  <c:v>-азимов,  -алиев,  -алимов,  -баев,  -беков,  -ддинов,  -тдинов,  -коев,  -улаев,  -ллаев,  -лоев,  -ллоев,  -кулов,  -рзаев,  -рзоев,  -стонов,  -хмедов,  -заде,  -кизи,  -кызы,  -оглы,  -угли,  -уулу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cat>
            <c:multiLvlStrRef>
              <c:f>'[судебная статистика по депортам.xlsx]Лист2'!$B$50:$G$51</c:f>
              <c:multiLvlStrCache>
                <c:ptCount val="6"/>
                <c:lvl>
                  <c:pt idx="0">
                    <c:v>мигранты (18.8, 18.10)</c:v>
                  </c:pt>
                  <c:pt idx="1">
                    <c:v>ВСЕГО административных дел</c:v>
                  </c:pt>
                  <c:pt idx="2">
                    <c:v>мигранты (18.8, 18.10)</c:v>
                  </c:pt>
                  <c:pt idx="3">
                    <c:v>ВСЕГО административных дел</c:v>
                  </c:pt>
                  <c:pt idx="4">
                    <c:v>мигранты (18.8, 18.10)</c:v>
                  </c:pt>
                  <c:pt idx="5">
                    <c:v>ВСЕГО административных дел</c:v>
                  </c:pt>
                </c:lvl>
                <c:lvl>
                  <c:pt idx="0">
                    <c:v>05.09.13-05.12.13</c:v>
                  </c:pt>
                  <c:pt idx="2">
                    <c:v>05.12.12-05.12.13</c:v>
                  </c:pt>
                  <c:pt idx="4">
                    <c:v>05.12.11-05.12.12</c:v>
                  </c:pt>
                </c:lvl>
              </c:multiLvlStrCache>
            </c:multiLvlStrRef>
          </c:cat>
          <c:val>
            <c:numRef>
              <c:f>'[судебная статистика по депортам.xlsx]Лист2'!$B$52:$G$52</c:f>
              <c:numCache>
                <c:formatCode>General</c:formatCode>
                <c:ptCount val="6"/>
                <c:pt idx="0">
                  <c:v>11371</c:v>
                </c:pt>
                <c:pt idx="1">
                  <c:v>12113</c:v>
                </c:pt>
                <c:pt idx="2">
                  <c:v>19193</c:v>
                </c:pt>
                <c:pt idx="3">
                  <c:v>24712</c:v>
                </c:pt>
                <c:pt idx="4">
                  <c:v>10632</c:v>
                </c:pt>
                <c:pt idx="5">
                  <c:v>11618</c:v>
                </c:pt>
              </c:numCache>
            </c:numRef>
          </c:val>
        </c:ser>
        <c:ser>
          <c:idx val="1"/>
          <c:order val="1"/>
          <c:tx>
            <c:strRef>
              <c:f>'[судебная статистика по депортам.xlsx]Лист2'!$A$53</c:f>
              <c:strCache>
                <c:ptCount val="1"/>
                <c:pt idx="0">
                  <c:v>Буй, До, Ле, Нгуен, Чан, Хань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'[судебная статистика по депортам.xlsx]Лист2'!$B$50:$G$51</c:f>
              <c:multiLvlStrCache>
                <c:ptCount val="6"/>
                <c:lvl>
                  <c:pt idx="0">
                    <c:v>мигранты (18.8, 18.10)</c:v>
                  </c:pt>
                  <c:pt idx="1">
                    <c:v>ВСЕГО административных дел</c:v>
                  </c:pt>
                  <c:pt idx="2">
                    <c:v>мигранты (18.8, 18.10)</c:v>
                  </c:pt>
                  <c:pt idx="3">
                    <c:v>ВСЕГО административных дел</c:v>
                  </c:pt>
                  <c:pt idx="4">
                    <c:v>мигранты (18.8, 18.10)</c:v>
                  </c:pt>
                  <c:pt idx="5">
                    <c:v>ВСЕГО административных дел</c:v>
                  </c:pt>
                </c:lvl>
                <c:lvl>
                  <c:pt idx="0">
                    <c:v>05.09.13-05.12.13</c:v>
                  </c:pt>
                  <c:pt idx="2">
                    <c:v>05.12.12-05.12.13</c:v>
                  </c:pt>
                  <c:pt idx="4">
                    <c:v>05.12.11-05.12.12</c:v>
                  </c:pt>
                </c:lvl>
              </c:multiLvlStrCache>
            </c:multiLvlStrRef>
          </c:cat>
          <c:val>
            <c:numRef>
              <c:f>'[судебная статистика по депортам.xlsx]Лист2'!$B$53:$G$53</c:f>
              <c:numCache>
                <c:formatCode>General</c:formatCode>
                <c:ptCount val="6"/>
                <c:pt idx="0">
                  <c:v>191</c:v>
                </c:pt>
                <c:pt idx="1">
                  <c:v>204</c:v>
                </c:pt>
                <c:pt idx="2">
                  <c:v>405</c:v>
                </c:pt>
                <c:pt idx="3">
                  <c:v>662</c:v>
                </c:pt>
                <c:pt idx="4">
                  <c:v>477</c:v>
                </c:pt>
                <c:pt idx="5">
                  <c:v>530</c:v>
                </c:pt>
              </c:numCache>
            </c:numRef>
          </c:val>
        </c:ser>
        <c:ser>
          <c:idx val="2"/>
          <c:order val="2"/>
          <c:tx>
            <c:strRef>
              <c:f>'[судебная статистика по депортам.xlsx]Лист2'!$A$54</c:f>
              <c:strCache>
                <c:ptCount val="1"/>
                <c:pt idx="0">
                  <c:v>остальные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multiLvlStrRef>
              <c:f>'[судебная статистика по депортам.xlsx]Лист2'!$B$50:$G$51</c:f>
              <c:multiLvlStrCache>
                <c:ptCount val="6"/>
                <c:lvl>
                  <c:pt idx="0">
                    <c:v>мигранты (18.8, 18.10)</c:v>
                  </c:pt>
                  <c:pt idx="1">
                    <c:v>ВСЕГО административных дел</c:v>
                  </c:pt>
                  <c:pt idx="2">
                    <c:v>мигранты (18.8, 18.10)</c:v>
                  </c:pt>
                  <c:pt idx="3">
                    <c:v>ВСЕГО административных дел</c:v>
                  </c:pt>
                  <c:pt idx="4">
                    <c:v>мигранты (18.8, 18.10)</c:v>
                  </c:pt>
                  <c:pt idx="5">
                    <c:v>ВСЕГО административных дел</c:v>
                  </c:pt>
                </c:lvl>
                <c:lvl>
                  <c:pt idx="0">
                    <c:v>05.09.13-05.12.13</c:v>
                  </c:pt>
                  <c:pt idx="2">
                    <c:v>05.12.12-05.12.13</c:v>
                  </c:pt>
                  <c:pt idx="4">
                    <c:v>05.12.11-05.12.12</c:v>
                  </c:pt>
                </c:lvl>
              </c:multiLvlStrCache>
            </c:multiLvlStrRef>
          </c:cat>
          <c:val>
            <c:numRef>
              <c:f>'[судебная статистика по депортам.xlsx]Лист2'!$B$54:$G$54</c:f>
              <c:numCache>
                <c:formatCode>General</c:formatCode>
                <c:ptCount val="6"/>
                <c:pt idx="0">
                  <c:v>161</c:v>
                </c:pt>
                <c:pt idx="1">
                  <c:v>569</c:v>
                </c:pt>
                <c:pt idx="2">
                  <c:v>1967</c:v>
                </c:pt>
                <c:pt idx="3">
                  <c:v>6308</c:v>
                </c:pt>
                <c:pt idx="4">
                  <c:v>3258</c:v>
                </c:pt>
                <c:pt idx="5">
                  <c:v>9366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0940672"/>
        <c:axId val="110847680"/>
      </c:barChart>
      <c:catAx>
        <c:axId val="110940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847680"/>
        <c:crosses val="autoZero"/>
        <c:auto val="1"/>
        <c:lblAlgn val="ctr"/>
        <c:lblOffset val="100"/>
        <c:noMultiLvlLbl val="0"/>
      </c:catAx>
      <c:valAx>
        <c:axId val="1108476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094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07633420822383"/>
          <c:y val="0.1136596675415573"/>
          <c:w val="0.2447141294838146"/>
          <c:h val="0.543492855059784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Роль</a:t>
            </a:r>
            <a:r>
              <a:rPr lang="ru-RU" baseline="0" dirty="0"/>
              <a:t> фамилии в административном </a:t>
            </a:r>
            <a:r>
              <a:rPr lang="ru-RU" baseline="0" dirty="0" smtClean="0"/>
              <a:t>судопроизводстве </a:t>
            </a:r>
          </a:p>
          <a:p>
            <a:pPr>
              <a:defRPr/>
            </a:pPr>
            <a:r>
              <a:rPr lang="ru-RU" baseline="0" dirty="0" smtClean="0"/>
              <a:t>(сайты 35 районных судов Москвы)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31714785651793E-2"/>
          <c:y val="0.14574074074074075"/>
          <c:w val="0.60017246281714787"/>
          <c:h val="0.4988302712160979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'[судебная статистика по депортам.xlsx]Лист2'!$A$52</c:f>
              <c:strCache>
                <c:ptCount val="1"/>
                <c:pt idx="0">
                  <c:v> -азимов,  -алиев,  -алимов,  -баев,  -беков,  -ддинов,  -тдинов,  -коев,  -улаев,  -ллаев,  -лоев,  -ллоев,  -кулов,  -ниёзов, -рзаев,  -рзоев,  -стонов,  -ханов, -хмедов, -хужаев, -заде,  -кизи,  -кызы,  -оглы,  -угли,  -уулу</c:v>
                </c:pt>
              </c:strCache>
            </c:strRef>
          </c:tx>
          <c:spPr>
            <a:solidFill>
              <a:srgbClr val="990033"/>
            </a:solidFill>
          </c:spPr>
          <c:invertIfNegative val="0"/>
          <c:cat>
            <c:multiLvlStrRef>
              <c:f>'[судебная статистика по депортам.xlsx]Лист2'!$B$50:$G$51</c:f>
              <c:multiLvlStrCache>
                <c:ptCount val="6"/>
                <c:lvl>
                  <c:pt idx="0">
                    <c:v>мигранты (18.8, 18.10)</c:v>
                  </c:pt>
                  <c:pt idx="1">
                    <c:v>ВСЕГО административных дел</c:v>
                  </c:pt>
                  <c:pt idx="2">
                    <c:v>мигранты (18.8, 18.10)</c:v>
                  </c:pt>
                  <c:pt idx="3">
                    <c:v>ВСЕГО административных дел</c:v>
                  </c:pt>
                  <c:pt idx="4">
                    <c:v>мигранты (18.8, 18.10)</c:v>
                  </c:pt>
                  <c:pt idx="5">
                    <c:v>ВСЕГО административных дел</c:v>
                  </c:pt>
                </c:lvl>
                <c:lvl>
                  <c:pt idx="0">
                    <c:v>05.09.13-05.12.13</c:v>
                  </c:pt>
                  <c:pt idx="2">
                    <c:v>05.12.12-05.12.13</c:v>
                  </c:pt>
                  <c:pt idx="4">
                    <c:v>05.12.11-05.12.12</c:v>
                  </c:pt>
                </c:lvl>
              </c:multiLvlStrCache>
            </c:multiLvlStrRef>
          </c:cat>
          <c:val>
            <c:numRef>
              <c:f>'[судебная статистика по депортам.xlsx]Лист2'!$B$52:$G$52</c:f>
              <c:numCache>
                <c:formatCode>General</c:formatCode>
                <c:ptCount val="6"/>
                <c:pt idx="0">
                  <c:v>11371</c:v>
                </c:pt>
                <c:pt idx="1">
                  <c:v>12113</c:v>
                </c:pt>
                <c:pt idx="2">
                  <c:v>19193</c:v>
                </c:pt>
                <c:pt idx="3">
                  <c:v>24712</c:v>
                </c:pt>
                <c:pt idx="4">
                  <c:v>10632</c:v>
                </c:pt>
                <c:pt idx="5">
                  <c:v>11618</c:v>
                </c:pt>
              </c:numCache>
            </c:numRef>
          </c:val>
        </c:ser>
        <c:ser>
          <c:idx val="1"/>
          <c:order val="1"/>
          <c:tx>
            <c:strRef>
              <c:f>'[судебная статистика по депортам.xlsx]Лист2'!$A$53</c:f>
              <c:strCache>
                <c:ptCount val="1"/>
                <c:pt idx="0">
                  <c:v>Буй, До, Ле, Нгуен, Чан, Хань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'[судебная статистика по депортам.xlsx]Лист2'!$B$50:$G$51</c:f>
              <c:multiLvlStrCache>
                <c:ptCount val="6"/>
                <c:lvl>
                  <c:pt idx="0">
                    <c:v>мигранты (18.8, 18.10)</c:v>
                  </c:pt>
                  <c:pt idx="1">
                    <c:v>ВСЕГО административных дел</c:v>
                  </c:pt>
                  <c:pt idx="2">
                    <c:v>мигранты (18.8, 18.10)</c:v>
                  </c:pt>
                  <c:pt idx="3">
                    <c:v>ВСЕГО административных дел</c:v>
                  </c:pt>
                  <c:pt idx="4">
                    <c:v>мигранты (18.8, 18.10)</c:v>
                  </c:pt>
                  <c:pt idx="5">
                    <c:v>ВСЕГО административных дел</c:v>
                  </c:pt>
                </c:lvl>
                <c:lvl>
                  <c:pt idx="0">
                    <c:v>05.09.13-05.12.13</c:v>
                  </c:pt>
                  <c:pt idx="2">
                    <c:v>05.12.12-05.12.13</c:v>
                  </c:pt>
                  <c:pt idx="4">
                    <c:v>05.12.11-05.12.12</c:v>
                  </c:pt>
                </c:lvl>
              </c:multiLvlStrCache>
            </c:multiLvlStrRef>
          </c:cat>
          <c:val>
            <c:numRef>
              <c:f>'[судебная статистика по депортам.xlsx]Лист2'!$B$53:$G$53</c:f>
              <c:numCache>
                <c:formatCode>General</c:formatCode>
                <c:ptCount val="6"/>
                <c:pt idx="0">
                  <c:v>191</c:v>
                </c:pt>
                <c:pt idx="1">
                  <c:v>204</c:v>
                </c:pt>
                <c:pt idx="2">
                  <c:v>405</c:v>
                </c:pt>
                <c:pt idx="3">
                  <c:v>662</c:v>
                </c:pt>
                <c:pt idx="4">
                  <c:v>477</c:v>
                </c:pt>
                <c:pt idx="5">
                  <c:v>530</c:v>
                </c:pt>
              </c:numCache>
            </c:numRef>
          </c:val>
        </c:ser>
        <c:ser>
          <c:idx val="2"/>
          <c:order val="2"/>
          <c:tx>
            <c:strRef>
              <c:f>'[судебная статистика по депортам.xlsx]Лист2'!$A$54</c:f>
              <c:strCache>
                <c:ptCount val="1"/>
                <c:pt idx="0">
                  <c:v>остальные</c:v>
                </c:pt>
              </c:strCache>
            </c:strRef>
          </c:tx>
          <c:spPr>
            <a:solidFill>
              <a:srgbClr val="ADEBF1"/>
            </a:solidFill>
          </c:spPr>
          <c:invertIfNegative val="0"/>
          <c:cat>
            <c:multiLvlStrRef>
              <c:f>'[судебная статистика по депортам.xlsx]Лист2'!$B$50:$G$51</c:f>
              <c:multiLvlStrCache>
                <c:ptCount val="6"/>
                <c:lvl>
                  <c:pt idx="0">
                    <c:v>мигранты (18.8, 18.10)</c:v>
                  </c:pt>
                  <c:pt idx="1">
                    <c:v>ВСЕГО административных дел</c:v>
                  </c:pt>
                  <c:pt idx="2">
                    <c:v>мигранты (18.8, 18.10)</c:v>
                  </c:pt>
                  <c:pt idx="3">
                    <c:v>ВСЕГО административных дел</c:v>
                  </c:pt>
                  <c:pt idx="4">
                    <c:v>мигранты (18.8, 18.10)</c:v>
                  </c:pt>
                  <c:pt idx="5">
                    <c:v>ВСЕГО административных дел</c:v>
                  </c:pt>
                </c:lvl>
                <c:lvl>
                  <c:pt idx="0">
                    <c:v>05.09.13-05.12.13</c:v>
                  </c:pt>
                  <c:pt idx="2">
                    <c:v>05.12.12-05.12.13</c:v>
                  </c:pt>
                  <c:pt idx="4">
                    <c:v>05.12.11-05.12.12</c:v>
                  </c:pt>
                </c:lvl>
              </c:multiLvlStrCache>
            </c:multiLvlStrRef>
          </c:cat>
          <c:val>
            <c:numRef>
              <c:f>'[судебная статистика по депортам.xlsx]Лист2'!$B$54:$G$54</c:f>
              <c:numCache>
                <c:formatCode>General</c:formatCode>
                <c:ptCount val="6"/>
                <c:pt idx="0">
                  <c:v>161</c:v>
                </c:pt>
                <c:pt idx="1">
                  <c:v>569</c:v>
                </c:pt>
                <c:pt idx="2">
                  <c:v>1967</c:v>
                </c:pt>
                <c:pt idx="3">
                  <c:v>6308</c:v>
                </c:pt>
                <c:pt idx="4">
                  <c:v>3258</c:v>
                </c:pt>
                <c:pt idx="5">
                  <c:v>9366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0941184"/>
        <c:axId val="110849984"/>
      </c:barChart>
      <c:catAx>
        <c:axId val="110941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849984"/>
        <c:crosses val="autoZero"/>
        <c:auto val="1"/>
        <c:lblAlgn val="ctr"/>
        <c:lblOffset val="100"/>
        <c:noMultiLvlLbl val="0"/>
      </c:catAx>
      <c:valAx>
        <c:axId val="1108499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094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35408362587067"/>
          <c:y val="9.4030037911927669E-2"/>
          <c:w val="0.32943632489988517"/>
          <c:h val="0.563122776319626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6E355-145E-48FD-AFD9-67DCC60BB9E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7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6958-1B26-401C-BFC7-2E4AFB2CDF7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9B37C-2842-4554-AC13-E89B2367054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1E95-78B9-4249-A585-CF98FE8D0BD1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1B01-AA90-4779-80E8-27E4B29E2706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C9BF-B487-4152-BC78-915A6A85011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5563-1EB2-488B-AF27-FF24EE01A7B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E957-67DF-43E4-8EBD-74FDEC359DA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32CE-8628-4D21-B02B-486CE1EF860B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6E58A-CDBE-4135-A9C7-6F6A3DD6C4CD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0770-56EC-4BAC-ABB0-BFB463B949CE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41FE-D833-43AB-940B-116F913F92C6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E9B79D-210C-4536-AB93-DE82F2BF8587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2"/>
          <p:cNvPicPr>
            <a:picLocks noChangeAspect="1" noChangeArrowheads="1"/>
          </p:cNvPicPr>
          <p:nvPr/>
        </p:nvPicPr>
        <p:blipFill>
          <a:blip r:embed="rId2"/>
          <a:srcRect r="5141" b="45125"/>
          <a:stretch>
            <a:fillRect/>
          </a:stretch>
        </p:blipFill>
        <p:spPr bwMode="auto">
          <a:xfrm>
            <a:off x="0" y="4427538"/>
            <a:ext cx="91440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28"/>
          <p:cNvSpPr txBox="1">
            <a:spLocks noChangeArrowheads="1"/>
          </p:cNvSpPr>
          <p:nvPr/>
        </p:nvSpPr>
        <p:spPr bwMode="auto">
          <a:xfrm>
            <a:off x="539552" y="2276475"/>
            <a:ext cx="828091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Arial Narrow" pitchFamily="34" charset="0"/>
              </a:rPr>
              <a:t>Права и свободы мигранта на территории РФ</a:t>
            </a:r>
            <a:endParaRPr lang="ru-RU" sz="3400" b="1" dirty="0">
              <a:latin typeface="Arial Narrow" pitchFamily="34" charset="0"/>
            </a:endParaRPr>
          </a:p>
        </p:txBody>
      </p:sp>
      <p:sp>
        <p:nvSpPr>
          <p:cNvPr id="2054" name="Text Box 29"/>
          <p:cNvSpPr txBox="1">
            <a:spLocks noChangeArrowheads="1"/>
          </p:cNvSpPr>
          <p:nvPr/>
        </p:nvSpPr>
        <p:spPr bwMode="auto">
          <a:xfrm>
            <a:off x="827088" y="3716338"/>
            <a:ext cx="7561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Arial Narrow" pitchFamily="34" charset="0"/>
              </a:rPr>
              <a:t>По материалам официальной статистики, </a:t>
            </a:r>
            <a:br>
              <a:rPr lang="ru-RU" sz="2000" b="1">
                <a:latin typeface="Arial Narrow" pitchFamily="34" charset="0"/>
              </a:rPr>
            </a:br>
            <a:r>
              <a:rPr lang="ru-RU" sz="2000" b="1">
                <a:latin typeface="Arial Narrow" pitchFamily="34" charset="0"/>
              </a:rPr>
              <a:t>собственных исследований и правозащитной работы</a:t>
            </a:r>
          </a:p>
        </p:txBody>
      </p:sp>
      <p:sp>
        <p:nvSpPr>
          <p:cNvPr id="2" name="Rechteck 1"/>
          <p:cNvSpPr/>
          <p:nvPr/>
        </p:nvSpPr>
        <p:spPr>
          <a:xfrm>
            <a:off x="6300192" y="5733256"/>
            <a:ext cx="2520280" cy="7920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Валентина Чупик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57869370"/>
              </p:ext>
            </p:extLst>
          </p:nvPr>
        </p:nvGraphicFramePr>
        <p:xfrm>
          <a:off x="14918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0244" name="Группа 23"/>
          <p:cNvGrpSpPr>
            <a:grpSpLocks/>
          </p:cNvGrpSpPr>
          <p:nvPr/>
        </p:nvGrpSpPr>
        <p:grpSpPr bwMode="auto">
          <a:xfrm>
            <a:off x="1143000" y="0"/>
            <a:ext cx="8001000" cy="6929438"/>
            <a:chOff x="-285783" y="1121344"/>
            <a:chExt cx="7929618" cy="8594200"/>
          </a:xfrm>
        </p:grpSpPr>
        <p:grpSp>
          <p:nvGrpSpPr>
            <p:cNvPr id="10246" name="Группа 19"/>
            <p:cNvGrpSpPr>
              <a:grpSpLocks/>
            </p:cNvGrpSpPr>
            <p:nvPr/>
          </p:nvGrpSpPr>
          <p:grpSpPr bwMode="auto">
            <a:xfrm>
              <a:off x="-285783" y="1121344"/>
              <a:ext cx="7929618" cy="8594200"/>
              <a:chOff x="-285783" y="1121344"/>
              <a:chExt cx="7929618" cy="8594200"/>
            </a:xfrm>
          </p:grpSpPr>
          <p:pic>
            <p:nvPicPr>
              <p:cNvPr id="10249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60350" y="1121344"/>
                <a:ext cx="7904184" cy="5941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0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8026901"/>
                <a:ext cx="7929618" cy="1688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Рисунок 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85852" y="5279423"/>
                <a:ext cx="5929354" cy="2864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2" name="Рисунок 15"/>
              <p:cNvPicPr>
                <a:picLocks noChangeAspect="1" noChangeArrowheads="1"/>
              </p:cNvPicPr>
              <p:nvPr/>
            </p:nvPicPr>
            <p:blipFill>
              <a:blip r:embed="rId4"/>
              <a:srcRect r="54282"/>
              <a:stretch>
                <a:fillRect/>
              </a:stretch>
            </p:blipFill>
            <p:spPr bwMode="auto">
              <a:xfrm>
                <a:off x="1071538" y="5279423"/>
                <a:ext cx="3143272" cy="2853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3" name="Рисунок 18"/>
              <p:cNvPicPr>
                <a:picLocks noChangeAspect="1" noChangeArrowheads="1"/>
              </p:cNvPicPr>
              <p:nvPr/>
            </p:nvPicPr>
            <p:blipFill>
              <a:blip r:embed="rId4"/>
              <a:srcRect r="76982"/>
              <a:stretch>
                <a:fillRect/>
              </a:stretch>
            </p:blipFill>
            <p:spPr bwMode="auto">
              <a:xfrm>
                <a:off x="1216800" y="5214951"/>
                <a:ext cx="1519117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7" name="Picture 5"/>
            <p:cNvPicPr>
              <a:picLocks noChangeAspect="1" noChangeArrowheads="1"/>
            </p:cNvPicPr>
            <p:nvPr/>
          </p:nvPicPr>
          <p:blipFill>
            <a:blip r:embed="rId5"/>
            <a:srcRect b="25284"/>
            <a:stretch>
              <a:fillRect/>
            </a:stretch>
          </p:blipFill>
          <p:spPr bwMode="auto">
            <a:xfrm>
              <a:off x="-272213" y="6643710"/>
              <a:ext cx="1999905" cy="1765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7"/>
            <p:cNvPicPr>
              <a:picLocks noChangeAspect="1" noChangeArrowheads="1"/>
            </p:cNvPicPr>
            <p:nvPr/>
          </p:nvPicPr>
          <p:blipFill>
            <a:blip r:embed="rId6"/>
            <a:srcRect l="11630"/>
            <a:stretch>
              <a:fillRect/>
            </a:stretch>
          </p:blipFill>
          <p:spPr bwMode="auto">
            <a:xfrm>
              <a:off x="7201929" y="6072206"/>
              <a:ext cx="441905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0" y="2668588"/>
            <a:ext cx="3000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московских судах некоторые </a:t>
            </a:r>
          </a:p>
          <a:p>
            <a:r>
              <a:rPr lang="ru-RU" sz="2400"/>
              <a:t>ФАМИЛИИ считаются правонарушением: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0"/>
            <a:ext cx="8358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0" y="2668588"/>
            <a:ext cx="342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/>
              <a:t>Судами </a:t>
            </a:r>
            <a:r>
              <a:rPr lang="ru-RU" sz="2200" dirty="0" smtClean="0"/>
              <a:t>а </a:t>
            </a:r>
            <a:r>
              <a:rPr lang="ru-RU" sz="2200" dirty="0"/>
              <a:t>ФАЛЬСИФИЦИРУЮТСЯ дела против иностранцев, успешно обжаловавших своё выдворение, чтобы СОЗДАТЬ ВИДИМОСТЬ 2 правонарушений и закрыть им въезд: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928688" y="642938"/>
            <a:ext cx="7459736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C00000"/>
                </a:solidFill>
              </a:rPr>
              <a:t>Заключения:</a:t>
            </a:r>
          </a:p>
          <a:p>
            <a:endParaRPr lang="ru-RU" sz="2300" dirty="0"/>
          </a:p>
          <a:p>
            <a:endParaRPr lang="ru-RU" sz="23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Мигранты </a:t>
            </a:r>
            <a:r>
              <a:rPr lang="ru-RU" sz="1600" dirty="0"/>
              <a:t>в Москве </a:t>
            </a:r>
            <a:r>
              <a:rPr lang="ru-RU" sz="1600" dirty="0"/>
              <a:t>систематически подвергаются необоснованному преследованию со </a:t>
            </a:r>
            <a:r>
              <a:rPr lang="ru-RU" sz="1600" dirty="0"/>
              <a:t>стороны полиции и иных </a:t>
            </a:r>
            <a:r>
              <a:rPr lang="ru-RU" sz="1600" dirty="0"/>
              <a:t>органов государственной власти – </a:t>
            </a:r>
            <a:br>
              <a:rPr lang="ru-RU" sz="1600" dirty="0"/>
            </a:br>
            <a:r>
              <a:rPr lang="ru-RU" sz="1600" dirty="0"/>
              <a:t>незаконным задержаниям, оскорблениям по национальному признаку, </a:t>
            </a:r>
            <a:br>
              <a:rPr lang="ru-RU" sz="1600" dirty="0"/>
            </a:br>
            <a:r>
              <a:rPr lang="ru-RU" sz="1600" dirty="0"/>
              <a:t>физическому насилию, вымогательству, незаконному содержанию под стражей, незаконным выдворениям и т.д.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Преследования как правило носят коррупционный характер.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Суды </a:t>
            </a:r>
            <a:r>
              <a:rPr lang="ru-RU" sz="1600" dirty="0"/>
              <a:t>не являются органом непредвзятого контродя за действиями со стороны органов государственной власти, полиции в отношении мигрантов, фальсифицируют </a:t>
            </a:r>
            <a:r>
              <a:rPr lang="ru-RU" sz="1600" dirty="0"/>
              <a:t>административные дела против мигрантов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Для продолжения безнаказанного преследования мигрантов в коррупционных целях должностные лица </a:t>
            </a:r>
            <a:r>
              <a:rPr lang="ru-RU" sz="1600" dirty="0"/>
              <a:t>правоохранительных органов регулярно </a:t>
            </a:r>
            <a:r>
              <a:rPr lang="ru-RU" sz="1600" dirty="0"/>
              <a:t>распространяют мигрантофобские мифы о </a:t>
            </a:r>
            <a:r>
              <a:rPr lang="ru-RU" sz="1600" dirty="0"/>
              <a:t>высокой </a:t>
            </a:r>
            <a:r>
              <a:rPr lang="ru-RU" sz="1600" dirty="0"/>
              <a:t>преступности среди мигрантов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75084"/>
              </p:ext>
            </p:extLst>
          </p:nvPr>
        </p:nvGraphicFramePr>
        <p:xfrm>
          <a:off x="467544" y="260648"/>
          <a:ext cx="8424935" cy="64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3" imgW="7425572" imgH="3590855" progId="Excel.Sheet.8">
                  <p:embed/>
                </p:oleObj>
              </mc:Choice>
              <mc:Fallback>
                <p:oleObj r:id="rId3" imgW="7425572" imgH="3590855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8424935" cy="640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3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за янв- ноябрь 2013г.</a:t>
            </a:r>
            <a:endParaRPr lang="de-DE" dirty="0"/>
          </a:p>
        </p:txBody>
      </p:sp>
      <p:graphicFrame>
        <p:nvGraphicFramePr>
          <p:cNvPr id="4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2747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4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23586459"/>
              </p:ext>
            </p:extLst>
          </p:nvPr>
        </p:nvGraphicFramePr>
        <p:xfrm>
          <a:off x="107504" y="30902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4" y="1071547"/>
          <a:ext cx="7143800" cy="5143535"/>
        </p:xfrm>
        <a:graphic>
          <a:graphicData uri="http://schemas.openxmlformats.org/drawingml/2006/table">
            <a:tbl>
              <a:tblPr/>
              <a:tblGrid>
                <a:gridCol w="892975"/>
                <a:gridCol w="892975"/>
                <a:gridCol w="892975"/>
                <a:gridCol w="892975"/>
                <a:gridCol w="892975"/>
                <a:gridCol w="892975"/>
                <a:gridCol w="892975"/>
                <a:gridCol w="892975"/>
              </a:tblGrid>
              <a:tr h="4249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 Год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Кол-во  расследованных преступлений ВСЕГО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Кол-во расследованных преступлений, совершённых гражданами РФ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 Доля преступлений граждан РФ </a:t>
                      </a:r>
                      <a:br>
                        <a:rPr lang="ru-RU" sz="14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в общем количестве </a:t>
                      </a:r>
                      <a:br>
                        <a:rPr lang="ru-RU" sz="14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зарегистрированных преступлений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Преступлений на 100 000 граждан РФ </a:t>
                      </a:r>
                      <a:br>
                        <a:rPr lang="ru-RU" sz="14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(по наличному постоянному населению)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Кол-во зарегистрированных преступлений иностранцев и </a:t>
                      </a:r>
                      <a:r>
                        <a:rPr lang="ru-RU" sz="1400" b="0" i="0" u="none" strike="noStrike" dirty="0" err="1">
                          <a:solidFill>
                            <a:srgbClr val="404040"/>
                          </a:solidFill>
                          <a:latin typeface="Arial"/>
                        </a:rPr>
                        <a:t>ЛБГ</a:t>
                      </a:r>
                      <a:endParaRPr lang="ru-RU" sz="1400" b="0" i="0" u="none" strike="noStrike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Доля преступлений иностранцев и </a:t>
                      </a:r>
                      <a:r>
                        <a:rPr lang="ru-RU" sz="1400" b="0" i="0" u="none" strike="noStrike" dirty="0" err="1">
                          <a:solidFill>
                            <a:srgbClr val="404040"/>
                          </a:solidFill>
                          <a:latin typeface="Arial"/>
                        </a:rPr>
                        <a:t>ЛБГ</a:t>
                      </a:r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в общем количестве </a:t>
                      </a:r>
                      <a:b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зарегистрированных преступлений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Преступлений на 100 000 иностранцев и </a:t>
                      </a:r>
                      <a:r>
                        <a:rPr lang="ru-RU" sz="1400" b="0" i="0" u="none" strike="noStrike" dirty="0" err="1">
                          <a:solidFill>
                            <a:srgbClr val="404040"/>
                          </a:solidFill>
                          <a:latin typeface="Arial"/>
                        </a:rPr>
                        <a:t>ЛБГ</a:t>
                      </a:r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404040"/>
                          </a:solidFill>
                          <a:latin typeface="Arial"/>
                        </a:rPr>
                        <a:t>     (</a:t>
                      </a:r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по данным миграционного учёта </a:t>
                      </a:r>
                      <a:r>
                        <a:rPr lang="ru-RU" sz="1400" b="0" i="0" u="none" strike="noStrike" dirty="0" err="1">
                          <a:solidFill>
                            <a:srgbClr val="404040"/>
                          </a:solidFill>
                          <a:latin typeface="Arial"/>
                        </a:rPr>
                        <a:t>ФМС</a:t>
                      </a:r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17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1 219 789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1 165 913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95,6%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2207,1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53 876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4,4%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782,1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17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1 111 145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1 062 153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98,1%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1815,6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48 992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4,4%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544,7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17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1 010 938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968 288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98,1%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1599,1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42 650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4,2%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422,9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24" name="TextBox 12"/>
          <p:cNvSpPr txBox="1">
            <a:spLocks noChangeArrowheads="1"/>
          </p:cNvSpPr>
          <p:nvPr/>
        </p:nvSpPr>
        <p:spPr bwMode="auto">
          <a:xfrm>
            <a:off x="1643063" y="214313"/>
            <a:ext cx="6916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Уровень преступности россиян и иностранцев в РФ </a:t>
            </a:r>
          </a:p>
          <a:p>
            <a:pPr algn="ctr"/>
            <a:r>
              <a:rPr lang="ru-RU" sz="2000" b="1" dirty="0"/>
              <a:t>(статистика МВД РФ)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1143000" y="142875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Операции МВД по выявлению и профилактике преступлений </a:t>
            </a:r>
          </a:p>
          <a:p>
            <a:pPr algn="ctr"/>
            <a:r>
              <a:rPr lang="ru-RU" sz="2000" b="1"/>
              <a:t>(статистика МВД РФ)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1071545"/>
          <a:ext cx="8429684" cy="5429288"/>
        </p:xfrm>
        <a:graphic>
          <a:graphicData uri="http://schemas.openxmlformats.org/drawingml/2006/table">
            <a:tbl>
              <a:tblPr/>
              <a:tblGrid>
                <a:gridCol w="1453394"/>
                <a:gridCol w="1162715"/>
                <a:gridCol w="1162715"/>
                <a:gridCol w="1162715"/>
                <a:gridCol w="1162715"/>
                <a:gridCol w="1162715"/>
                <a:gridCol w="1162715"/>
              </a:tblGrid>
              <a:tr h="4275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 Год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Кол-во операций, проведённых МВД за год, ВСЕГО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Кол-во дней проведения операций за год, ВСЕГО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Кол-во операций "Нелегальный мигрант" </a:t>
                      </a:r>
                      <a:b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(совместно с </a:t>
                      </a:r>
                      <a:r>
                        <a:rPr lang="ru-RU" sz="1600" b="1" i="0" u="none" strike="noStrike" dirty="0" err="1">
                          <a:solidFill>
                            <a:srgbClr val="404040"/>
                          </a:solidFill>
                          <a:latin typeface="Arial"/>
                        </a:rPr>
                        <a:t>ФМС</a:t>
                      </a: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 РФ) за год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Кол-во дней проведения операций "Нелегальный мигрант" </a:t>
                      </a:r>
                      <a:b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(совместно с </a:t>
                      </a:r>
                      <a:r>
                        <a:rPr lang="ru-RU" sz="1600" b="1" i="0" u="none" strike="noStrike" dirty="0" err="1">
                          <a:solidFill>
                            <a:srgbClr val="404040"/>
                          </a:solidFill>
                          <a:latin typeface="Arial"/>
                        </a:rPr>
                        <a:t>ФМС</a:t>
                      </a: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 РФ) за год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Кол-во операций "Нелегал" (без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ФМС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, САМОУПРАВСТВО) за год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Кол-во дней проведения операций "Нелегал" (без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ФМС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, САМОУПРАВСТВО) за год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6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1 884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6594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1220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6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1 619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10362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8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2013 </a:t>
                      </a:r>
                      <a:br>
                        <a:rPr lang="ru-RU" sz="16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(8 месяцев)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1 105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35606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25550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0" y="1214438"/>
            <a:ext cx="20716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Количество преступлений иностранцев </a:t>
            </a:r>
            <a:br>
              <a:rPr lang="ru-RU" sz="2000" b="1"/>
            </a:br>
            <a:r>
              <a:rPr lang="ru-RU" sz="2000" b="1"/>
              <a:t>в Москве </a:t>
            </a:r>
            <a:br>
              <a:rPr lang="ru-RU" sz="2000" b="1"/>
            </a:br>
            <a:r>
              <a:rPr lang="ru-RU" sz="2000" b="1"/>
              <a:t>с 2009 года НЕУКЛОННО СНИЖАЕТСЯ (статистика Генеральной прокуратуры России)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72098010"/>
              </p:ext>
            </p:extLst>
          </p:nvPr>
        </p:nvGraphicFramePr>
        <p:xfrm>
          <a:off x="32039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03048294"/>
              </p:ext>
            </p:extLst>
          </p:nvPr>
        </p:nvGraphicFramePr>
        <p:xfrm>
          <a:off x="0" y="35446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Bildschirmpräsentation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Default Design</vt:lpstr>
      <vt:lpstr>Microsoft Excel 97-2003-Arbeitsblatt</vt:lpstr>
      <vt:lpstr>PowerPoint-Präsentation</vt:lpstr>
      <vt:lpstr>PowerPoint-Präsentation</vt:lpstr>
      <vt:lpstr>Данные за янв- ноябрь 2013г.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PHDS1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Olga R. Gulina</cp:lastModifiedBy>
  <cp:revision>198</cp:revision>
  <dcterms:created xsi:type="dcterms:W3CDTF">2006-06-19T16:26:56Z</dcterms:created>
  <dcterms:modified xsi:type="dcterms:W3CDTF">2014-01-13T21:41:05Z</dcterms:modified>
</cp:coreProperties>
</file>